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w Cen MT"/>
        <a:ea typeface="Tw Cen MT"/>
        <a:cs typeface="Tw Cen MT"/>
        <a:sym typeface="Tw Cen MT"/>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w Cen MT"/>
        <a:ea typeface="Tw Cen MT"/>
        <a:cs typeface="Tw Cen MT"/>
        <a:sym typeface="Tw Cen MT"/>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w Cen MT"/>
        <a:ea typeface="Tw Cen MT"/>
        <a:cs typeface="Tw Cen MT"/>
        <a:sym typeface="Tw Cen MT"/>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w Cen MT"/>
        <a:ea typeface="Tw Cen MT"/>
        <a:cs typeface="Tw Cen MT"/>
        <a:sym typeface="Tw Cen MT"/>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w Cen MT"/>
        <a:ea typeface="Tw Cen MT"/>
        <a:cs typeface="Tw Cen MT"/>
        <a:sym typeface="Tw Cen MT"/>
      </a:defRPr>
    </a:lvl5pPr>
    <a:lvl6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w Cen MT"/>
        <a:ea typeface="Tw Cen MT"/>
        <a:cs typeface="Tw Cen MT"/>
        <a:sym typeface="Tw Cen MT"/>
      </a:defRPr>
    </a:lvl6pPr>
    <a:lvl7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w Cen MT"/>
        <a:ea typeface="Tw Cen MT"/>
        <a:cs typeface="Tw Cen MT"/>
        <a:sym typeface="Tw Cen MT"/>
      </a:defRPr>
    </a:lvl7pPr>
    <a:lvl8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w Cen MT"/>
        <a:ea typeface="Tw Cen MT"/>
        <a:cs typeface="Tw Cen MT"/>
        <a:sym typeface="Tw Cen MT"/>
      </a:defRPr>
    </a:lvl8pPr>
    <a:lvl9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w Cen MT"/>
        <a:ea typeface="Tw Cen MT"/>
        <a:cs typeface="Tw Cen MT"/>
        <a:sym typeface="Tw Cen M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w Cen MT"/>
          <a:ea typeface="Tw Cen MT"/>
          <a:cs typeface="Tw Cen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E0F8"/>
          </a:solidFill>
        </a:fill>
      </a:tcStyle>
    </a:wholeTbl>
    <a:band2H>
      <a:tcTxStyle b="def" i="def"/>
      <a:tcStyle>
        <a:tcBdr/>
        <a:fill>
          <a:solidFill>
            <a:srgbClr val="E7F0FC"/>
          </a:solidFill>
        </a:fill>
      </a:tcStyle>
    </a:band2H>
    <a:firstCol>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w Cen MT"/>
          <a:ea typeface="Tw Cen MT"/>
          <a:cs typeface="Tw Cen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w Cen MT"/>
          <a:ea typeface="Tw Cen MT"/>
          <a:cs typeface="Tw Cen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w Cen MT"/>
          <a:ea typeface="Tw Cen MT"/>
          <a:cs typeface="Tw Cen M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w Cen MT"/>
          <a:ea typeface="Tw Cen MT"/>
          <a:cs typeface="Tw Cen M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w Cen MT"/>
          <a:ea typeface="Tw Cen MT"/>
          <a:cs typeface="Tw Cen M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w Cen MT"/>
          <a:ea typeface="Tw Cen MT"/>
          <a:cs typeface="Tw Cen M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w Cen MT"/>
          <a:ea typeface="Tw Cen MT"/>
          <a:cs typeface="Tw Cen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w Cen MT"/>
          <a:ea typeface="Tw Cen MT"/>
          <a:cs typeface="Tw Cen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w Cen MT"/>
          <a:ea typeface="Tw Cen MT"/>
          <a:cs typeface="Tw Cen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w Cen MT"/>
          <a:ea typeface="Tw Cen MT"/>
          <a:cs typeface="Tw Cen M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w Cen MT"/>
          <a:ea typeface="Tw Cen MT"/>
          <a:cs typeface="Tw Cen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98" name="Shape 198"/>
          <p:cNvSpPr/>
          <p:nvPr>
            <p:ph type="sldImg"/>
          </p:nvPr>
        </p:nvSpPr>
        <p:spPr>
          <a:xfrm>
            <a:off x="1143000" y="685800"/>
            <a:ext cx="4572000" cy="3429000"/>
          </a:xfrm>
          <a:prstGeom prst="rect">
            <a:avLst/>
          </a:prstGeom>
        </p:spPr>
        <p:txBody>
          <a:bodyPr/>
          <a:lstStyle/>
          <a:p>
            <a:pPr/>
          </a:p>
        </p:txBody>
      </p:sp>
      <p:sp>
        <p:nvSpPr>
          <p:cNvPr id="199" name="Shape 19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Calibri"/>
      </a:defRPr>
    </a:lvl1pPr>
    <a:lvl2pPr indent="228600" latinLnBrk="0">
      <a:spcBef>
        <a:spcPts val="400"/>
      </a:spcBef>
      <a:defRPr sz="1200">
        <a:latin typeface="+mj-lt"/>
        <a:ea typeface="+mj-ea"/>
        <a:cs typeface="+mj-cs"/>
        <a:sym typeface="Calibri"/>
      </a:defRPr>
    </a:lvl2pPr>
    <a:lvl3pPr indent="457200" latinLnBrk="0">
      <a:spcBef>
        <a:spcPts val="400"/>
      </a:spcBef>
      <a:defRPr sz="1200">
        <a:latin typeface="+mj-lt"/>
        <a:ea typeface="+mj-ea"/>
        <a:cs typeface="+mj-cs"/>
        <a:sym typeface="Calibri"/>
      </a:defRPr>
    </a:lvl3pPr>
    <a:lvl4pPr indent="685800" latinLnBrk="0">
      <a:spcBef>
        <a:spcPts val="400"/>
      </a:spcBef>
      <a:defRPr sz="1200">
        <a:latin typeface="+mj-lt"/>
        <a:ea typeface="+mj-ea"/>
        <a:cs typeface="+mj-cs"/>
        <a:sym typeface="Calibri"/>
      </a:defRPr>
    </a:lvl4pPr>
    <a:lvl5pPr indent="914400" latinLnBrk="0">
      <a:spcBef>
        <a:spcPts val="400"/>
      </a:spcBef>
      <a:defRPr sz="1200">
        <a:latin typeface="+mj-lt"/>
        <a:ea typeface="+mj-ea"/>
        <a:cs typeface="+mj-cs"/>
        <a:sym typeface="Calibri"/>
      </a:defRPr>
    </a:lvl5pPr>
    <a:lvl6pPr indent="1143000" latinLnBrk="0">
      <a:spcBef>
        <a:spcPts val="400"/>
      </a:spcBef>
      <a:defRPr sz="1200">
        <a:latin typeface="+mj-lt"/>
        <a:ea typeface="+mj-ea"/>
        <a:cs typeface="+mj-cs"/>
        <a:sym typeface="Calibri"/>
      </a:defRPr>
    </a:lvl6pPr>
    <a:lvl7pPr indent="1371600" latinLnBrk="0">
      <a:spcBef>
        <a:spcPts val="400"/>
      </a:spcBef>
      <a:defRPr sz="1200">
        <a:latin typeface="+mj-lt"/>
        <a:ea typeface="+mj-ea"/>
        <a:cs typeface="+mj-cs"/>
        <a:sym typeface="Calibri"/>
      </a:defRPr>
    </a:lvl7pPr>
    <a:lvl8pPr indent="1600200" latinLnBrk="0">
      <a:spcBef>
        <a:spcPts val="400"/>
      </a:spcBef>
      <a:defRPr sz="1200">
        <a:latin typeface="+mj-lt"/>
        <a:ea typeface="+mj-ea"/>
        <a:cs typeface="+mj-cs"/>
        <a:sym typeface="Calibri"/>
      </a:defRPr>
    </a:lvl8pPr>
    <a:lvl9pPr indent="1828800" latinLnBrk="0">
      <a:spcBef>
        <a:spcPts val="400"/>
      </a:spcBef>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pic>
        <p:nvPicPr>
          <p:cNvPr id="98" name="\\DROBO-FS\QuickDrops\JB\PPTX NG\Droplets\LightingOverlay.png" descr="\\DROBO-FS\QuickDrops\JB\PPTX NG\Droplets\LightingOverlay.png"/>
          <p:cNvPicPr>
            <a:picLocks noChangeAspect="1"/>
          </p:cNvPicPr>
          <p:nvPr/>
        </p:nvPicPr>
        <p:blipFill>
          <a:blip r:embed="rId2">
            <a:extLst/>
          </a:blip>
          <a:stretch>
            <a:fillRect/>
          </a:stretch>
        </p:blipFill>
        <p:spPr>
          <a:xfrm>
            <a:off x="0" y="0"/>
            <a:ext cx="9144000" cy="6858000"/>
          </a:xfrm>
          <a:prstGeom prst="rect">
            <a:avLst/>
          </a:prstGeom>
          <a:ln w="12700">
            <a:miter lim="400000"/>
          </a:ln>
        </p:spPr>
      </p:pic>
      <p:pic>
        <p:nvPicPr>
          <p:cNvPr id="99" name="Droplets-SD-Content-R1d.png" descr="Droplets-SD-Content-R1d.pn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00" name="Title Text"/>
          <p:cNvSpPr txBox="1"/>
          <p:nvPr>
            <p:ph type="title"/>
          </p:nvPr>
        </p:nvSpPr>
        <p:spPr>
          <a:xfrm>
            <a:off x="685800" y="619125"/>
            <a:ext cx="7772400" cy="1595438"/>
          </a:xfrm>
          <a:prstGeom prst="rect">
            <a:avLst/>
          </a:prstGeom>
        </p:spPr>
        <p:txBody>
          <a:bodyPr>
            <a:normAutofit fontScale="100000" lnSpcReduction="0"/>
          </a:bodyPr>
          <a:lstStyle/>
          <a:p>
            <a:pPr/>
            <a:r>
              <a:t>Title Text</a:t>
            </a:r>
          </a:p>
        </p:txBody>
      </p:sp>
      <p:sp>
        <p:nvSpPr>
          <p:cNvPr id="101" name="Body Level One…"/>
          <p:cNvSpPr txBox="1"/>
          <p:nvPr>
            <p:ph type="body" idx="1"/>
          </p:nvPr>
        </p:nvSpPr>
        <p:spPr>
          <a:xfrm>
            <a:off x="685800" y="2366962"/>
            <a:ext cx="7772400" cy="3424238"/>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0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pic>
        <p:nvPicPr>
          <p:cNvPr id="109" name="\\DROBO-FS\QuickDrops\JB\PPTX NG\Droplets\LightingOverlay.png" descr="\\DROBO-FS\QuickDrops\JB\PPTX NG\Droplets\LightingOverlay.png"/>
          <p:cNvPicPr>
            <a:picLocks noChangeAspect="1"/>
          </p:cNvPicPr>
          <p:nvPr/>
        </p:nvPicPr>
        <p:blipFill>
          <a:blip r:embed="rId2">
            <a:extLst/>
          </a:blip>
          <a:stretch>
            <a:fillRect/>
          </a:stretch>
        </p:blipFill>
        <p:spPr>
          <a:xfrm>
            <a:off x="0" y="0"/>
            <a:ext cx="9144000" cy="6858000"/>
          </a:xfrm>
          <a:prstGeom prst="rect">
            <a:avLst/>
          </a:prstGeom>
          <a:ln w="12700">
            <a:miter lim="400000"/>
          </a:ln>
        </p:spPr>
      </p:pic>
      <p:pic>
        <p:nvPicPr>
          <p:cNvPr id="110" name="Droplets-SD-Content-R1d.png" descr="Droplets-SD-Content-R1d.pn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11" name="Title Text"/>
          <p:cNvSpPr txBox="1"/>
          <p:nvPr>
            <p:ph type="title"/>
          </p:nvPr>
        </p:nvSpPr>
        <p:spPr>
          <a:xfrm>
            <a:off x="685800" y="619125"/>
            <a:ext cx="7772400" cy="1595438"/>
          </a:xfrm>
          <a:prstGeom prst="rect">
            <a:avLst/>
          </a:prstGeom>
        </p:spPr>
        <p:txBody>
          <a:bodyPr>
            <a:normAutofit fontScale="100000" lnSpcReduction="0"/>
          </a:bodyPr>
          <a:lstStyle/>
          <a:p>
            <a:pPr/>
            <a:r>
              <a:t>Title Text</a:t>
            </a:r>
          </a:p>
        </p:txBody>
      </p:sp>
      <p:sp>
        <p:nvSpPr>
          <p:cNvPr id="112" name="Body Level One…"/>
          <p:cNvSpPr txBox="1"/>
          <p:nvPr>
            <p:ph type="body" idx="1"/>
          </p:nvPr>
        </p:nvSpPr>
        <p:spPr>
          <a:xfrm>
            <a:off x="685800" y="2366962"/>
            <a:ext cx="7772400" cy="3424238"/>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pic>
        <p:nvPicPr>
          <p:cNvPr id="120" name="\\DROBO-FS\QuickDrops\JB\PPTX NG\Droplets\LightingOverlay.png" descr="\\DROBO-FS\QuickDrops\JB\PPTX NG\Droplets\LightingOverlay.png"/>
          <p:cNvPicPr>
            <a:picLocks noChangeAspect="1"/>
          </p:cNvPicPr>
          <p:nvPr/>
        </p:nvPicPr>
        <p:blipFill>
          <a:blip r:embed="rId2">
            <a:extLst/>
          </a:blip>
          <a:stretch>
            <a:fillRect/>
          </a:stretch>
        </p:blipFill>
        <p:spPr>
          <a:xfrm>
            <a:off x="0" y="0"/>
            <a:ext cx="9144000" cy="6858000"/>
          </a:xfrm>
          <a:prstGeom prst="rect">
            <a:avLst/>
          </a:prstGeom>
          <a:ln w="12700">
            <a:miter lim="400000"/>
          </a:ln>
        </p:spPr>
      </p:pic>
      <p:pic>
        <p:nvPicPr>
          <p:cNvPr id="121" name="Droplets-SD-Content-R1d.png" descr="Droplets-SD-Content-R1d.pn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22" name="Title Text"/>
          <p:cNvSpPr txBox="1"/>
          <p:nvPr>
            <p:ph type="title"/>
          </p:nvPr>
        </p:nvSpPr>
        <p:spPr>
          <a:xfrm>
            <a:off x="685800" y="619125"/>
            <a:ext cx="7772400" cy="1595438"/>
          </a:xfrm>
          <a:prstGeom prst="rect">
            <a:avLst/>
          </a:prstGeom>
        </p:spPr>
        <p:txBody>
          <a:bodyPr>
            <a:normAutofit fontScale="100000" lnSpcReduction="0"/>
          </a:bodyPr>
          <a:lstStyle/>
          <a:p>
            <a:pPr/>
            <a:r>
              <a:t>Title Text</a:t>
            </a:r>
          </a:p>
        </p:txBody>
      </p:sp>
      <p:sp>
        <p:nvSpPr>
          <p:cNvPr id="123" name="Body Level One…"/>
          <p:cNvSpPr txBox="1"/>
          <p:nvPr>
            <p:ph type="body" idx="1"/>
          </p:nvPr>
        </p:nvSpPr>
        <p:spPr>
          <a:xfrm>
            <a:off x="685800" y="2366962"/>
            <a:ext cx="7772400" cy="3424238"/>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pic>
        <p:nvPicPr>
          <p:cNvPr id="131" name="\\DROBO-FS\QuickDrops\JB\PPTX NG\Droplets\LightingOverlay.png" descr="\\DROBO-FS\QuickDrops\JB\PPTX NG\Droplets\LightingOverlay.png"/>
          <p:cNvPicPr>
            <a:picLocks noChangeAspect="1"/>
          </p:cNvPicPr>
          <p:nvPr/>
        </p:nvPicPr>
        <p:blipFill>
          <a:blip r:embed="rId2">
            <a:extLst/>
          </a:blip>
          <a:stretch>
            <a:fillRect/>
          </a:stretch>
        </p:blipFill>
        <p:spPr>
          <a:xfrm>
            <a:off x="0" y="0"/>
            <a:ext cx="9144000" cy="6858000"/>
          </a:xfrm>
          <a:prstGeom prst="rect">
            <a:avLst/>
          </a:prstGeom>
          <a:ln w="12700">
            <a:miter lim="400000"/>
          </a:ln>
        </p:spPr>
      </p:pic>
      <p:pic>
        <p:nvPicPr>
          <p:cNvPr id="132" name="Droplets-SD-Content-R1d.png" descr="Droplets-SD-Content-R1d.pn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33" name="“"/>
          <p:cNvSpPr txBox="1"/>
          <p:nvPr/>
        </p:nvSpPr>
        <p:spPr>
          <a:xfrm>
            <a:off x="783907" y="582136"/>
            <a:ext cx="454661" cy="11963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defTabSz="914400">
              <a:defRPr sz="8000"/>
            </a:lvl1pPr>
          </a:lstStyle>
          <a:p>
            <a:pPr/>
            <a:r>
              <a:t>“</a:t>
            </a:r>
          </a:p>
        </p:txBody>
      </p:sp>
      <p:sp>
        <p:nvSpPr>
          <p:cNvPr id="134" name="”"/>
          <p:cNvSpPr txBox="1"/>
          <p:nvPr/>
        </p:nvSpPr>
        <p:spPr>
          <a:xfrm>
            <a:off x="7895907" y="2814161"/>
            <a:ext cx="462598" cy="11963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defTabSz="914400">
              <a:defRPr sz="8000"/>
            </a:lvl1pPr>
          </a:lstStyle>
          <a:p>
            <a:pPr/>
            <a:r>
              <a:t>”</a:t>
            </a:r>
          </a:p>
        </p:txBody>
      </p:sp>
      <p:sp>
        <p:nvSpPr>
          <p:cNvPr id="135" name="Title Text"/>
          <p:cNvSpPr txBox="1"/>
          <p:nvPr>
            <p:ph type="title"/>
          </p:nvPr>
        </p:nvSpPr>
        <p:spPr>
          <a:xfrm>
            <a:off x="685800" y="619125"/>
            <a:ext cx="7772400" cy="1595438"/>
          </a:xfrm>
          <a:prstGeom prst="rect">
            <a:avLst/>
          </a:prstGeom>
        </p:spPr>
        <p:txBody>
          <a:bodyPr>
            <a:normAutofit fontScale="100000" lnSpcReduction="0"/>
          </a:bodyPr>
          <a:lstStyle/>
          <a:p>
            <a:pPr/>
            <a:r>
              <a:t>Title Text</a:t>
            </a:r>
          </a:p>
        </p:txBody>
      </p:sp>
      <p:sp>
        <p:nvSpPr>
          <p:cNvPr id="136" name="Body Level One…"/>
          <p:cNvSpPr txBox="1"/>
          <p:nvPr>
            <p:ph type="body" idx="1"/>
          </p:nvPr>
        </p:nvSpPr>
        <p:spPr>
          <a:xfrm>
            <a:off x="685800" y="2366962"/>
            <a:ext cx="7772400" cy="3424238"/>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pic>
        <p:nvPicPr>
          <p:cNvPr id="144" name="\\DROBO-FS\QuickDrops\JB\PPTX NG\Droplets\LightingOverlay.png" descr="\\DROBO-FS\QuickDrops\JB\PPTX NG\Droplets\LightingOverlay.png"/>
          <p:cNvPicPr>
            <a:picLocks noChangeAspect="1"/>
          </p:cNvPicPr>
          <p:nvPr/>
        </p:nvPicPr>
        <p:blipFill>
          <a:blip r:embed="rId2">
            <a:extLst/>
          </a:blip>
          <a:stretch>
            <a:fillRect/>
          </a:stretch>
        </p:blipFill>
        <p:spPr>
          <a:xfrm>
            <a:off x="0" y="0"/>
            <a:ext cx="9144000" cy="6858000"/>
          </a:xfrm>
          <a:prstGeom prst="rect">
            <a:avLst/>
          </a:prstGeom>
          <a:ln w="12700">
            <a:miter lim="400000"/>
          </a:ln>
        </p:spPr>
      </p:pic>
      <p:pic>
        <p:nvPicPr>
          <p:cNvPr id="145" name="Droplets-SD-Content-R1d.png" descr="Droplets-SD-Content-R1d.pn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46" name="Title Text"/>
          <p:cNvSpPr txBox="1"/>
          <p:nvPr>
            <p:ph type="title"/>
          </p:nvPr>
        </p:nvSpPr>
        <p:spPr>
          <a:xfrm>
            <a:off x="685800" y="619125"/>
            <a:ext cx="7772400" cy="1595438"/>
          </a:xfrm>
          <a:prstGeom prst="rect">
            <a:avLst/>
          </a:prstGeom>
        </p:spPr>
        <p:txBody>
          <a:bodyPr>
            <a:normAutofit fontScale="100000" lnSpcReduction="0"/>
          </a:bodyPr>
          <a:lstStyle/>
          <a:p>
            <a:pPr/>
            <a:r>
              <a:t>Title Text</a:t>
            </a:r>
          </a:p>
        </p:txBody>
      </p:sp>
      <p:sp>
        <p:nvSpPr>
          <p:cNvPr id="147" name="Body Level One…"/>
          <p:cNvSpPr txBox="1"/>
          <p:nvPr>
            <p:ph type="body" idx="1"/>
          </p:nvPr>
        </p:nvSpPr>
        <p:spPr>
          <a:xfrm>
            <a:off x="685800" y="2366962"/>
            <a:ext cx="7772400" cy="3424238"/>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4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pic>
        <p:nvPicPr>
          <p:cNvPr id="155" name="\\DROBO-FS\QuickDrops\JB\PPTX NG\Droplets\LightingOverlay.png" descr="\\DROBO-FS\QuickDrops\JB\PPTX NG\Droplets\LightingOverlay.png"/>
          <p:cNvPicPr>
            <a:picLocks noChangeAspect="1"/>
          </p:cNvPicPr>
          <p:nvPr/>
        </p:nvPicPr>
        <p:blipFill>
          <a:blip r:embed="rId2">
            <a:extLst/>
          </a:blip>
          <a:stretch>
            <a:fillRect/>
          </a:stretch>
        </p:blipFill>
        <p:spPr>
          <a:xfrm>
            <a:off x="0" y="0"/>
            <a:ext cx="9144000" cy="6858000"/>
          </a:xfrm>
          <a:prstGeom prst="rect">
            <a:avLst/>
          </a:prstGeom>
          <a:ln w="12700">
            <a:miter lim="400000"/>
          </a:ln>
        </p:spPr>
      </p:pic>
      <p:pic>
        <p:nvPicPr>
          <p:cNvPr id="156" name="Droplets-SD-Content-R1d.png" descr="Droplets-SD-Content-R1d.pn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57" name="Title Text"/>
          <p:cNvSpPr txBox="1"/>
          <p:nvPr>
            <p:ph type="title"/>
          </p:nvPr>
        </p:nvSpPr>
        <p:spPr>
          <a:xfrm>
            <a:off x="685800" y="619125"/>
            <a:ext cx="7772400" cy="1595438"/>
          </a:xfrm>
          <a:prstGeom prst="rect">
            <a:avLst/>
          </a:prstGeom>
        </p:spPr>
        <p:txBody>
          <a:bodyPr>
            <a:normAutofit fontScale="100000" lnSpcReduction="0"/>
          </a:bodyPr>
          <a:lstStyle/>
          <a:p>
            <a:pPr/>
            <a:r>
              <a:t>Title Text</a:t>
            </a:r>
          </a:p>
        </p:txBody>
      </p:sp>
      <p:sp>
        <p:nvSpPr>
          <p:cNvPr id="158" name="Body Level One…"/>
          <p:cNvSpPr txBox="1"/>
          <p:nvPr>
            <p:ph type="body" idx="1"/>
          </p:nvPr>
        </p:nvSpPr>
        <p:spPr>
          <a:xfrm>
            <a:off x="685800" y="2366962"/>
            <a:ext cx="7772400" cy="3424238"/>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pic>
        <p:nvPicPr>
          <p:cNvPr id="166" name="\\DROBO-FS\QuickDrops\JB\PPTX NG\Droplets\LightingOverlay.png" descr="\\DROBO-FS\QuickDrops\JB\PPTX NG\Droplets\LightingOverlay.png"/>
          <p:cNvPicPr>
            <a:picLocks noChangeAspect="1"/>
          </p:cNvPicPr>
          <p:nvPr/>
        </p:nvPicPr>
        <p:blipFill>
          <a:blip r:embed="rId2">
            <a:extLst/>
          </a:blip>
          <a:stretch>
            <a:fillRect/>
          </a:stretch>
        </p:blipFill>
        <p:spPr>
          <a:xfrm>
            <a:off x="0" y="0"/>
            <a:ext cx="9144000" cy="6858000"/>
          </a:xfrm>
          <a:prstGeom prst="rect">
            <a:avLst/>
          </a:prstGeom>
          <a:ln w="12700">
            <a:miter lim="400000"/>
          </a:ln>
        </p:spPr>
      </p:pic>
      <p:pic>
        <p:nvPicPr>
          <p:cNvPr id="167" name="Droplets-SD-Content-R1d.png" descr="Droplets-SD-Content-R1d.pn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68" name="Title Text"/>
          <p:cNvSpPr txBox="1"/>
          <p:nvPr>
            <p:ph type="title"/>
          </p:nvPr>
        </p:nvSpPr>
        <p:spPr>
          <a:xfrm>
            <a:off x="685800" y="619125"/>
            <a:ext cx="7772400" cy="1595438"/>
          </a:xfrm>
          <a:prstGeom prst="rect">
            <a:avLst/>
          </a:prstGeom>
        </p:spPr>
        <p:txBody>
          <a:bodyPr>
            <a:normAutofit fontScale="100000" lnSpcReduction="0"/>
          </a:bodyPr>
          <a:lstStyle/>
          <a:p>
            <a:pPr/>
            <a:r>
              <a:t>Title Text</a:t>
            </a:r>
          </a:p>
        </p:txBody>
      </p:sp>
      <p:sp>
        <p:nvSpPr>
          <p:cNvPr id="169" name="Body Level One…"/>
          <p:cNvSpPr txBox="1"/>
          <p:nvPr>
            <p:ph type="body" idx="1"/>
          </p:nvPr>
        </p:nvSpPr>
        <p:spPr>
          <a:xfrm>
            <a:off x="685800" y="2366962"/>
            <a:ext cx="7772400" cy="3424238"/>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pic>
        <p:nvPicPr>
          <p:cNvPr id="177" name="\\DROBO-FS\QuickDrops\JB\PPTX NG\Droplets\LightingOverlay.png" descr="\\DROBO-FS\QuickDrops\JB\PPTX NG\Droplets\LightingOverlay.png"/>
          <p:cNvPicPr>
            <a:picLocks noChangeAspect="1"/>
          </p:cNvPicPr>
          <p:nvPr/>
        </p:nvPicPr>
        <p:blipFill>
          <a:blip r:embed="rId2">
            <a:extLst/>
          </a:blip>
          <a:stretch>
            <a:fillRect/>
          </a:stretch>
        </p:blipFill>
        <p:spPr>
          <a:xfrm>
            <a:off x="0" y="0"/>
            <a:ext cx="9144000" cy="6858000"/>
          </a:xfrm>
          <a:prstGeom prst="rect">
            <a:avLst/>
          </a:prstGeom>
          <a:ln w="12700">
            <a:miter lim="400000"/>
          </a:ln>
        </p:spPr>
      </p:pic>
      <p:pic>
        <p:nvPicPr>
          <p:cNvPr id="178" name="Droplets-SD-Content-R1d.png" descr="Droplets-SD-Content-R1d.pn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79" name="Title Text"/>
          <p:cNvSpPr txBox="1"/>
          <p:nvPr>
            <p:ph type="title"/>
          </p:nvPr>
        </p:nvSpPr>
        <p:spPr>
          <a:xfrm>
            <a:off x="685800" y="619125"/>
            <a:ext cx="7772400" cy="1595438"/>
          </a:xfrm>
          <a:prstGeom prst="rect">
            <a:avLst/>
          </a:prstGeom>
        </p:spPr>
        <p:txBody>
          <a:bodyPr>
            <a:normAutofit fontScale="100000" lnSpcReduction="0"/>
          </a:bodyPr>
          <a:lstStyle/>
          <a:p>
            <a:pPr/>
            <a:r>
              <a:t>Title Text</a:t>
            </a:r>
          </a:p>
        </p:txBody>
      </p:sp>
      <p:sp>
        <p:nvSpPr>
          <p:cNvPr id="180" name="Body Level One…"/>
          <p:cNvSpPr txBox="1"/>
          <p:nvPr>
            <p:ph type="body" idx="1"/>
          </p:nvPr>
        </p:nvSpPr>
        <p:spPr>
          <a:xfrm>
            <a:off x="685800" y="2366962"/>
            <a:ext cx="7772400" cy="3424238"/>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pic>
        <p:nvPicPr>
          <p:cNvPr id="188" name="\\DROBO-FS\QuickDrops\JB\PPTX NG\Droplets\LightingOverlay.png" descr="\\DROBO-FS\QuickDrops\JB\PPTX NG\Droplets\LightingOverlay.png"/>
          <p:cNvPicPr>
            <a:picLocks noChangeAspect="1"/>
          </p:cNvPicPr>
          <p:nvPr/>
        </p:nvPicPr>
        <p:blipFill>
          <a:blip r:embed="rId2">
            <a:extLst/>
          </a:blip>
          <a:stretch>
            <a:fillRect/>
          </a:stretch>
        </p:blipFill>
        <p:spPr>
          <a:xfrm>
            <a:off x="0" y="0"/>
            <a:ext cx="9144000" cy="6858000"/>
          </a:xfrm>
          <a:prstGeom prst="rect">
            <a:avLst/>
          </a:prstGeom>
          <a:ln w="12700">
            <a:miter lim="400000"/>
          </a:ln>
        </p:spPr>
      </p:pic>
      <p:pic>
        <p:nvPicPr>
          <p:cNvPr id="189" name="Droplets-SD-Content-R1d.png" descr="Droplets-SD-Content-R1d.pn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90" name="Title Text"/>
          <p:cNvSpPr txBox="1"/>
          <p:nvPr>
            <p:ph type="title"/>
          </p:nvPr>
        </p:nvSpPr>
        <p:spPr>
          <a:xfrm>
            <a:off x="685800" y="619125"/>
            <a:ext cx="7772400" cy="1595438"/>
          </a:xfrm>
          <a:prstGeom prst="rect">
            <a:avLst/>
          </a:prstGeom>
        </p:spPr>
        <p:txBody>
          <a:bodyPr>
            <a:normAutofit fontScale="100000" lnSpcReduction="0"/>
          </a:bodyPr>
          <a:lstStyle/>
          <a:p>
            <a:pPr/>
            <a:r>
              <a:t>Title Text</a:t>
            </a:r>
          </a:p>
        </p:txBody>
      </p:sp>
      <p:sp>
        <p:nvSpPr>
          <p:cNvPr id="191" name="Body Level One…"/>
          <p:cNvSpPr txBox="1"/>
          <p:nvPr>
            <p:ph type="body" idx="1"/>
          </p:nvPr>
        </p:nvSpPr>
        <p:spPr>
          <a:xfrm>
            <a:off x="685800" y="2366962"/>
            <a:ext cx="7772400" cy="3424238"/>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9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pic>
        <p:nvPicPr>
          <p:cNvPr id="19" name="Droplets-SD-Title-R1d.png" descr="Droplets-SD-Title-R1d.pn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pic>
        <p:nvPicPr>
          <p:cNvPr id="27" name="\\DROBO-FS\QuickDrops\JB\PPTX NG\Droplets\LightingOverlay.png" descr="\\DROBO-FS\QuickDrops\JB\PPTX NG\Droplets\LightingOverlay.png"/>
          <p:cNvPicPr>
            <a:picLocks noChangeAspect="1"/>
          </p:cNvPicPr>
          <p:nvPr/>
        </p:nvPicPr>
        <p:blipFill>
          <a:blip r:embed="rId2">
            <a:extLst/>
          </a:blip>
          <a:stretch>
            <a:fillRect/>
          </a:stretch>
        </p:blipFill>
        <p:spPr>
          <a:xfrm>
            <a:off x="0" y="0"/>
            <a:ext cx="9144000" cy="6858000"/>
          </a:xfrm>
          <a:prstGeom prst="rect">
            <a:avLst/>
          </a:prstGeom>
          <a:ln w="12700">
            <a:miter lim="400000"/>
          </a:ln>
        </p:spPr>
      </p:pic>
      <p:pic>
        <p:nvPicPr>
          <p:cNvPr id="28" name="Droplets-SD-Content-R1d.png" descr="Droplets-SD-Content-R1d.pn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pic>
        <p:nvPicPr>
          <p:cNvPr id="36" name="\\DROBO-FS\QuickDrops\JB\PPTX NG\Droplets\LightingOverlay.png" descr="\\DROBO-FS\QuickDrops\JB\PPTX NG\Droplets\LightingOverlay.png"/>
          <p:cNvPicPr>
            <a:picLocks noChangeAspect="1"/>
          </p:cNvPicPr>
          <p:nvPr/>
        </p:nvPicPr>
        <p:blipFill>
          <a:blip r:embed="rId2">
            <a:extLst/>
          </a:blip>
          <a:stretch>
            <a:fillRect/>
          </a:stretch>
        </p:blipFill>
        <p:spPr>
          <a:xfrm>
            <a:off x="0" y="0"/>
            <a:ext cx="9144000" cy="6858000"/>
          </a:xfrm>
          <a:prstGeom prst="rect">
            <a:avLst/>
          </a:prstGeom>
          <a:ln w="12700">
            <a:miter lim="400000"/>
          </a:ln>
        </p:spPr>
      </p:pic>
      <p:pic>
        <p:nvPicPr>
          <p:cNvPr id="37" name="Droplets-SD-Content-R1d.png" descr="Droplets-SD-Content-R1d.pn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38" name="Title Text"/>
          <p:cNvSpPr txBox="1"/>
          <p:nvPr>
            <p:ph type="title"/>
          </p:nvPr>
        </p:nvSpPr>
        <p:spPr>
          <a:xfrm>
            <a:off x="685800" y="619125"/>
            <a:ext cx="7772400" cy="1595438"/>
          </a:xfrm>
          <a:prstGeom prst="rect">
            <a:avLst/>
          </a:prstGeom>
        </p:spPr>
        <p:txBody>
          <a:bodyPr>
            <a:normAutofit fontScale="100000" lnSpcReduction="0"/>
          </a:bodyPr>
          <a:lstStyle/>
          <a:p>
            <a:pPr/>
            <a:r>
              <a:t>Title Text</a:t>
            </a:r>
          </a:p>
        </p:txBody>
      </p:sp>
      <p:sp>
        <p:nvSpPr>
          <p:cNvPr id="39" name="Body Level One…"/>
          <p:cNvSpPr txBox="1"/>
          <p:nvPr>
            <p:ph type="body" idx="1"/>
          </p:nvPr>
        </p:nvSpPr>
        <p:spPr>
          <a:xfrm>
            <a:off x="685800" y="2366962"/>
            <a:ext cx="7772400" cy="3424238"/>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pic>
        <p:nvPicPr>
          <p:cNvPr id="47" name="\\DROBO-FS\QuickDrops\JB\PPTX NG\Droplets\LightingOverlay.png" descr="\\DROBO-FS\QuickDrops\JB\PPTX NG\Droplets\LightingOverlay.png"/>
          <p:cNvPicPr>
            <a:picLocks noChangeAspect="1"/>
          </p:cNvPicPr>
          <p:nvPr/>
        </p:nvPicPr>
        <p:blipFill>
          <a:blip r:embed="rId2">
            <a:extLst/>
          </a:blip>
          <a:stretch>
            <a:fillRect/>
          </a:stretch>
        </p:blipFill>
        <p:spPr>
          <a:xfrm>
            <a:off x="0" y="0"/>
            <a:ext cx="9144000" cy="6858000"/>
          </a:xfrm>
          <a:prstGeom prst="rect">
            <a:avLst/>
          </a:prstGeom>
          <a:ln w="12700">
            <a:miter lim="400000"/>
          </a:ln>
        </p:spPr>
      </p:pic>
      <p:pic>
        <p:nvPicPr>
          <p:cNvPr id="48" name="Droplets-SD-Content-R1d.png" descr="Droplets-SD-Content-R1d.pn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49" name="Title Text"/>
          <p:cNvSpPr txBox="1"/>
          <p:nvPr>
            <p:ph type="title"/>
          </p:nvPr>
        </p:nvSpPr>
        <p:spPr>
          <a:xfrm>
            <a:off x="685800" y="619125"/>
            <a:ext cx="7772400" cy="1595438"/>
          </a:xfrm>
          <a:prstGeom prst="rect">
            <a:avLst/>
          </a:prstGeom>
        </p:spPr>
        <p:txBody>
          <a:bodyPr>
            <a:normAutofit fontScale="100000" lnSpcReduction="0"/>
          </a:bodyPr>
          <a:lstStyle/>
          <a:p>
            <a:pPr/>
            <a:r>
              <a:t>Title Text</a:t>
            </a:r>
          </a:p>
        </p:txBody>
      </p:sp>
      <p:sp>
        <p:nvSpPr>
          <p:cNvPr id="50" name="Body Level One…"/>
          <p:cNvSpPr txBox="1"/>
          <p:nvPr>
            <p:ph type="body" idx="1"/>
          </p:nvPr>
        </p:nvSpPr>
        <p:spPr>
          <a:xfrm>
            <a:off x="685800" y="2366962"/>
            <a:ext cx="7772400" cy="3424238"/>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pic>
        <p:nvPicPr>
          <p:cNvPr id="58" name="\\DROBO-FS\QuickDrops\JB\PPTX NG\Droplets\LightingOverlay.png" descr="\\DROBO-FS\QuickDrops\JB\PPTX NG\Droplets\LightingOverlay.png"/>
          <p:cNvPicPr>
            <a:picLocks noChangeAspect="1"/>
          </p:cNvPicPr>
          <p:nvPr/>
        </p:nvPicPr>
        <p:blipFill>
          <a:blip r:embed="rId2">
            <a:extLst/>
          </a:blip>
          <a:stretch>
            <a:fillRect/>
          </a:stretch>
        </p:blipFill>
        <p:spPr>
          <a:xfrm>
            <a:off x="0" y="0"/>
            <a:ext cx="9144000" cy="6858000"/>
          </a:xfrm>
          <a:prstGeom prst="rect">
            <a:avLst/>
          </a:prstGeom>
          <a:ln w="12700">
            <a:miter lim="400000"/>
          </a:ln>
        </p:spPr>
      </p:pic>
      <p:pic>
        <p:nvPicPr>
          <p:cNvPr id="59" name="Droplets-SD-Content-R1d.png" descr="Droplets-SD-Content-R1d.pn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60" name="Title Text"/>
          <p:cNvSpPr txBox="1"/>
          <p:nvPr>
            <p:ph type="title"/>
          </p:nvPr>
        </p:nvSpPr>
        <p:spPr>
          <a:xfrm>
            <a:off x="685800" y="619125"/>
            <a:ext cx="7772400" cy="1595438"/>
          </a:xfrm>
          <a:prstGeom prst="rect">
            <a:avLst/>
          </a:prstGeom>
        </p:spPr>
        <p:txBody>
          <a:bodyPr>
            <a:normAutofit fontScale="100000" lnSpcReduction="0"/>
          </a:bodyPr>
          <a:lstStyle/>
          <a:p>
            <a:pPr/>
            <a:r>
              <a:t>Title Text</a:t>
            </a:r>
          </a:p>
        </p:txBody>
      </p:sp>
      <p:sp>
        <p:nvSpPr>
          <p:cNvPr id="61" name="Body Level One…"/>
          <p:cNvSpPr txBox="1"/>
          <p:nvPr>
            <p:ph type="body" idx="1"/>
          </p:nvPr>
        </p:nvSpPr>
        <p:spPr>
          <a:xfrm>
            <a:off x="685800" y="2366962"/>
            <a:ext cx="7772400" cy="3424238"/>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pic>
        <p:nvPicPr>
          <p:cNvPr id="69" name="\\DROBO-FS\QuickDrops\JB\PPTX NG\Droplets\LightingOverlay.png" descr="\\DROBO-FS\QuickDrops\JB\PPTX NG\Droplets\LightingOverlay.png"/>
          <p:cNvPicPr>
            <a:picLocks noChangeAspect="1"/>
          </p:cNvPicPr>
          <p:nvPr/>
        </p:nvPicPr>
        <p:blipFill>
          <a:blip r:embed="rId2">
            <a:extLst/>
          </a:blip>
          <a:stretch>
            <a:fillRect/>
          </a:stretch>
        </p:blipFill>
        <p:spPr>
          <a:xfrm>
            <a:off x="0" y="0"/>
            <a:ext cx="9144000" cy="6858000"/>
          </a:xfrm>
          <a:prstGeom prst="rect">
            <a:avLst/>
          </a:prstGeom>
          <a:ln w="12700">
            <a:miter lim="400000"/>
          </a:ln>
        </p:spPr>
      </p:pic>
      <p:pic>
        <p:nvPicPr>
          <p:cNvPr id="70" name="Droplets-SD-Content-R1d.png" descr="Droplets-SD-Content-R1d.pn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pic>
        <p:nvPicPr>
          <p:cNvPr id="78" name="\\DROBO-FS\QuickDrops\JB\PPTX NG\Droplets\LightingOverlay.png" descr="\\DROBO-FS\QuickDrops\JB\PPTX NG\Droplets\LightingOverlay.png"/>
          <p:cNvPicPr>
            <a:picLocks noChangeAspect="1"/>
          </p:cNvPicPr>
          <p:nvPr/>
        </p:nvPicPr>
        <p:blipFill>
          <a:blip r:embed="rId2">
            <a:extLst/>
          </a:blip>
          <a:stretch>
            <a:fillRect/>
          </a:stretch>
        </p:blipFill>
        <p:spPr>
          <a:xfrm>
            <a:off x="0" y="0"/>
            <a:ext cx="9144000" cy="6858000"/>
          </a:xfrm>
          <a:prstGeom prst="rect">
            <a:avLst/>
          </a:prstGeom>
          <a:ln w="12700">
            <a:miter lim="400000"/>
          </a:ln>
        </p:spPr>
      </p:pic>
      <p:pic>
        <p:nvPicPr>
          <p:cNvPr id="79" name="Droplets-SD-Content-R1d.png" descr="Droplets-SD-Content-R1d.pn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pic>
        <p:nvPicPr>
          <p:cNvPr id="87" name="\\DROBO-FS\QuickDrops\JB\PPTX NG\Droplets\LightingOverlay.png" descr="\\DROBO-FS\QuickDrops\JB\PPTX NG\Droplets\LightingOverlay.png"/>
          <p:cNvPicPr>
            <a:picLocks noChangeAspect="1"/>
          </p:cNvPicPr>
          <p:nvPr/>
        </p:nvPicPr>
        <p:blipFill>
          <a:blip r:embed="rId2">
            <a:extLst/>
          </a:blip>
          <a:stretch>
            <a:fillRect/>
          </a:stretch>
        </p:blipFill>
        <p:spPr>
          <a:xfrm>
            <a:off x="0" y="0"/>
            <a:ext cx="9144000" cy="6858000"/>
          </a:xfrm>
          <a:prstGeom prst="rect">
            <a:avLst/>
          </a:prstGeom>
          <a:ln w="12700">
            <a:miter lim="400000"/>
          </a:ln>
        </p:spPr>
      </p:pic>
      <p:pic>
        <p:nvPicPr>
          <p:cNvPr id="88" name="Droplets-SD-Content-R1d.png" descr="Droplets-SD-Content-R1d.pn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89" name="Title Text"/>
          <p:cNvSpPr txBox="1"/>
          <p:nvPr>
            <p:ph type="title"/>
          </p:nvPr>
        </p:nvSpPr>
        <p:spPr>
          <a:xfrm>
            <a:off x="685800" y="619125"/>
            <a:ext cx="7772400" cy="1595438"/>
          </a:xfrm>
          <a:prstGeom prst="rect">
            <a:avLst/>
          </a:prstGeom>
        </p:spPr>
        <p:txBody>
          <a:bodyPr>
            <a:normAutofit fontScale="100000" lnSpcReduction="0"/>
          </a:bodyPr>
          <a:lstStyle/>
          <a:p>
            <a:pPr/>
            <a:r>
              <a:t>Title Text</a:t>
            </a:r>
          </a:p>
        </p:txBody>
      </p:sp>
      <p:sp>
        <p:nvSpPr>
          <p:cNvPr id="90" name="Body Level One…"/>
          <p:cNvSpPr txBox="1"/>
          <p:nvPr>
            <p:ph type="body" idx="1"/>
          </p:nvPr>
        </p:nvSpPr>
        <p:spPr>
          <a:xfrm>
            <a:off x="685800" y="2366962"/>
            <a:ext cx="7772400" cy="3424238"/>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gradFill flip="none" rotWithShape="1">
          <a:gsLst>
            <a:gs pos="0">
              <a:srgbClr val="B8B8B8"/>
            </a:gs>
            <a:gs pos="100000">
              <a:srgbClr val="FFFFFF"/>
            </a:gs>
          </a:gsLst>
          <a:lin ang="16200000" scaled="0"/>
        </a:gradFill>
      </p:bgPr>
    </p:bg>
    <p:spTree>
      <p:nvGrpSpPr>
        <p:cNvPr id="1" name=""/>
        <p:cNvGrpSpPr/>
        <p:nvPr/>
      </p:nvGrpSpPr>
      <p:grpSpPr>
        <a:xfrm>
          <a:off x="0" y="0"/>
          <a:ext cx="0" cy="0"/>
          <a:chOff x="0" y="0"/>
          <a:chExt cx="0" cy="0"/>
        </a:xfrm>
      </p:grpSpPr>
      <p:pic>
        <p:nvPicPr>
          <p:cNvPr id="2" name="\\DROBO-FS\QuickDrops\JB\PPTX NG\Droplets\LightingOverlay.png" descr="\\DROBO-FS\QuickDrops\JB\PPTX NG\Droplets\LightingOverlay.pn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3" name="Title Text"/>
          <p:cNvSpPr txBox="1"/>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4" name="Body Level One…"/>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8213913" y="5950267"/>
            <a:ext cx="244287" cy="231141"/>
          </a:xfrm>
          <a:prstGeom prst="rect">
            <a:avLst/>
          </a:prstGeom>
          <a:ln w="12700">
            <a:miter lim="400000"/>
          </a:ln>
        </p:spPr>
        <p:txBody>
          <a:bodyPr wrap="none" lIns="45719" rIns="45719" anchor="ctr">
            <a:spAutoFit/>
          </a:bodyPr>
          <a:lstStyle>
            <a:lvl1pPr algn="r" defTabSz="914400">
              <a:defRPr sz="10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Lst>
  <p:transition xmlns:p14="http://schemas.microsoft.com/office/powerpoint/2010/main" spd="med" advClick="1"/>
  <p:txStyles>
    <p:titleStyle>
      <a:lvl1pPr marL="0" marR="0" indent="0" algn="ctr" defTabSz="914400" rtl="0" latinLnBrk="0">
        <a:lnSpc>
          <a:spcPct val="90000"/>
        </a:lnSpc>
        <a:spcBef>
          <a:spcPts val="0"/>
        </a:spcBef>
        <a:spcAft>
          <a:spcPts val="0"/>
        </a:spcAft>
        <a:buClrTx/>
        <a:buSzTx/>
        <a:buFontTx/>
        <a:buNone/>
        <a:tabLst/>
        <a:defRPr b="0" baseline="0" cap="none" i="0" spc="0" strike="noStrike" sz="3600" u="none">
          <a:solidFill>
            <a:srgbClr val="000000"/>
          </a:solidFill>
          <a:uFillTx/>
          <a:latin typeface="Tw Cen MT"/>
          <a:ea typeface="Tw Cen MT"/>
          <a:cs typeface="Tw Cen MT"/>
          <a:sym typeface="Tw Cen MT"/>
        </a:defRPr>
      </a:lvl1pPr>
      <a:lvl2pPr marL="0" marR="0" indent="0" algn="ctr" defTabSz="914400" rtl="0" latinLnBrk="0">
        <a:lnSpc>
          <a:spcPct val="90000"/>
        </a:lnSpc>
        <a:spcBef>
          <a:spcPts val="0"/>
        </a:spcBef>
        <a:spcAft>
          <a:spcPts val="0"/>
        </a:spcAft>
        <a:buClrTx/>
        <a:buSzTx/>
        <a:buFontTx/>
        <a:buNone/>
        <a:tabLst/>
        <a:defRPr b="0" baseline="0" cap="none" i="0" spc="0" strike="noStrike" sz="3600" u="none">
          <a:solidFill>
            <a:srgbClr val="000000"/>
          </a:solidFill>
          <a:uFillTx/>
          <a:latin typeface="Tw Cen MT"/>
          <a:ea typeface="Tw Cen MT"/>
          <a:cs typeface="Tw Cen MT"/>
          <a:sym typeface="Tw Cen MT"/>
        </a:defRPr>
      </a:lvl2pPr>
      <a:lvl3pPr marL="0" marR="0" indent="0" algn="ctr" defTabSz="914400" rtl="0" latinLnBrk="0">
        <a:lnSpc>
          <a:spcPct val="90000"/>
        </a:lnSpc>
        <a:spcBef>
          <a:spcPts val="0"/>
        </a:spcBef>
        <a:spcAft>
          <a:spcPts val="0"/>
        </a:spcAft>
        <a:buClrTx/>
        <a:buSzTx/>
        <a:buFontTx/>
        <a:buNone/>
        <a:tabLst/>
        <a:defRPr b="0" baseline="0" cap="none" i="0" spc="0" strike="noStrike" sz="3600" u="none">
          <a:solidFill>
            <a:srgbClr val="000000"/>
          </a:solidFill>
          <a:uFillTx/>
          <a:latin typeface="Tw Cen MT"/>
          <a:ea typeface="Tw Cen MT"/>
          <a:cs typeface="Tw Cen MT"/>
          <a:sym typeface="Tw Cen MT"/>
        </a:defRPr>
      </a:lvl3pPr>
      <a:lvl4pPr marL="0" marR="0" indent="0" algn="ctr" defTabSz="914400" rtl="0" latinLnBrk="0">
        <a:lnSpc>
          <a:spcPct val="90000"/>
        </a:lnSpc>
        <a:spcBef>
          <a:spcPts val="0"/>
        </a:spcBef>
        <a:spcAft>
          <a:spcPts val="0"/>
        </a:spcAft>
        <a:buClrTx/>
        <a:buSzTx/>
        <a:buFontTx/>
        <a:buNone/>
        <a:tabLst/>
        <a:defRPr b="0" baseline="0" cap="none" i="0" spc="0" strike="noStrike" sz="3600" u="none">
          <a:solidFill>
            <a:srgbClr val="000000"/>
          </a:solidFill>
          <a:uFillTx/>
          <a:latin typeface="Tw Cen MT"/>
          <a:ea typeface="Tw Cen MT"/>
          <a:cs typeface="Tw Cen MT"/>
          <a:sym typeface="Tw Cen MT"/>
        </a:defRPr>
      </a:lvl4pPr>
      <a:lvl5pPr marL="0" marR="0" indent="0" algn="ctr" defTabSz="914400" rtl="0" latinLnBrk="0">
        <a:lnSpc>
          <a:spcPct val="90000"/>
        </a:lnSpc>
        <a:spcBef>
          <a:spcPts val="0"/>
        </a:spcBef>
        <a:spcAft>
          <a:spcPts val="0"/>
        </a:spcAft>
        <a:buClrTx/>
        <a:buSzTx/>
        <a:buFontTx/>
        <a:buNone/>
        <a:tabLst/>
        <a:defRPr b="0" baseline="0" cap="none" i="0" spc="0" strike="noStrike" sz="3600" u="none">
          <a:solidFill>
            <a:srgbClr val="000000"/>
          </a:solidFill>
          <a:uFillTx/>
          <a:latin typeface="Tw Cen MT"/>
          <a:ea typeface="Tw Cen MT"/>
          <a:cs typeface="Tw Cen MT"/>
          <a:sym typeface="Tw Cen MT"/>
        </a:defRPr>
      </a:lvl5pPr>
      <a:lvl6pPr marL="0" marR="0" indent="457200" algn="ctr" defTabSz="914400" rtl="0" latinLnBrk="0">
        <a:lnSpc>
          <a:spcPct val="90000"/>
        </a:lnSpc>
        <a:spcBef>
          <a:spcPts val="0"/>
        </a:spcBef>
        <a:spcAft>
          <a:spcPts val="0"/>
        </a:spcAft>
        <a:buClrTx/>
        <a:buSzTx/>
        <a:buFontTx/>
        <a:buNone/>
        <a:tabLst/>
        <a:defRPr b="0" baseline="0" cap="none" i="0" spc="0" strike="noStrike" sz="3600" u="none">
          <a:solidFill>
            <a:srgbClr val="000000"/>
          </a:solidFill>
          <a:uFillTx/>
          <a:latin typeface="Tw Cen MT"/>
          <a:ea typeface="Tw Cen MT"/>
          <a:cs typeface="Tw Cen MT"/>
          <a:sym typeface="Tw Cen MT"/>
        </a:defRPr>
      </a:lvl6pPr>
      <a:lvl7pPr marL="0" marR="0" indent="914400" algn="ctr" defTabSz="914400" rtl="0" latinLnBrk="0">
        <a:lnSpc>
          <a:spcPct val="90000"/>
        </a:lnSpc>
        <a:spcBef>
          <a:spcPts val="0"/>
        </a:spcBef>
        <a:spcAft>
          <a:spcPts val="0"/>
        </a:spcAft>
        <a:buClrTx/>
        <a:buSzTx/>
        <a:buFontTx/>
        <a:buNone/>
        <a:tabLst/>
        <a:defRPr b="0" baseline="0" cap="none" i="0" spc="0" strike="noStrike" sz="3600" u="none">
          <a:solidFill>
            <a:srgbClr val="000000"/>
          </a:solidFill>
          <a:uFillTx/>
          <a:latin typeface="Tw Cen MT"/>
          <a:ea typeface="Tw Cen MT"/>
          <a:cs typeface="Tw Cen MT"/>
          <a:sym typeface="Tw Cen MT"/>
        </a:defRPr>
      </a:lvl7pPr>
      <a:lvl8pPr marL="0" marR="0" indent="1371600" algn="ctr" defTabSz="914400" rtl="0" latinLnBrk="0">
        <a:lnSpc>
          <a:spcPct val="90000"/>
        </a:lnSpc>
        <a:spcBef>
          <a:spcPts val="0"/>
        </a:spcBef>
        <a:spcAft>
          <a:spcPts val="0"/>
        </a:spcAft>
        <a:buClrTx/>
        <a:buSzTx/>
        <a:buFontTx/>
        <a:buNone/>
        <a:tabLst/>
        <a:defRPr b="0" baseline="0" cap="none" i="0" spc="0" strike="noStrike" sz="3600" u="none">
          <a:solidFill>
            <a:srgbClr val="000000"/>
          </a:solidFill>
          <a:uFillTx/>
          <a:latin typeface="Tw Cen MT"/>
          <a:ea typeface="Tw Cen MT"/>
          <a:cs typeface="Tw Cen MT"/>
          <a:sym typeface="Tw Cen MT"/>
        </a:defRPr>
      </a:lvl8pPr>
      <a:lvl9pPr marL="0" marR="0" indent="1828800" algn="ctr" defTabSz="914400" rtl="0" latinLnBrk="0">
        <a:lnSpc>
          <a:spcPct val="90000"/>
        </a:lnSpc>
        <a:spcBef>
          <a:spcPts val="0"/>
        </a:spcBef>
        <a:spcAft>
          <a:spcPts val="0"/>
        </a:spcAft>
        <a:buClrTx/>
        <a:buSzTx/>
        <a:buFontTx/>
        <a:buNone/>
        <a:tabLst/>
        <a:defRPr b="0" baseline="0" cap="none" i="0" spc="0" strike="noStrike" sz="3600" u="none">
          <a:solidFill>
            <a:srgbClr val="000000"/>
          </a:solidFill>
          <a:uFillTx/>
          <a:latin typeface="Tw Cen MT"/>
          <a:ea typeface="Tw Cen MT"/>
          <a:cs typeface="Tw Cen MT"/>
          <a:sym typeface="Tw Cen MT"/>
        </a:defRPr>
      </a:lvl9pPr>
    </p:titleStyle>
    <p:bodyStyle>
      <a:lvl1pPr marL="228600" marR="0" indent="-228600" algn="l" defTabSz="914400" rtl="0" latinLnBrk="0">
        <a:lnSpc>
          <a:spcPct val="120000"/>
        </a:lnSpc>
        <a:spcBef>
          <a:spcPts val="1000"/>
        </a:spcBef>
        <a:spcAft>
          <a:spcPts val="0"/>
        </a:spcAft>
        <a:buClr>
          <a:srgbClr val="000000"/>
        </a:buClr>
        <a:buSzPct val="100000"/>
        <a:buFont typeface="Arial"/>
        <a:buChar char="•"/>
        <a:tabLst/>
        <a:defRPr b="0" baseline="0" cap="none" i="0" spc="0" strike="noStrike" sz="2000" u="none">
          <a:solidFill>
            <a:srgbClr val="000000"/>
          </a:solidFill>
          <a:uFillTx/>
          <a:latin typeface="Tw Cen MT"/>
          <a:ea typeface="Tw Cen MT"/>
          <a:cs typeface="Tw Cen MT"/>
          <a:sym typeface="Tw Cen MT"/>
        </a:defRPr>
      </a:lvl1pPr>
      <a:lvl2pPr marL="711200" marR="0" indent="-254000" algn="l" defTabSz="914400" rtl="0" latinLnBrk="0">
        <a:lnSpc>
          <a:spcPct val="120000"/>
        </a:lnSpc>
        <a:spcBef>
          <a:spcPts val="1000"/>
        </a:spcBef>
        <a:spcAft>
          <a:spcPts val="0"/>
        </a:spcAft>
        <a:buClr>
          <a:srgbClr val="000000"/>
        </a:buClr>
        <a:buSzPct val="100000"/>
        <a:buFont typeface="Arial"/>
        <a:buChar char="•"/>
        <a:tabLst/>
        <a:defRPr b="0" baseline="0" cap="none" i="0" spc="0" strike="noStrike" sz="2000" u="none">
          <a:solidFill>
            <a:srgbClr val="000000"/>
          </a:solidFill>
          <a:uFillTx/>
          <a:latin typeface="Tw Cen MT"/>
          <a:ea typeface="Tw Cen MT"/>
          <a:cs typeface="Tw Cen MT"/>
          <a:sym typeface="Tw Cen MT"/>
        </a:defRPr>
      </a:lvl2pPr>
      <a:lvl3pPr marL="1200150" marR="0" indent="-285750" algn="l" defTabSz="914400" rtl="0" latinLnBrk="0">
        <a:lnSpc>
          <a:spcPct val="120000"/>
        </a:lnSpc>
        <a:spcBef>
          <a:spcPts val="1000"/>
        </a:spcBef>
        <a:spcAft>
          <a:spcPts val="0"/>
        </a:spcAft>
        <a:buClr>
          <a:srgbClr val="000000"/>
        </a:buClr>
        <a:buSzPct val="100000"/>
        <a:buFont typeface="Arial"/>
        <a:buChar char="•"/>
        <a:tabLst/>
        <a:defRPr b="0" baseline="0" cap="none" i="0" spc="0" strike="noStrike" sz="2000" u="none">
          <a:solidFill>
            <a:srgbClr val="000000"/>
          </a:solidFill>
          <a:uFillTx/>
          <a:latin typeface="Tw Cen MT"/>
          <a:ea typeface="Tw Cen MT"/>
          <a:cs typeface="Tw Cen MT"/>
          <a:sym typeface="Tw Cen MT"/>
        </a:defRPr>
      </a:lvl3pPr>
      <a:lvl4pPr marL="1698171" marR="0" indent="-326571" algn="l" defTabSz="914400" rtl="0" latinLnBrk="0">
        <a:lnSpc>
          <a:spcPct val="120000"/>
        </a:lnSpc>
        <a:spcBef>
          <a:spcPts val="1000"/>
        </a:spcBef>
        <a:spcAft>
          <a:spcPts val="0"/>
        </a:spcAft>
        <a:buClr>
          <a:srgbClr val="000000"/>
        </a:buClr>
        <a:buSzPct val="100000"/>
        <a:buFont typeface="Arial"/>
        <a:buChar char="•"/>
        <a:tabLst/>
        <a:defRPr b="0" baseline="0" cap="none" i="0" spc="0" strike="noStrike" sz="2000" u="none">
          <a:solidFill>
            <a:srgbClr val="000000"/>
          </a:solidFill>
          <a:uFillTx/>
          <a:latin typeface="Tw Cen MT"/>
          <a:ea typeface="Tw Cen MT"/>
          <a:cs typeface="Tw Cen MT"/>
          <a:sym typeface="Tw Cen MT"/>
        </a:defRPr>
      </a:lvl4pPr>
      <a:lvl5pPr marL="2082800" marR="0" indent="-254000" algn="l" defTabSz="914400" rtl="0" latinLnBrk="0">
        <a:lnSpc>
          <a:spcPct val="120000"/>
        </a:lnSpc>
        <a:spcBef>
          <a:spcPts val="1000"/>
        </a:spcBef>
        <a:spcAft>
          <a:spcPts val="0"/>
        </a:spcAft>
        <a:buClr>
          <a:srgbClr val="000000"/>
        </a:buClr>
        <a:buSzPct val="100000"/>
        <a:buFont typeface="Arial"/>
        <a:buChar char="•"/>
        <a:tabLst/>
        <a:defRPr b="0" baseline="0" cap="none" i="0" spc="0" strike="noStrike" sz="2000" u="none">
          <a:solidFill>
            <a:srgbClr val="000000"/>
          </a:solidFill>
          <a:uFillTx/>
          <a:latin typeface="Tw Cen MT"/>
          <a:ea typeface="Tw Cen MT"/>
          <a:cs typeface="Tw Cen MT"/>
          <a:sym typeface="Tw Cen MT"/>
        </a:defRPr>
      </a:lvl5pPr>
      <a:lvl6pPr marL="2540000" marR="0" indent="-254000" algn="l" defTabSz="914400" rtl="0" latinLnBrk="0">
        <a:lnSpc>
          <a:spcPct val="120000"/>
        </a:lnSpc>
        <a:spcBef>
          <a:spcPts val="1000"/>
        </a:spcBef>
        <a:spcAft>
          <a:spcPts val="0"/>
        </a:spcAft>
        <a:buClr>
          <a:srgbClr val="000000"/>
        </a:buClr>
        <a:buSzPct val="100000"/>
        <a:buFont typeface="Arial"/>
        <a:buChar char=""/>
        <a:tabLst/>
        <a:defRPr b="0" baseline="0" cap="none" i="0" spc="0" strike="noStrike" sz="2000" u="none">
          <a:solidFill>
            <a:srgbClr val="000000"/>
          </a:solidFill>
          <a:uFillTx/>
          <a:latin typeface="Tw Cen MT"/>
          <a:ea typeface="Tw Cen MT"/>
          <a:cs typeface="Tw Cen MT"/>
          <a:sym typeface="Tw Cen MT"/>
        </a:defRPr>
      </a:lvl6pPr>
      <a:lvl7pPr marL="2997200" marR="0" indent="-254000" algn="l" defTabSz="914400" rtl="0" latinLnBrk="0">
        <a:lnSpc>
          <a:spcPct val="120000"/>
        </a:lnSpc>
        <a:spcBef>
          <a:spcPts val="1000"/>
        </a:spcBef>
        <a:spcAft>
          <a:spcPts val="0"/>
        </a:spcAft>
        <a:buClr>
          <a:srgbClr val="000000"/>
        </a:buClr>
        <a:buSzPct val="100000"/>
        <a:buFont typeface="Arial"/>
        <a:buChar char=""/>
        <a:tabLst/>
        <a:defRPr b="0" baseline="0" cap="none" i="0" spc="0" strike="noStrike" sz="2000" u="none">
          <a:solidFill>
            <a:srgbClr val="000000"/>
          </a:solidFill>
          <a:uFillTx/>
          <a:latin typeface="Tw Cen MT"/>
          <a:ea typeface="Tw Cen MT"/>
          <a:cs typeface="Tw Cen MT"/>
          <a:sym typeface="Tw Cen MT"/>
        </a:defRPr>
      </a:lvl7pPr>
      <a:lvl8pPr marL="3454400" marR="0" indent="-254000" algn="l" defTabSz="914400" rtl="0" latinLnBrk="0">
        <a:lnSpc>
          <a:spcPct val="120000"/>
        </a:lnSpc>
        <a:spcBef>
          <a:spcPts val="1000"/>
        </a:spcBef>
        <a:spcAft>
          <a:spcPts val="0"/>
        </a:spcAft>
        <a:buClr>
          <a:srgbClr val="000000"/>
        </a:buClr>
        <a:buSzPct val="100000"/>
        <a:buFont typeface="Arial"/>
        <a:buChar char=""/>
        <a:tabLst/>
        <a:defRPr b="0" baseline="0" cap="none" i="0" spc="0" strike="noStrike" sz="2000" u="none">
          <a:solidFill>
            <a:srgbClr val="000000"/>
          </a:solidFill>
          <a:uFillTx/>
          <a:latin typeface="Tw Cen MT"/>
          <a:ea typeface="Tw Cen MT"/>
          <a:cs typeface="Tw Cen MT"/>
          <a:sym typeface="Tw Cen MT"/>
        </a:defRPr>
      </a:lvl8pPr>
      <a:lvl9pPr marL="3911600" marR="0" indent="-254000" algn="l" defTabSz="914400" rtl="0" latinLnBrk="0">
        <a:lnSpc>
          <a:spcPct val="120000"/>
        </a:lnSpc>
        <a:spcBef>
          <a:spcPts val="1000"/>
        </a:spcBef>
        <a:spcAft>
          <a:spcPts val="0"/>
        </a:spcAft>
        <a:buClr>
          <a:srgbClr val="000000"/>
        </a:buClr>
        <a:buSzPct val="100000"/>
        <a:buFont typeface="Arial"/>
        <a:buChar char=""/>
        <a:tabLst/>
        <a:defRPr b="0" baseline="0" cap="none" i="0" spc="0" strike="noStrike" sz="2000" u="none">
          <a:solidFill>
            <a:srgbClr val="000000"/>
          </a:solidFill>
          <a:uFillTx/>
          <a:latin typeface="Tw Cen MT"/>
          <a:ea typeface="Tw Cen MT"/>
          <a:cs typeface="Tw Cen MT"/>
          <a:sym typeface="Tw Cen M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Tw Cen MT"/>
        </a:defRPr>
      </a:lvl1pPr>
      <a:lvl2pPr marL="0" marR="0" indent="45720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Tw Cen MT"/>
        </a:defRPr>
      </a:lvl2pPr>
      <a:lvl3pPr marL="0" marR="0" indent="91440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Tw Cen M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Tw Cen M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Tw Cen MT"/>
        </a:defRPr>
      </a:lvl5pPr>
      <a:lvl6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Tw Cen MT"/>
        </a:defRPr>
      </a:lvl6pPr>
      <a:lvl7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Tw Cen MT"/>
        </a:defRPr>
      </a:lvl7pPr>
      <a:lvl8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Tw Cen MT"/>
        </a:defRPr>
      </a:lvl8pPr>
      <a:lvl9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Tw Cen M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 Id="rId3" Type="http://schemas.openxmlformats.org/officeDocument/2006/relationships/image" Target="../media/image9.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png"/><Relationship Id="rId3" Type="http://schemas.openxmlformats.org/officeDocument/2006/relationships/image" Target="../media/image19.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BIOPHARMACEUTICS"/>
          <p:cNvSpPr txBox="1"/>
          <p:nvPr>
            <p:ph type="title" idx="4294967295"/>
          </p:nvPr>
        </p:nvSpPr>
        <p:spPr>
          <a:xfrm>
            <a:off x="1524000" y="1524000"/>
            <a:ext cx="6096000" cy="1701800"/>
          </a:xfrm>
          <a:prstGeom prst="rect">
            <a:avLst/>
          </a:prstGeom>
          <a:solidFill>
            <a:srgbClr val="EEF2F7"/>
          </a:solidFill>
        </p:spPr>
        <p:txBody>
          <a:bodyPr>
            <a:normAutofit fontScale="100000" lnSpcReduction="0"/>
          </a:bodyPr>
          <a:lstStyle>
            <a:lvl1pPr>
              <a:defRPr b="1" sz="4000">
                <a:solidFill>
                  <a:srgbClr val="262626"/>
                </a:solidFill>
              </a:defRPr>
            </a:lvl1pPr>
          </a:lstStyle>
          <a:p>
            <a:pPr/>
            <a:r>
              <a:t>BIOPHARMACEUTICS</a:t>
            </a:r>
          </a:p>
        </p:txBody>
      </p:sp>
      <p:sp>
        <p:nvSpPr>
          <p:cNvPr id="202" name="PRESENTED BY:…"/>
          <p:cNvSpPr txBox="1"/>
          <p:nvPr>
            <p:ph type="body" sz="quarter" idx="4294967295"/>
          </p:nvPr>
        </p:nvSpPr>
        <p:spPr>
          <a:xfrm>
            <a:off x="1600200" y="3225800"/>
            <a:ext cx="5943600" cy="1981200"/>
          </a:xfrm>
          <a:prstGeom prst="rect">
            <a:avLst/>
          </a:prstGeom>
          <a:solidFill>
            <a:srgbClr val="F7EBD9"/>
          </a:solidFill>
        </p:spPr>
        <p:txBody>
          <a:bodyPr anchor="ctr">
            <a:normAutofit fontScale="100000" lnSpcReduction="0"/>
          </a:bodyPr>
          <a:lstStyle/>
          <a:p>
            <a:pPr marL="0" indent="0" algn="ctr">
              <a:lnSpc>
                <a:spcPct val="110000"/>
              </a:lnSpc>
              <a:buSzTx/>
              <a:buNone/>
              <a:defRPr b="1">
                <a:solidFill>
                  <a:srgbClr val="7F7F7F"/>
                </a:solidFill>
              </a:defRPr>
            </a:pPr>
            <a:r>
              <a:t>PRESENTED BY:</a:t>
            </a:r>
          </a:p>
          <a:p>
            <a:pPr marL="0" indent="0" algn="ctr">
              <a:lnSpc>
                <a:spcPct val="110000"/>
              </a:lnSpc>
              <a:buSzTx/>
              <a:buNone/>
              <a:defRPr b="1" sz="2200">
                <a:solidFill>
                  <a:srgbClr val="7F7F7F"/>
                </a:solidFill>
              </a:defRPr>
            </a:pPr>
            <a:r>
              <a:t>LECTURER ZEINA DAWOOD</a:t>
            </a:r>
          </a:p>
          <a:p>
            <a:pPr marL="0" indent="0" algn="ctr">
              <a:lnSpc>
                <a:spcPct val="110000"/>
              </a:lnSpc>
              <a:buSzTx/>
              <a:buNone/>
              <a:defRPr b="1" sz="2200">
                <a:solidFill>
                  <a:srgbClr val="7F7F7F"/>
                </a:solidFill>
              </a:defRPr>
            </a:pPr>
            <a:r>
              <a:t>LECTURER NORA ZAWAR</a:t>
            </a:r>
          </a:p>
          <a:p>
            <a:pPr marL="0" indent="0" algn="ctr">
              <a:lnSpc>
                <a:spcPct val="110000"/>
              </a:lnSpc>
              <a:buSzTx/>
              <a:buNone/>
              <a:defRPr b="1" sz="2200">
                <a:solidFill>
                  <a:srgbClr val="7F7F7F"/>
                </a:solidFill>
              </a:defRPr>
            </a:pPr>
            <a:r>
              <a:t> LECTURER SURA ZUHAIR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4" grpId="1" fill="hold">
                                  <p:stCondLst>
                                    <p:cond delay="0"/>
                                  </p:stCondLst>
                                  <p:iterate type="el" backwards="0">
                                    <p:tmAbs val="0"/>
                                  </p:iterate>
                                  <p:childTnLst>
                                    <p:set>
                                      <p:cBhvr>
                                        <p:cTn id="6" fill="hold"/>
                                        <p:tgtEl>
                                          <p:spTgt spid="201"/>
                                        </p:tgtEl>
                                        <p:attrNameLst>
                                          <p:attrName>style.visibility</p:attrName>
                                        </p:attrNameLst>
                                      </p:cBhvr>
                                      <p:to>
                                        <p:strVal val="visible"/>
                                      </p:to>
                                    </p:set>
                                    <p:animEffect filter="box(in)" transition="in">
                                      <p:cBhvr>
                                        <p:cTn id="7" dur="2000"/>
                                        <p:tgtEl>
                                          <p:spTgt spid="201"/>
                                        </p:tgtEl>
                                      </p:cBhvr>
                                    </p:animEffect>
                                  </p:childTnLst>
                                </p:cTn>
                              </p:par>
                            </p:childTnLst>
                          </p:cTn>
                        </p:par>
                        <p:par>
                          <p:cTn id="8" fill="hold">
                            <p:stCondLst>
                              <p:cond delay="2000"/>
                            </p:stCondLst>
                            <p:childTnLst>
                              <p:par>
                                <p:cTn id="9" presetClass="entr" nodeType="afterEffect" presetID="10" grpId="2" fill="hold">
                                  <p:stCondLst>
                                    <p:cond delay="0"/>
                                  </p:stCondLst>
                                  <p:iterate type="el" backwards="0">
                                    <p:tmAbs val="0"/>
                                  </p:iterate>
                                  <p:childTnLst>
                                    <p:set>
                                      <p:cBhvr>
                                        <p:cTn id="10" fill="hold"/>
                                        <p:tgtEl>
                                          <p:spTgt spid="202"/>
                                        </p:tgtEl>
                                        <p:attrNameLst>
                                          <p:attrName>style.visibility</p:attrName>
                                        </p:attrNameLst>
                                      </p:cBhvr>
                                      <p:to>
                                        <p:strVal val="visible"/>
                                      </p:to>
                                    </p:set>
                                    <p:animEffect filter="fade" transition="in">
                                      <p:cBhvr>
                                        <p:cTn id="11" dur="2000"/>
                                        <p:tgtEl>
                                          <p:spTgt spid="2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1" grpId="1"/>
      <p:bldP build="whole" bldLvl="1" animBg="1" rev="0" advAuto="0" spid="202" grpId="2"/>
    </p:bld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SPECTROPHOTOMETRY"/>
          <p:cNvSpPr txBox="1"/>
          <p:nvPr>
            <p:ph type="title" idx="4294967295"/>
          </p:nvPr>
        </p:nvSpPr>
        <p:spPr>
          <a:xfrm>
            <a:off x="685800" y="619125"/>
            <a:ext cx="7772400" cy="1595438"/>
          </a:xfrm>
          <a:prstGeom prst="rect">
            <a:avLst/>
          </a:prstGeom>
        </p:spPr>
        <p:txBody>
          <a:bodyPr>
            <a:normAutofit fontScale="100000" lnSpcReduction="0"/>
          </a:bodyPr>
          <a:lstStyle/>
          <a:p>
            <a:pPr/>
            <a:r>
              <a:t>SPECTROPHOTOMETRY</a:t>
            </a:r>
          </a:p>
        </p:txBody>
      </p:sp>
      <p:sp>
        <p:nvSpPr>
          <p:cNvPr id="228" name="Depending on the range of wavelength of light source, it can be classified into two different types:…"/>
          <p:cNvSpPr txBox="1"/>
          <p:nvPr/>
        </p:nvSpPr>
        <p:spPr>
          <a:xfrm>
            <a:off x="960119" y="1725612"/>
            <a:ext cx="7299961" cy="4028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800"/>
            </a:pPr>
            <a:r>
              <a:t>Depending on the range of wavelength of light source, it can be classified into two different types:</a:t>
            </a:r>
          </a:p>
          <a:p>
            <a:pPr>
              <a:defRPr b="1" sz="2800">
                <a:solidFill>
                  <a:srgbClr val="FF0000"/>
                </a:solidFill>
              </a:defRPr>
            </a:pPr>
            <a:r>
              <a:t>1.UV-visible spectrophotometer:</a:t>
            </a:r>
          </a:p>
          <a:p>
            <a:pPr>
              <a:defRPr sz="2800"/>
            </a:pPr>
            <a:r>
              <a:t>• uses light over the ultraviolet range (185 - 400 nm) and </a:t>
            </a:r>
          </a:p>
          <a:p>
            <a:pPr>
              <a:defRPr sz="2800"/>
            </a:pPr>
            <a:r>
              <a:t>Visible range (400 - 700 nm) of electromagnetic radiation spectrum.</a:t>
            </a:r>
          </a:p>
          <a:p>
            <a:pPr>
              <a:defRPr b="1" sz="2800">
                <a:solidFill>
                  <a:srgbClr val="FF0000"/>
                </a:solidFill>
              </a:defRPr>
            </a:pPr>
            <a:r>
              <a:t>2.IR spectrophotometer:</a:t>
            </a:r>
          </a:p>
          <a:p>
            <a:pPr>
              <a:defRPr sz="2800"/>
            </a:pPr>
            <a:r>
              <a:t>uses light over the infrared range (700 - 15000 nm) of electromagnetic radiation spectrum</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METHODS TO OBTAIN THE UNKNOWN CONC."/>
          <p:cNvSpPr txBox="1"/>
          <p:nvPr>
            <p:ph type="title" idx="4294967295"/>
          </p:nvPr>
        </p:nvSpPr>
        <p:spPr>
          <a:xfrm>
            <a:off x="685800" y="619125"/>
            <a:ext cx="7772400" cy="1595438"/>
          </a:xfrm>
          <a:prstGeom prst="rect">
            <a:avLst/>
          </a:prstGeom>
        </p:spPr>
        <p:txBody>
          <a:bodyPr>
            <a:normAutofit fontScale="100000" lnSpcReduction="0"/>
          </a:bodyPr>
          <a:lstStyle/>
          <a:p>
            <a:pPr/>
            <a:r>
              <a:t>METHODS TO OBTAIN THE UNKNOWN CONC.</a:t>
            </a:r>
          </a:p>
        </p:txBody>
      </p:sp>
      <p:sp>
        <p:nvSpPr>
          <p:cNvPr id="231" name="1. Curve fitting method:…"/>
          <p:cNvSpPr txBox="1"/>
          <p:nvPr/>
        </p:nvSpPr>
        <p:spPr>
          <a:xfrm>
            <a:off x="579119" y="2214562"/>
            <a:ext cx="4709161" cy="166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800"/>
            </a:pPr>
            <a:r>
              <a:t>1. Curve fitting method:</a:t>
            </a:r>
          </a:p>
          <a:p>
            <a:pPr>
              <a:defRPr sz="2800"/>
            </a:pPr>
            <a:r>
              <a:t>vTo fit a straight line among</a:t>
            </a:r>
          </a:p>
          <a:p>
            <a:pPr>
              <a:defRPr sz="2800"/>
            </a:pPr>
            <a:r>
              <a:t>scattered points</a:t>
            </a:r>
          </a:p>
          <a:p>
            <a:pPr>
              <a:defRPr sz="2800"/>
            </a:pPr>
            <a:r>
              <a:t>vNot reliable</a:t>
            </a:r>
          </a:p>
        </p:txBody>
      </p:sp>
      <p:pic>
        <p:nvPicPr>
          <p:cNvPr id="232" name="image.png" descr="image.png"/>
          <p:cNvPicPr>
            <a:picLocks noChangeAspect="1"/>
          </p:cNvPicPr>
          <p:nvPr/>
        </p:nvPicPr>
        <p:blipFill>
          <a:blip r:embed="rId2">
            <a:extLst/>
          </a:blip>
          <a:stretch>
            <a:fillRect/>
          </a:stretch>
        </p:blipFill>
        <p:spPr>
          <a:xfrm>
            <a:off x="4419600" y="3429000"/>
            <a:ext cx="3867150" cy="2990850"/>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4" name="image.png" descr="image.png"/>
          <p:cNvPicPr>
            <a:picLocks noChangeAspect="1"/>
          </p:cNvPicPr>
          <p:nvPr/>
        </p:nvPicPr>
        <p:blipFill>
          <a:blip r:embed="rId2">
            <a:extLst/>
          </a:blip>
          <a:stretch>
            <a:fillRect/>
          </a:stretch>
        </p:blipFill>
        <p:spPr>
          <a:xfrm>
            <a:off x="231775" y="1450975"/>
            <a:ext cx="5559425" cy="3968750"/>
          </a:xfrm>
          <a:prstGeom prst="rect">
            <a:avLst/>
          </a:prstGeom>
          <a:ln w="12700">
            <a:miter lim="400000"/>
          </a:ln>
        </p:spPr>
      </p:pic>
      <p:pic>
        <p:nvPicPr>
          <p:cNvPr id="235" name="image.png" descr="image.png"/>
          <p:cNvPicPr>
            <a:picLocks noChangeAspect="1"/>
          </p:cNvPicPr>
          <p:nvPr/>
        </p:nvPicPr>
        <p:blipFill>
          <a:blip r:embed="rId3">
            <a:extLst/>
          </a:blip>
          <a:stretch>
            <a:fillRect/>
          </a:stretch>
        </p:blipFill>
        <p:spPr>
          <a:xfrm>
            <a:off x="3505200" y="3429000"/>
            <a:ext cx="5638800" cy="3429000"/>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Methods to obtain the unknown conc.…"/>
          <p:cNvSpPr txBox="1"/>
          <p:nvPr/>
        </p:nvSpPr>
        <p:spPr>
          <a:xfrm>
            <a:off x="883919" y="609600"/>
            <a:ext cx="7147561" cy="955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3200"/>
            </a:pPr>
            <a:r>
              <a:t>Methods to obtain the unknown conc.</a:t>
            </a:r>
          </a:p>
          <a:p>
            <a:pPr>
              <a:defRPr b="1" sz="3200"/>
            </a:pPr>
            <a:r>
              <a:t>2. Least square fitting method:</a:t>
            </a:r>
          </a:p>
        </p:txBody>
      </p:sp>
      <p:pic>
        <p:nvPicPr>
          <p:cNvPr id="238" name="image.png" descr="image.png"/>
          <p:cNvPicPr>
            <a:picLocks noChangeAspect="1"/>
          </p:cNvPicPr>
          <p:nvPr/>
        </p:nvPicPr>
        <p:blipFill>
          <a:blip r:embed="rId2">
            <a:extLst/>
          </a:blip>
          <a:stretch>
            <a:fillRect/>
          </a:stretch>
        </p:blipFill>
        <p:spPr>
          <a:xfrm>
            <a:off x="1957387" y="1625600"/>
            <a:ext cx="5000626" cy="3605213"/>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0" name="image.png" descr="image.png"/>
          <p:cNvPicPr>
            <a:picLocks noChangeAspect="1"/>
          </p:cNvPicPr>
          <p:nvPr/>
        </p:nvPicPr>
        <p:blipFill>
          <a:blip r:embed="rId2">
            <a:extLst/>
          </a:blip>
          <a:stretch>
            <a:fillRect/>
          </a:stretch>
        </p:blipFill>
        <p:spPr>
          <a:xfrm>
            <a:off x="20637" y="1143000"/>
            <a:ext cx="8763001" cy="2638425"/>
          </a:xfrm>
          <a:prstGeom prst="rect">
            <a:avLst/>
          </a:prstGeom>
          <a:ln w="12700">
            <a:miter lim="400000"/>
          </a:ln>
        </p:spPr>
      </p:pic>
      <p:sp>
        <p:nvSpPr>
          <p:cNvPr id="241" name="From these variables using the above equations we can obtain c &amp; b, then by substitute each X value we can get ȳ ( calculated value)…"/>
          <p:cNvSpPr txBox="1"/>
          <p:nvPr/>
        </p:nvSpPr>
        <p:spPr>
          <a:xfrm>
            <a:off x="731519" y="3898900"/>
            <a:ext cx="8006399" cy="249278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800"/>
            </a:pPr>
            <a:r>
              <a:t>From these variables using the above equations we can obtain c &amp; b, then by substitute each X value we can get ȳ ( calculated value)</a:t>
            </a:r>
          </a:p>
          <a:p>
            <a:pPr>
              <a:defRPr b="1" sz="2800"/>
            </a:pPr>
            <a:r>
              <a:t>c= intercept of the least square line with the ordinate.</a:t>
            </a:r>
          </a:p>
          <a:p>
            <a:pPr>
              <a:defRPr b="1" sz="2800"/>
            </a:pPr>
            <a:r>
              <a:t>b= slope of the least square line.</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3" name="CALIBRATION CURVE OF SALICYLIC ACID"/>
          <p:cNvSpPr txBox="1"/>
          <p:nvPr>
            <p:ph type="title" idx="4294967295"/>
          </p:nvPr>
        </p:nvSpPr>
        <p:spPr>
          <a:xfrm>
            <a:off x="685800" y="619125"/>
            <a:ext cx="7772400" cy="1595438"/>
          </a:xfrm>
          <a:prstGeom prst="rect">
            <a:avLst/>
          </a:prstGeom>
        </p:spPr>
        <p:txBody>
          <a:bodyPr>
            <a:normAutofit fontScale="100000" lnSpcReduction="0"/>
          </a:bodyPr>
          <a:lstStyle/>
          <a:p>
            <a:pPr/>
            <a:r>
              <a:t>CALIBRATION CURVE OF SALICYLIC ACID</a:t>
            </a:r>
          </a:p>
        </p:txBody>
      </p:sp>
      <p:pic>
        <p:nvPicPr>
          <p:cNvPr id="244" name="image.png" descr="image.png"/>
          <p:cNvPicPr>
            <a:picLocks noChangeAspect="1"/>
          </p:cNvPicPr>
          <p:nvPr/>
        </p:nvPicPr>
        <p:blipFill>
          <a:blip r:embed="rId2">
            <a:extLst/>
          </a:blip>
          <a:stretch>
            <a:fillRect/>
          </a:stretch>
        </p:blipFill>
        <p:spPr>
          <a:xfrm>
            <a:off x="3500437" y="2667000"/>
            <a:ext cx="2143126" cy="2143125"/>
          </a:xfrm>
          <a:prstGeom prst="rect">
            <a:avLst/>
          </a:prstGeom>
          <a:ln w="12700">
            <a:miter lim="400000"/>
          </a:ln>
        </p:spPr>
      </p:pic>
      <p:pic>
        <p:nvPicPr>
          <p:cNvPr id="245" name="image.png" descr="image.png"/>
          <p:cNvPicPr>
            <a:picLocks noChangeAspect="1"/>
          </p:cNvPicPr>
          <p:nvPr/>
        </p:nvPicPr>
        <p:blipFill>
          <a:blip r:embed="rId3">
            <a:extLst/>
          </a:blip>
          <a:stretch>
            <a:fillRect/>
          </a:stretch>
        </p:blipFill>
        <p:spPr>
          <a:xfrm>
            <a:off x="6096000" y="2057400"/>
            <a:ext cx="2800350" cy="4548188"/>
          </a:xfrm>
          <a:prstGeom prst="rect">
            <a:avLst/>
          </a:prstGeom>
          <a:ln w="12700">
            <a:miter lim="400000"/>
          </a:ln>
        </p:spPr>
      </p:pic>
      <p:pic>
        <p:nvPicPr>
          <p:cNvPr id="246" name="image.png" descr="image.png"/>
          <p:cNvPicPr>
            <a:picLocks noChangeAspect="1"/>
          </p:cNvPicPr>
          <p:nvPr/>
        </p:nvPicPr>
        <p:blipFill>
          <a:blip r:embed="rId4">
            <a:extLst/>
          </a:blip>
          <a:stretch>
            <a:fillRect/>
          </a:stretch>
        </p:blipFill>
        <p:spPr>
          <a:xfrm>
            <a:off x="501650" y="2103437"/>
            <a:ext cx="2560638" cy="4548188"/>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SALICYLIC ACID ACTIVITY AND SOLUBILITY"/>
          <p:cNvSpPr txBox="1"/>
          <p:nvPr>
            <p:ph type="title" idx="4294967295"/>
          </p:nvPr>
        </p:nvSpPr>
        <p:spPr>
          <a:xfrm>
            <a:off x="685800" y="619125"/>
            <a:ext cx="7772400" cy="1595438"/>
          </a:xfrm>
          <a:prstGeom prst="rect">
            <a:avLst/>
          </a:prstGeom>
        </p:spPr>
        <p:txBody>
          <a:bodyPr>
            <a:normAutofit fontScale="100000" lnSpcReduction="0"/>
          </a:bodyPr>
          <a:lstStyle/>
          <a:p>
            <a:pPr/>
            <a:r>
              <a:t>SALICYLIC ACID ACTIVITY AND SOLUBILITY </a:t>
            </a:r>
          </a:p>
        </p:txBody>
      </p:sp>
      <p:sp>
        <p:nvSpPr>
          <p:cNvPr id="249" name="* Activity: Salicylic acid topical is used to treat many skin disorders, such as acne, dandruff, psoriasis, corns, common warts, and plantar warts, depending on the dosage form and strength of the preparation.…"/>
          <p:cNvSpPr txBox="1"/>
          <p:nvPr/>
        </p:nvSpPr>
        <p:spPr>
          <a:xfrm>
            <a:off x="541019" y="2044700"/>
            <a:ext cx="8061961" cy="2834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pPr>
            <a:r>
              <a:t>* Activity: Salicylic acid topical is used to treat many skin disorders, such as acne, dandruff, psoriasis, corns, common warts, and plantar warts, depending on the dosage form and strength of the preparation.</a:t>
            </a:r>
          </a:p>
          <a:p>
            <a:pPr>
              <a:defRPr sz="2400"/>
            </a:pPr>
            <a:r>
              <a:t>* Solubility: Due to its lipophilic nature, its solubility in water is very poor i.e., 1.8 g/L at room temp.</a:t>
            </a:r>
          </a:p>
          <a:p>
            <a:pPr>
              <a:defRPr sz="2400"/>
            </a:pPr>
            <a:r>
              <a:t>Salicylic acid is soluble in organic solvents like carbon tetrachloride, benzene, propanol, ethanol and acetone.</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The fundamental relationship Used in spectrophotometry is Beer and  lambert laws in combination:"/>
          <p:cNvSpPr txBox="1"/>
          <p:nvPr/>
        </p:nvSpPr>
        <p:spPr>
          <a:xfrm>
            <a:off x="883919" y="1066800"/>
            <a:ext cx="7376161" cy="12725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800"/>
            </a:lvl1pPr>
          </a:lstStyle>
          <a:p>
            <a:pPr/>
            <a:r>
              <a:t>The fundamental relationship Used in spectrophotometry is Beer and  lambert laws in combination:</a:t>
            </a:r>
          </a:p>
        </p:txBody>
      </p:sp>
      <p:pic>
        <p:nvPicPr>
          <p:cNvPr id="252" name="image.png" descr="image.png"/>
          <p:cNvPicPr>
            <a:picLocks noChangeAspect="1"/>
          </p:cNvPicPr>
          <p:nvPr/>
        </p:nvPicPr>
        <p:blipFill>
          <a:blip r:embed="rId2">
            <a:extLst/>
          </a:blip>
          <a:stretch>
            <a:fillRect/>
          </a:stretch>
        </p:blipFill>
        <p:spPr>
          <a:xfrm>
            <a:off x="1658937" y="2451100"/>
            <a:ext cx="5824538" cy="4406900"/>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4" name="image.png" descr="image.png"/>
          <p:cNvPicPr>
            <a:picLocks noChangeAspect="1"/>
          </p:cNvPicPr>
          <p:nvPr/>
        </p:nvPicPr>
        <p:blipFill>
          <a:blip r:embed="rId2">
            <a:extLst/>
          </a:blip>
          <a:stretch>
            <a:fillRect/>
          </a:stretch>
        </p:blipFill>
        <p:spPr>
          <a:xfrm>
            <a:off x="981075" y="881062"/>
            <a:ext cx="7181850" cy="5095876"/>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WHAT IS THE AIM OF EXPERIMENT"/>
          <p:cNvSpPr txBox="1"/>
          <p:nvPr>
            <p:ph type="title" idx="4294967295"/>
          </p:nvPr>
        </p:nvSpPr>
        <p:spPr>
          <a:xfrm>
            <a:off x="685800" y="619125"/>
            <a:ext cx="7772400" cy="1595438"/>
          </a:xfrm>
          <a:prstGeom prst="rect">
            <a:avLst/>
          </a:prstGeom>
        </p:spPr>
        <p:txBody>
          <a:bodyPr>
            <a:normAutofit fontScale="100000" lnSpcReduction="0"/>
          </a:bodyPr>
          <a:lstStyle/>
          <a:p>
            <a:pPr/>
            <a:r>
              <a:t>WHAT IS THE AIM OF EXPERIMENT </a:t>
            </a:r>
          </a:p>
        </p:txBody>
      </p:sp>
      <p:sp>
        <p:nvSpPr>
          <p:cNvPr id="257" name="The aim is to prepare a calibration curve of salicylic acid from a series of standard solutions why?…"/>
          <p:cNvSpPr txBox="1"/>
          <p:nvPr/>
        </p:nvSpPr>
        <p:spPr>
          <a:xfrm>
            <a:off x="426719" y="2362200"/>
            <a:ext cx="7985761" cy="1666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800"/>
            </a:pPr>
            <a:r>
              <a:t>The aim is to prepare a calibration curve of salicylic acid from a series of standard solutions why?</a:t>
            </a:r>
          </a:p>
          <a:p>
            <a:pPr>
              <a:defRPr b="1" sz="2800"/>
            </a:pPr>
            <a:r>
              <a:t> to use it as a reference curve to obtain the concentration of unknown sample of the same drug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THE PRACTICAL COURSE WILL COVER THE FOLLOWING EXPERIMENTS…."/>
          <p:cNvSpPr txBox="1"/>
          <p:nvPr>
            <p:ph type="title" idx="4294967295"/>
          </p:nvPr>
        </p:nvSpPr>
        <p:spPr>
          <a:xfrm>
            <a:off x="838200" y="609599"/>
            <a:ext cx="7024688" cy="1143002"/>
          </a:xfrm>
          <a:prstGeom prst="rect">
            <a:avLst/>
          </a:prstGeom>
        </p:spPr>
        <p:txBody>
          <a:bodyPr>
            <a:normAutofit fontScale="100000" lnSpcReduction="0"/>
          </a:bodyPr>
          <a:lstStyle>
            <a:lvl1pPr>
              <a:defRPr b="1" sz="2800"/>
            </a:lvl1pPr>
          </a:lstStyle>
          <a:p>
            <a:pPr/>
            <a:r>
              <a:t>THE PRACTICAL COURSE WILL COVER THE FOLLOWING EXPERIMENTS…. </a:t>
            </a:r>
          </a:p>
        </p:txBody>
      </p:sp>
      <p:sp>
        <p:nvSpPr>
          <p:cNvPr id="205" name="Exp .1 Construction Of Calibration Curve Of Salicylic Acid With The Application Of Statistics…"/>
          <p:cNvSpPr txBox="1"/>
          <p:nvPr>
            <p:ph type="body" idx="4294967295"/>
          </p:nvPr>
        </p:nvSpPr>
        <p:spPr>
          <a:xfrm>
            <a:off x="1042987" y="1752600"/>
            <a:ext cx="7034213" cy="4267200"/>
          </a:xfrm>
          <a:prstGeom prst="rect">
            <a:avLst/>
          </a:prstGeom>
          <a:solidFill>
            <a:srgbClr val="EEF2F7"/>
          </a:solidFill>
        </p:spPr>
        <p:txBody>
          <a:bodyPr>
            <a:normAutofit fontScale="100000" lnSpcReduction="0"/>
          </a:bodyPr>
          <a:lstStyle/>
          <a:p>
            <a:pPr indent="-273050">
              <a:defRPr b="1">
                <a:solidFill>
                  <a:srgbClr val="262626"/>
                </a:solidFill>
              </a:defRPr>
            </a:pPr>
            <a:r>
              <a:t>Exp .1 Construction Of Calibration Curve Of Salicylic Acid With The Application Of Statistics </a:t>
            </a:r>
          </a:p>
          <a:p>
            <a:pPr indent="-273050">
              <a:defRPr b="1">
                <a:solidFill>
                  <a:srgbClr val="262626"/>
                </a:solidFill>
              </a:defRPr>
            </a:pPr>
            <a:r>
              <a:t>Exp .2 </a:t>
            </a:r>
            <a:r>
              <a:rPr i="1"/>
              <a:t>In Vitro </a:t>
            </a:r>
            <a:r>
              <a:t>Evaluation Of Antacid </a:t>
            </a:r>
          </a:p>
          <a:p>
            <a:pPr indent="-273050">
              <a:defRPr b="1">
                <a:solidFill>
                  <a:srgbClr val="262626"/>
                </a:solidFill>
              </a:defRPr>
            </a:pPr>
            <a:r>
              <a:t>Exp .3 </a:t>
            </a:r>
            <a:r>
              <a:rPr i="1"/>
              <a:t>In Vitro </a:t>
            </a:r>
            <a:r>
              <a:t>Evaluation Of Bulk Forming Laxatives </a:t>
            </a:r>
          </a:p>
          <a:p>
            <a:pPr indent="-273050">
              <a:defRPr b="1">
                <a:solidFill>
                  <a:srgbClr val="262626"/>
                </a:solidFill>
              </a:defRPr>
            </a:pPr>
            <a:r>
              <a:t>Exp .4 Hydrolysis Of Acetyl Salicylic Acid Solution In Sorensen Phosphate Buffer At pH 8</a:t>
            </a:r>
          </a:p>
          <a:p>
            <a:pPr indent="-273050">
              <a:defRPr b="1">
                <a:solidFill>
                  <a:srgbClr val="262626"/>
                </a:solidFill>
              </a:defRPr>
            </a:pPr>
            <a:r>
              <a:t>Exp.5 pH And Solvent Effect On Drug Solubility </a:t>
            </a:r>
          </a:p>
          <a:p>
            <a:pPr indent="-273050">
              <a:defRPr b="1">
                <a:solidFill>
                  <a:srgbClr val="262626"/>
                </a:solidFill>
              </a:defRPr>
            </a:pPr>
            <a:r>
              <a:t>Exp.6 </a:t>
            </a:r>
            <a:r>
              <a:rPr i="1"/>
              <a:t>In Vitro </a:t>
            </a:r>
            <a:r>
              <a:t>Dissolution Of Per-oral Tablet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2" grpId="1" fill="hold">
                                  <p:stCondLst>
                                    <p:cond delay="0"/>
                                  </p:stCondLst>
                                  <p:iterate type="el" backwards="0">
                                    <p:tmAbs val="0"/>
                                  </p:iterate>
                                  <p:childTnLst>
                                    <p:set>
                                      <p:cBhvr>
                                        <p:cTn id="6" fill="hold"/>
                                        <p:tgtEl>
                                          <p:spTgt spid="204"/>
                                        </p:tgtEl>
                                        <p:attrNameLst>
                                          <p:attrName>style.visibility</p:attrName>
                                        </p:attrNameLst>
                                      </p:cBhvr>
                                      <p:to>
                                        <p:strVal val="visible"/>
                                      </p:to>
                                    </p:set>
                                    <p:animEffect filter="wipe(down)" transition="in">
                                      <p:cBhvr>
                                        <p:cTn id="7" dur="500"/>
                                        <p:tgtEl>
                                          <p:spTgt spid="204"/>
                                        </p:tgtEl>
                                      </p:cBhvr>
                                    </p:animEffect>
                                  </p:childTnLst>
                                </p:cTn>
                              </p:par>
                            </p:childTnLst>
                          </p:cTn>
                        </p:par>
                        <p:par>
                          <p:cTn id="8" fill="hold">
                            <p:stCondLst>
                              <p:cond delay="500"/>
                            </p:stCondLst>
                            <p:childTnLst>
                              <p:par>
                                <p:cTn id="9" presetClass="entr" nodeType="afterEffect" presetSubtype="16" presetID="4" grpId="2" fill="hold">
                                  <p:stCondLst>
                                    <p:cond delay="0"/>
                                  </p:stCondLst>
                                  <p:iterate type="el" backwards="0">
                                    <p:tmAbs val="0"/>
                                  </p:iterate>
                                  <p:childTnLst>
                                    <p:set>
                                      <p:cBhvr>
                                        <p:cTn id="10" fill="hold"/>
                                        <p:tgtEl>
                                          <p:spTgt spid="205"/>
                                        </p:tgtEl>
                                        <p:attrNameLst>
                                          <p:attrName>style.visibility</p:attrName>
                                        </p:attrNameLst>
                                      </p:cBhvr>
                                      <p:to>
                                        <p:strVal val="visible"/>
                                      </p:to>
                                    </p:set>
                                    <p:animEffect filter="box(in)" transition="in">
                                      <p:cBhvr>
                                        <p:cTn id="11" dur="2000"/>
                                        <p:tgtEl>
                                          <p:spTgt spid="2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5" grpId="2"/>
      <p:bldP build="whole" bldLvl="1" animBg="1" rev="0" advAuto="0" spid="204" grpId="1"/>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PROCEDURE AND CALCULATIONS:"/>
          <p:cNvSpPr txBox="1"/>
          <p:nvPr>
            <p:ph type="title" idx="4294967295"/>
          </p:nvPr>
        </p:nvSpPr>
        <p:spPr>
          <a:xfrm>
            <a:off x="685800" y="619125"/>
            <a:ext cx="7772400" cy="1595438"/>
          </a:xfrm>
          <a:prstGeom prst="rect">
            <a:avLst/>
          </a:prstGeom>
        </p:spPr>
        <p:txBody>
          <a:bodyPr>
            <a:normAutofit fontScale="100000" lnSpcReduction="0"/>
          </a:bodyPr>
          <a:lstStyle/>
          <a:p>
            <a:pPr/>
            <a:r>
              <a:t>PROCEDURE AND CALCULATIONS:</a:t>
            </a:r>
          </a:p>
        </p:txBody>
      </p:sp>
      <p:sp>
        <p:nvSpPr>
          <p:cNvPr id="260" name=" 1. prepare 250 ml of stock solution of sodium…"/>
          <p:cNvSpPr txBox="1"/>
          <p:nvPr/>
        </p:nvSpPr>
        <p:spPr>
          <a:xfrm>
            <a:off x="502919" y="1905000"/>
            <a:ext cx="7680961" cy="1666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800"/>
            </a:pPr>
            <a:r>
              <a:t> 1. prepare 250 ml of stock solution of sodium </a:t>
            </a:r>
          </a:p>
          <a:p>
            <a:pPr>
              <a:defRPr sz="2800"/>
            </a:pPr>
            <a:r>
              <a:t>salicylate containing equivalent of 200 mg </a:t>
            </a:r>
          </a:p>
          <a:p>
            <a:pPr>
              <a:defRPr sz="2800"/>
            </a:pPr>
            <a:r>
              <a:t>salicylic acid /100 ml</a:t>
            </a:r>
          </a:p>
          <a:p>
            <a:pPr>
              <a:defRPr sz="2800"/>
            </a:pPr>
            <a:r>
              <a:t> Why sodium salicylate ?</a:t>
            </a:r>
          </a:p>
        </p:txBody>
      </p:sp>
      <p:sp>
        <p:nvSpPr>
          <p:cNvPr id="261" name="Note : sodium salicylate is readily soluble in cold water , so it is used to prepare the stock solution of sodium salicylate after calculating its equivalent content of the acid .…"/>
          <p:cNvSpPr txBox="1"/>
          <p:nvPr/>
        </p:nvSpPr>
        <p:spPr>
          <a:xfrm>
            <a:off x="350520" y="3721100"/>
            <a:ext cx="8290560" cy="24917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400"/>
            </a:pPr>
            <a:r>
              <a:t>Note : sodium salicylate is readily soluble in cold water , so it is used to prepare the stock solution of sodium salicylate after calculating its equivalent content of the acid .</a:t>
            </a:r>
          </a:p>
          <a:p>
            <a:pPr>
              <a:defRPr b="1" sz="2400"/>
            </a:pPr>
            <a:r>
              <a:t> while salicylic acid is sparingly soluble in cold water </a:t>
            </a:r>
          </a:p>
          <a:p>
            <a:pPr>
              <a:defRPr b="1" sz="2400"/>
            </a:pPr>
            <a:r>
              <a:t>(1 part in 550 parts of water ), but more soluble in hot </a:t>
            </a:r>
          </a:p>
          <a:p>
            <a:pPr>
              <a:defRPr b="1" sz="2400"/>
            </a:pPr>
            <a:r>
              <a:t>water (1part acid in 15 parts of boiling water ), from </a:t>
            </a:r>
          </a:p>
          <a:p>
            <a:pPr>
              <a:defRPr b="1" sz="2400"/>
            </a:pPr>
            <a:r>
              <a:t>which it can be recrystallized</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3" name="image.png" descr="image.png"/>
          <p:cNvPicPr>
            <a:picLocks noChangeAspect="1"/>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5" name=" 579.7 mg of sodium salicylate needed to prepare 200 mg of salicylic acid /100mL…"/>
          <p:cNvSpPr txBox="1"/>
          <p:nvPr/>
        </p:nvSpPr>
        <p:spPr>
          <a:xfrm>
            <a:off x="655319" y="617537"/>
            <a:ext cx="7757161" cy="5209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800"/>
            </a:pPr>
            <a:r>
              <a:t> 579.7 mg of sodium salicylate needed to prepare 200 mg of salicylic acid /100mL</a:t>
            </a:r>
          </a:p>
          <a:p>
            <a:pPr>
              <a:defRPr sz="2800"/>
            </a:pPr>
            <a:r>
              <a:t> 2- dissolve 579.7 mg of sod. Salicylate in 180</a:t>
            </a:r>
          </a:p>
          <a:p>
            <a:pPr>
              <a:defRPr sz="2800"/>
            </a:pPr>
            <a:r>
              <a:t>mL of water then complete the volume to 250 mL by using volumetric flask (PRIMARY STOCK)</a:t>
            </a:r>
          </a:p>
          <a:p>
            <a:pPr>
              <a:defRPr sz="2800"/>
            </a:pPr>
            <a:r>
              <a:t> 3- the PRIMARY stock solution of sodium salicylate </a:t>
            </a:r>
          </a:p>
          <a:p>
            <a:pPr>
              <a:defRPr sz="2800"/>
            </a:pPr>
            <a:r>
              <a:t>containing equivalent of 200 mg\100 mL of salicylic acid , From this primary stock prepare other stock solution 100 mg \100 mL by using </a:t>
            </a:r>
          </a:p>
          <a:p>
            <a:pPr>
              <a:defRPr sz="2800"/>
            </a:pPr>
            <a:r>
              <a:t> CIVI=C2V2</a:t>
            </a:r>
          </a:p>
          <a:p>
            <a:pPr>
              <a:defRPr sz="2800"/>
            </a:pPr>
            <a:r>
              <a:t> 200%X V1= 100%X100</a:t>
            </a:r>
          </a:p>
          <a:p>
            <a:pPr>
              <a:defRPr sz="2800"/>
            </a:pPr>
            <a:r>
              <a:t> V1=50 mL of primary stock and complete the volume up to 100 mL with D.W (SECONDARY STOCK)</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7" name=" from this secondary stock Prepare serial dilutions (use volumetric procedures )…"/>
          <p:cNvSpPr txBox="1"/>
          <p:nvPr/>
        </p:nvSpPr>
        <p:spPr>
          <a:xfrm>
            <a:off x="807719" y="1228725"/>
            <a:ext cx="8442961" cy="4028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800"/>
            </a:pPr>
            <a:r>
              <a:t> from this secondary stock Prepare serial dilutions (use volumetric procedures ) </a:t>
            </a:r>
          </a:p>
          <a:p>
            <a:pPr>
              <a:defRPr sz="2800"/>
            </a:pPr>
            <a:r>
              <a:t>accurately prepare solutions containing equivalent of 50, 40 ,30 , 20 , 10mg/ 10 mL</a:t>
            </a:r>
          </a:p>
          <a:p>
            <a:pPr>
              <a:defRPr sz="2800"/>
            </a:pPr>
            <a:r>
              <a:t> For example to prepare 50 mg\10 mL </a:t>
            </a:r>
          </a:p>
          <a:p>
            <a:pPr>
              <a:defRPr sz="2800"/>
            </a:pPr>
            <a:r>
              <a:t> C1V1=C2 V2</a:t>
            </a:r>
          </a:p>
          <a:p>
            <a:pPr>
              <a:defRPr sz="2800"/>
            </a:pPr>
            <a:r>
              <a:t> 100 mg x V1= 50 mgx10 mL</a:t>
            </a:r>
          </a:p>
          <a:p>
            <a:pPr>
              <a:defRPr sz="2800"/>
            </a:pPr>
            <a:r>
              <a:t> V1 =5 mL of stock solution to be taken and </a:t>
            </a:r>
          </a:p>
          <a:p>
            <a:pPr>
              <a:defRPr sz="2800"/>
            </a:pPr>
            <a:r>
              <a:t>complete the volume by DW up to 10 mL </a:t>
            </a:r>
          </a:p>
          <a:p>
            <a:pPr>
              <a:defRPr sz="2800"/>
            </a:pPr>
            <a:r>
              <a:t> Same procedure for other dilutions</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 For 40 mg       4 mL of stock complete up to 10…"/>
          <p:cNvSpPr txBox="1"/>
          <p:nvPr/>
        </p:nvSpPr>
        <p:spPr>
          <a:xfrm>
            <a:off x="1112519" y="1371600"/>
            <a:ext cx="8138161" cy="52095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800"/>
            </a:pPr>
            <a:r>
              <a:t> For 40 mg       4 mL of stock complete up to 10 </a:t>
            </a:r>
          </a:p>
          <a:p>
            <a:pPr>
              <a:defRPr sz="2800"/>
            </a:pPr>
            <a:r>
              <a:t>mL by DW</a:t>
            </a:r>
          </a:p>
          <a:p>
            <a:pPr>
              <a:defRPr sz="2800"/>
            </a:pPr>
            <a:r>
              <a:t> For 30 mg       3 mL of stock complete up to 10 </a:t>
            </a:r>
          </a:p>
          <a:p>
            <a:pPr>
              <a:defRPr sz="2800"/>
            </a:pPr>
            <a:r>
              <a:t>mL by DW and so on for other dilution</a:t>
            </a:r>
          </a:p>
          <a:p>
            <a:pPr>
              <a:defRPr sz="2800"/>
            </a:pPr>
            <a:r>
              <a:t>4- set the spectrophotometer wave length </a:t>
            </a:r>
          </a:p>
          <a:p>
            <a:pPr>
              <a:defRPr sz="2800"/>
            </a:pPr>
            <a:r>
              <a:t>at 265 nm( lambda max for salicylic acid )</a:t>
            </a:r>
          </a:p>
          <a:p>
            <a:pPr>
              <a:defRPr sz="2800"/>
            </a:pPr>
            <a:r>
              <a:t>5- the blank in this experiment is DW</a:t>
            </a:r>
          </a:p>
          <a:p>
            <a:pPr>
              <a:defRPr sz="2800"/>
            </a:pPr>
            <a:r>
              <a:t>6- auto zero the spectrophotometer by </a:t>
            </a:r>
          </a:p>
          <a:p>
            <a:pPr>
              <a:defRPr sz="2800"/>
            </a:pPr>
            <a:r>
              <a:t>using blank </a:t>
            </a:r>
          </a:p>
          <a:p>
            <a:pPr>
              <a:defRPr sz="2800"/>
            </a:pPr>
            <a:r>
              <a:t>7-put the sample in the cuvette and read </a:t>
            </a:r>
          </a:p>
          <a:p>
            <a:pPr>
              <a:defRPr sz="2800"/>
            </a:pPr>
            <a:r>
              <a:t>absorbance </a:t>
            </a:r>
          </a:p>
          <a:p>
            <a:pPr/>
            <a:endParaRPr sz="2800"/>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1" name="image.png" descr="image.png"/>
          <p:cNvPicPr>
            <a:picLocks noChangeAspect="1"/>
          </p:cNvPicPr>
          <p:nvPr/>
        </p:nvPicPr>
        <p:blipFill>
          <a:blip r:embed="rId2">
            <a:extLst/>
          </a:blip>
          <a:stretch>
            <a:fillRect/>
          </a:stretch>
        </p:blipFill>
        <p:spPr>
          <a:xfrm>
            <a:off x="914400" y="1028700"/>
            <a:ext cx="4267200" cy="3848100"/>
          </a:xfrm>
          <a:prstGeom prst="rect">
            <a:avLst/>
          </a:prstGeom>
          <a:ln w="12700">
            <a:miter lim="400000"/>
          </a:ln>
        </p:spPr>
      </p:pic>
      <p:pic>
        <p:nvPicPr>
          <p:cNvPr id="272" name="image.png" descr="image.png"/>
          <p:cNvPicPr>
            <a:picLocks noChangeAspect="1"/>
          </p:cNvPicPr>
          <p:nvPr/>
        </p:nvPicPr>
        <p:blipFill>
          <a:blip r:embed="rId3">
            <a:extLst/>
          </a:blip>
          <a:stretch>
            <a:fillRect/>
          </a:stretch>
        </p:blipFill>
        <p:spPr>
          <a:xfrm>
            <a:off x="5562600" y="3429000"/>
            <a:ext cx="2524125" cy="2524125"/>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8 –record your results concentration versus absorbance…"/>
          <p:cNvSpPr txBox="1"/>
          <p:nvPr/>
        </p:nvSpPr>
        <p:spPr>
          <a:xfrm>
            <a:off x="883919" y="1012825"/>
            <a:ext cx="8214361" cy="36347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800"/>
            </a:pPr>
            <a:r>
              <a:t>8 –record your results concentration versus absorbance </a:t>
            </a:r>
          </a:p>
          <a:p>
            <a:pPr>
              <a:defRPr sz="2800"/>
            </a:pPr>
            <a:r>
              <a:t>9- draw your results by using graph paper </a:t>
            </a:r>
          </a:p>
          <a:p>
            <a:pPr>
              <a:defRPr sz="2800"/>
            </a:pPr>
            <a:r>
              <a:t>(make calculation using excel program)</a:t>
            </a:r>
          </a:p>
          <a:p>
            <a:pPr>
              <a:defRPr sz="2800"/>
            </a:pPr>
            <a:r>
              <a:t>10 – obtain straight line equation by using least square method </a:t>
            </a:r>
          </a:p>
          <a:p>
            <a:pPr>
              <a:defRPr sz="2800"/>
            </a:pPr>
            <a:r>
              <a:t>11- calculate y prime for each concentration </a:t>
            </a:r>
          </a:p>
          <a:p>
            <a:pPr>
              <a:defRPr sz="2800"/>
            </a:pPr>
            <a:r>
              <a:t>12 – draw y prime versus concentration by using excel Microsoft program</a:t>
            </a:r>
          </a:p>
          <a:p>
            <a:pPr>
              <a:defRPr sz="2800"/>
            </a:pPr>
            <a:r>
              <a:t>13- add trend line</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6" name="image.png" descr="image.png"/>
          <p:cNvPicPr>
            <a:picLocks noChangeAspect="1"/>
          </p:cNvPicPr>
          <p:nvPr/>
        </p:nvPicPr>
        <p:blipFill>
          <a:blip r:embed="rId2">
            <a:extLst/>
          </a:blip>
          <a:stretch>
            <a:fillRect/>
          </a:stretch>
        </p:blipFill>
        <p:spPr>
          <a:xfrm>
            <a:off x="609600" y="1181100"/>
            <a:ext cx="7924800" cy="4495800"/>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8" name="image.png" descr="image.png"/>
          <p:cNvPicPr>
            <a:picLocks noChangeAspect="1"/>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Introduction For Biopharmaceutics And Pharmacokinetics"/>
          <p:cNvSpPr txBox="1"/>
          <p:nvPr>
            <p:ph type="title" idx="4294967295"/>
          </p:nvPr>
        </p:nvSpPr>
        <p:spPr>
          <a:xfrm>
            <a:off x="457200" y="533399"/>
            <a:ext cx="7772400" cy="1143002"/>
          </a:xfrm>
          <a:prstGeom prst="rect">
            <a:avLst/>
          </a:prstGeom>
        </p:spPr>
        <p:txBody>
          <a:bodyPr>
            <a:normAutofit fontScale="100000" lnSpcReduction="0"/>
          </a:bodyPr>
          <a:lstStyle>
            <a:lvl1pPr>
              <a:defRPr b="1" sz="3200"/>
            </a:lvl1pPr>
          </a:lstStyle>
          <a:p>
            <a:pPr/>
            <a:r>
              <a:t>Introduction For Biopharmaceutics And Pharmacokinetics </a:t>
            </a:r>
          </a:p>
        </p:txBody>
      </p:sp>
      <p:sp>
        <p:nvSpPr>
          <p:cNvPr id="208" name="Biopharmaceutics : The Study Of Influence Of Formulation On The Therapeutic Activity Of Drug Products…"/>
          <p:cNvSpPr txBox="1"/>
          <p:nvPr>
            <p:ph type="body" idx="4294967295"/>
          </p:nvPr>
        </p:nvSpPr>
        <p:spPr>
          <a:xfrm>
            <a:off x="609600" y="1905000"/>
            <a:ext cx="8229600" cy="4419600"/>
          </a:xfrm>
          <a:prstGeom prst="rect">
            <a:avLst/>
          </a:prstGeom>
          <a:solidFill>
            <a:srgbClr val="DBF4EF"/>
          </a:solidFill>
        </p:spPr>
        <p:txBody>
          <a:bodyPr>
            <a:normAutofit fontScale="100000" lnSpcReduction="0"/>
          </a:bodyPr>
          <a:lstStyle/>
          <a:p>
            <a:pPr indent="-273050">
              <a:defRPr b="1" sz="2400">
                <a:solidFill>
                  <a:srgbClr val="262626"/>
                </a:solidFill>
              </a:defRPr>
            </a:pPr>
            <a:r>
              <a:t>Biopharmaceutics </a:t>
            </a:r>
            <a:r>
              <a:rPr b="0"/>
              <a:t>: The Study Of Influence Of </a:t>
            </a:r>
            <a:r>
              <a:rPr>
                <a:solidFill>
                  <a:srgbClr val="FF0000"/>
                </a:solidFill>
                <a:effectLst>
                  <a:outerShdw sx="100000" sy="100000" kx="0" ky="0" algn="b" rotWithShape="0" blurRad="12700" dist="25400" dir="2700000">
                    <a:srgbClr val="000000"/>
                  </a:outerShdw>
                </a:effectLst>
              </a:rPr>
              <a:t>Formulation</a:t>
            </a:r>
            <a:r>
              <a:rPr b="0"/>
              <a:t> On </a:t>
            </a:r>
            <a:r>
              <a:rPr>
                <a:solidFill>
                  <a:srgbClr val="00B050"/>
                </a:solidFill>
                <a:effectLst>
                  <a:outerShdw sx="100000" sy="100000" kx="0" ky="0" algn="b" rotWithShape="0" blurRad="12700" dist="25400" dir="2700000">
                    <a:srgbClr val="000000"/>
                  </a:outerShdw>
                </a:effectLst>
              </a:rPr>
              <a:t>The Therapeutic Activity </a:t>
            </a:r>
            <a:r>
              <a:rPr b="0"/>
              <a:t>Of Drug Products </a:t>
            </a:r>
          </a:p>
          <a:p>
            <a:pPr indent="-273050">
              <a:defRPr b="1" sz="2400">
                <a:solidFill>
                  <a:srgbClr val="262626"/>
                </a:solidFill>
              </a:defRPr>
            </a:pPr>
            <a:r>
              <a:t>Pharmacokinetics </a:t>
            </a:r>
            <a:r>
              <a:rPr b="0"/>
              <a:t>: Deal With The Mathematical Description Of Biological Processes Which </a:t>
            </a:r>
            <a:r>
              <a:rPr>
                <a:solidFill>
                  <a:srgbClr val="FFC000"/>
                </a:solidFill>
                <a:effectLst>
                  <a:outerShdw sx="100000" sy="100000" kx="0" ky="0" algn="b" rotWithShape="0" blurRad="12700" dist="25400" dir="2700000">
                    <a:srgbClr val="000000"/>
                  </a:outerShdw>
                </a:effectLst>
              </a:rPr>
              <a:t>Affect The Time Course </a:t>
            </a:r>
            <a:r>
              <a:rPr b="0"/>
              <a:t>Of Absorption  And Fate Of Drug In The Body And Which Are Themselves </a:t>
            </a:r>
            <a:r>
              <a:rPr>
                <a:solidFill>
                  <a:srgbClr val="7030A0"/>
                </a:solidFill>
                <a:effectLst>
                  <a:outerShdw sx="100000" sy="100000" kx="0" ky="0" algn="b" rotWithShape="0" blurRad="12700" dist="25400" dir="2700000">
                    <a:srgbClr val="000000"/>
                  </a:outerShdw>
                </a:effectLst>
              </a:rPr>
              <a:t>Affected By Drugs</a:t>
            </a:r>
            <a:r>
              <a:rPr b="0" sz="2000"/>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07"/>
                                        </p:tgtEl>
                                        <p:attrNameLst>
                                          <p:attrName>style.visibility</p:attrName>
                                        </p:attrNameLst>
                                      </p:cBhvr>
                                      <p:to>
                                        <p:strVal val="visible"/>
                                      </p:to>
                                    </p:set>
                                    <p:anim calcmode="lin" valueType="num">
                                      <p:cBhvr>
                                        <p:cTn id="7" dur="1000" fill="hold"/>
                                        <p:tgtEl>
                                          <p:spTgt spid="207"/>
                                        </p:tgtEl>
                                        <p:attrNameLst>
                                          <p:attrName>ppt_x</p:attrName>
                                        </p:attrNameLst>
                                      </p:cBhvr>
                                      <p:tavLst>
                                        <p:tav tm="0">
                                          <p:val>
                                            <p:strVal val="#ppt_x"/>
                                          </p:val>
                                        </p:tav>
                                        <p:tav tm="100000">
                                          <p:val>
                                            <p:strVal val="#ppt_x"/>
                                          </p:val>
                                        </p:tav>
                                      </p:tavLst>
                                    </p:anim>
                                    <p:anim calcmode="lin" valueType="num">
                                      <p:cBhvr>
                                        <p:cTn id="8" dur="1000" fill="hold"/>
                                        <p:tgtEl>
                                          <p:spTgt spid="20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Class="entr" nodeType="afterEffect" presetSubtype="4" presetID="2" grpId="2" fill="hold">
                                  <p:stCondLst>
                                    <p:cond delay="0"/>
                                  </p:stCondLst>
                                  <p:iterate type="el" backwards="0">
                                    <p:tmAbs val="0"/>
                                  </p:iterate>
                                  <p:childTnLst>
                                    <p:set>
                                      <p:cBhvr>
                                        <p:cTn id="11" fill="hold"/>
                                        <p:tgtEl>
                                          <p:spTgt spid="208"/>
                                        </p:tgtEl>
                                        <p:attrNameLst>
                                          <p:attrName>style.visibility</p:attrName>
                                        </p:attrNameLst>
                                      </p:cBhvr>
                                      <p:to>
                                        <p:strVal val="visible"/>
                                      </p:to>
                                    </p:set>
                                    <p:anim calcmode="lin" valueType="num">
                                      <p:cBhvr>
                                        <p:cTn id="12" dur="1000" fill="hold"/>
                                        <p:tgtEl>
                                          <p:spTgt spid="208"/>
                                        </p:tgtEl>
                                        <p:attrNameLst>
                                          <p:attrName>ppt_x</p:attrName>
                                        </p:attrNameLst>
                                      </p:cBhvr>
                                      <p:tavLst>
                                        <p:tav tm="0">
                                          <p:val>
                                            <p:strVal val="#ppt_x"/>
                                          </p:val>
                                        </p:tav>
                                        <p:tav tm="100000">
                                          <p:val>
                                            <p:strVal val="#ppt_x"/>
                                          </p:val>
                                        </p:tav>
                                      </p:tavLst>
                                    </p:anim>
                                    <p:anim calcmode="lin" valueType="num">
                                      <p:cBhvr>
                                        <p:cTn id="13" dur="1000" fill="hold"/>
                                        <p:tgtEl>
                                          <p:spTgt spid="2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7" grpId="1"/>
      <p:bldP build="whole" bldLvl="1" animBg="1" rev="0" advAuto="0" spid="208" grpId="2"/>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BY KINETIC WE LEARN ABOUT :"/>
          <p:cNvSpPr txBox="1"/>
          <p:nvPr>
            <p:ph type="title" idx="4294967295"/>
          </p:nvPr>
        </p:nvSpPr>
        <p:spPr>
          <a:xfrm>
            <a:off x="838200" y="533400"/>
            <a:ext cx="6589713" cy="1281113"/>
          </a:xfrm>
          <a:prstGeom prst="rect">
            <a:avLst/>
          </a:prstGeom>
          <a:solidFill>
            <a:srgbClr val="BEDAF9"/>
          </a:solidFill>
          <a:ln w="9525">
            <a:solidFill>
              <a:srgbClr val="2381BE"/>
            </a:solidFill>
            <a:round/>
          </a:ln>
        </p:spPr>
        <p:txBody>
          <a:bodyPr>
            <a:normAutofit fontScale="100000" lnSpcReduction="0"/>
          </a:bodyPr>
          <a:lstStyle/>
          <a:p>
            <a:pPr>
              <a:defRPr b="1"/>
            </a:pPr>
            <a:r>
              <a:t>BY KINETIC WE LEARN ABOUT :</a:t>
            </a:r>
            <a:br/>
          </a:p>
        </p:txBody>
      </p:sp>
      <p:sp>
        <p:nvSpPr>
          <p:cNvPr id="211" name="Rate Of Absorption…"/>
          <p:cNvSpPr txBox="1"/>
          <p:nvPr>
            <p:ph type="body" sz="half" idx="4294967295"/>
          </p:nvPr>
        </p:nvSpPr>
        <p:spPr>
          <a:xfrm>
            <a:off x="889000" y="2286000"/>
            <a:ext cx="6592888" cy="3778250"/>
          </a:xfrm>
          <a:prstGeom prst="rect">
            <a:avLst/>
          </a:prstGeom>
          <a:solidFill>
            <a:srgbClr val="E7F3DD"/>
          </a:solidFill>
        </p:spPr>
        <p:txBody>
          <a:bodyPr>
            <a:normAutofit fontScale="100000" lnSpcReduction="0"/>
          </a:bodyPr>
          <a:lstStyle/>
          <a:p>
            <a:pPr indent="-273050">
              <a:lnSpc>
                <a:spcPct val="110000"/>
              </a:lnSpc>
              <a:defRPr b="1" sz="2800">
                <a:solidFill>
                  <a:srgbClr val="262626"/>
                </a:solidFill>
              </a:defRPr>
            </a:pPr>
            <a:r>
              <a:t>Rate Of Absorption </a:t>
            </a:r>
          </a:p>
          <a:p>
            <a:pPr indent="-273050">
              <a:lnSpc>
                <a:spcPct val="110000"/>
              </a:lnSpc>
              <a:defRPr b="1" sz="2800">
                <a:solidFill>
                  <a:srgbClr val="262626"/>
                </a:solidFill>
              </a:defRPr>
            </a:pPr>
            <a:r>
              <a:t>Rate Of Elimination Of A Drug</a:t>
            </a:r>
          </a:p>
          <a:p>
            <a:pPr indent="-273050">
              <a:lnSpc>
                <a:spcPct val="110000"/>
              </a:lnSpc>
              <a:defRPr b="1" sz="2800">
                <a:solidFill>
                  <a:srgbClr val="262626"/>
                </a:solidFill>
              </a:defRPr>
            </a:pPr>
            <a:r>
              <a:t>Calculate The </a:t>
            </a:r>
            <a:r>
              <a:rPr>
                <a:solidFill>
                  <a:srgbClr val="7030A0"/>
                </a:solidFill>
                <a:effectLst>
                  <a:outerShdw sx="100000" sy="100000" kx="0" ky="0" algn="b" rotWithShape="0" blurRad="12700" dist="25400" dir="2700000">
                    <a:srgbClr val="000000"/>
                  </a:outerShdw>
                </a:effectLst>
              </a:rPr>
              <a:t>Half Life </a:t>
            </a:r>
            <a:r>
              <a:t>Of A Drug In The Body </a:t>
            </a:r>
          </a:p>
          <a:p>
            <a:pPr marL="273050" indent="-317500">
              <a:lnSpc>
                <a:spcPct val="110000"/>
              </a:lnSpc>
              <a:buSzTx/>
              <a:buNone/>
              <a:defRPr b="1" sz="2800">
                <a:solidFill>
                  <a:srgbClr val="262626"/>
                </a:solidFill>
              </a:defRPr>
            </a:pPr>
            <a:r>
              <a:t>So We Can Predict What Will Be The Duration Of Correct Dosage Regimen For Maintaining A Therapeutic Level</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10"/>
                                        </p:tgtEl>
                                        <p:attrNameLst>
                                          <p:attrName>style.visibility</p:attrName>
                                        </p:attrNameLst>
                                      </p:cBhvr>
                                      <p:to>
                                        <p:strVal val="visible"/>
                                      </p:to>
                                    </p:set>
                                    <p:animEffect filter="fade" transition="in">
                                      <p:cBhvr>
                                        <p:cTn id="7" dur="500"/>
                                        <p:tgtEl>
                                          <p:spTgt spid="210"/>
                                        </p:tgtEl>
                                      </p:cBhvr>
                                    </p:animEffect>
                                  </p:childTnLst>
                                </p:cTn>
                              </p:par>
                            </p:childTnLst>
                          </p:cTn>
                        </p:par>
                        <p:par>
                          <p:cTn id="8" fill="hold">
                            <p:stCondLst>
                              <p:cond delay="500"/>
                            </p:stCondLst>
                            <p:childTnLst>
                              <p:par>
                                <p:cTn id="9" presetClass="entr" nodeType="afterEffect" presetSubtype="4" presetID="2" grpId="2" fill="hold">
                                  <p:stCondLst>
                                    <p:cond delay="0"/>
                                  </p:stCondLst>
                                  <p:iterate type="el" backwards="0">
                                    <p:tmAbs val="0"/>
                                  </p:iterate>
                                  <p:childTnLst>
                                    <p:set>
                                      <p:cBhvr>
                                        <p:cTn id="10" fill="hold"/>
                                        <p:tgtEl>
                                          <p:spTgt spid="211"/>
                                        </p:tgtEl>
                                        <p:attrNameLst>
                                          <p:attrName>style.visibility</p:attrName>
                                        </p:attrNameLst>
                                      </p:cBhvr>
                                      <p:to>
                                        <p:strVal val="visible"/>
                                      </p:to>
                                    </p:set>
                                    <p:anim calcmode="lin" valueType="num">
                                      <p:cBhvr>
                                        <p:cTn id="11" dur="500" fill="hold"/>
                                        <p:tgtEl>
                                          <p:spTgt spid="211"/>
                                        </p:tgtEl>
                                        <p:attrNameLst>
                                          <p:attrName>ppt_x</p:attrName>
                                        </p:attrNameLst>
                                      </p:cBhvr>
                                      <p:tavLst>
                                        <p:tav tm="0">
                                          <p:val>
                                            <p:strVal val="#ppt_x"/>
                                          </p:val>
                                        </p:tav>
                                        <p:tav tm="100000">
                                          <p:val>
                                            <p:strVal val="#ppt_x"/>
                                          </p:val>
                                        </p:tav>
                                      </p:tavLst>
                                    </p:anim>
                                    <p:anim calcmode="lin" valueType="num">
                                      <p:cBhvr>
                                        <p:cTn id="12" dur="500" fill="hold"/>
                                        <p:tgtEl>
                                          <p:spTgt spid="2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0" grpId="1"/>
      <p:bldP build="whole" bldLvl="1" animBg="1" rev="0" advAuto="0" spid="211" grpId="2"/>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During The Practical Course Certain Dosage Form Will Be Evaluated In Vitro (Means Outside The Body In The Lab )…"/>
          <p:cNvSpPr txBox="1"/>
          <p:nvPr>
            <p:ph type="body" sz="half" idx="4294967295"/>
          </p:nvPr>
        </p:nvSpPr>
        <p:spPr>
          <a:xfrm>
            <a:off x="914400" y="2209800"/>
            <a:ext cx="7696200" cy="2971800"/>
          </a:xfrm>
          <a:prstGeom prst="rect">
            <a:avLst/>
          </a:prstGeom>
          <a:solidFill>
            <a:srgbClr val="F7EBD9"/>
          </a:solidFill>
        </p:spPr>
        <p:txBody>
          <a:bodyPr>
            <a:normAutofit fontScale="100000" lnSpcReduction="0"/>
          </a:bodyPr>
          <a:lstStyle/>
          <a:p>
            <a:pPr>
              <a:defRPr sz="2800">
                <a:solidFill>
                  <a:srgbClr val="262626"/>
                </a:solidFill>
              </a:defRPr>
            </a:pPr>
            <a:r>
              <a:t>During The Practical Course Certain Dosage Form Will Be Evaluated </a:t>
            </a:r>
            <a:r>
              <a:rPr i="1">
                <a:solidFill>
                  <a:srgbClr val="FF0000"/>
                </a:solidFill>
              </a:rPr>
              <a:t>In Vitro </a:t>
            </a:r>
            <a:r>
              <a:t>(Means Outside The Body In The Lab )</a:t>
            </a:r>
          </a:p>
          <a:p>
            <a:pPr>
              <a:defRPr i="1" sz="2800">
                <a:solidFill>
                  <a:srgbClr val="FF0000"/>
                </a:solidFill>
              </a:defRPr>
            </a:pPr>
            <a:r>
              <a:t>In Vivo </a:t>
            </a:r>
            <a:r>
              <a:rPr i="0">
                <a:solidFill>
                  <a:srgbClr val="262626"/>
                </a:solidFill>
              </a:rPr>
              <a:t>(Means Inside The Body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Calibration curve:…"/>
          <p:cNvSpPr txBox="1"/>
          <p:nvPr/>
        </p:nvSpPr>
        <p:spPr>
          <a:xfrm>
            <a:off x="350520" y="1228725"/>
            <a:ext cx="4709160" cy="36347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800"/>
            </a:pPr>
            <a:r>
              <a:t>Calibration curve:</a:t>
            </a:r>
          </a:p>
          <a:p>
            <a:pPr>
              <a:defRPr b="1" sz="2800"/>
            </a:pPr>
            <a:r>
              <a:t>• It is the curve prepared from </a:t>
            </a:r>
          </a:p>
          <a:p>
            <a:pPr>
              <a:defRPr b="1" sz="2800"/>
            </a:pPr>
            <a:r>
              <a:t>a series of standard solution</a:t>
            </a:r>
          </a:p>
          <a:p>
            <a:pPr>
              <a:defRPr b="1" sz="2800"/>
            </a:pPr>
            <a:r>
              <a:t>• It used as a reference curve to Obtain the concentration of </a:t>
            </a:r>
          </a:p>
          <a:p>
            <a:pPr>
              <a:defRPr b="1" sz="2800"/>
            </a:pPr>
            <a:r>
              <a:t>unknown sample of the same drug</a:t>
            </a:r>
          </a:p>
          <a:p>
            <a:pPr>
              <a:defRPr b="1" sz="2800"/>
            </a:pPr>
            <a:r>
              <a:t>• X axis s the conc. of sample</a:t>
            </a:r>
          </a:p>
          <a:p>
            <a:pPr>
              <a:defRPr b="1" sz="2800"/>
            </a:pPr>
            <a:r>
              <a:t>• Y axis is the absorbance</a:t>
            </a:r>
          </a:p>
        </p:txBody>
      </p:sp>
      <p:pic>
        <p:nvPicPr>
          <p:cNvPr id="216" name="image.png" descr="image.png"/>
          <p:cNvPicPr>
            <a:picLocks noChangeAspect="1"/>
          </p:cNvPicPr>
          <p:nvPr/>
        </p:nvPicPr>
        <p:blipFill>
          <a:blip r:embed="rId2">
            <a:extLst/>
          </a:blip>
          <a:stretch>
            <a:fillRect/>
          </a:stretch>
        </p:blipFill>
        <p:spPr>
          <a:xfrm>
            <a:off x="5105400" y="1947862"/>
            <a:ext cx="3724275" cy="2962276"/>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Stock solution:…"/>
          <p:cNvSpPr txBox="1"/>
          <p:nvPr/>
        </p:nvSpPr>
        <p:spPr>
          <a:xfrm>
            <a:off x="1188719" y="533400"/>
            <a:ext cx="7376161" cy="2453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914400">
              <a:defRPr b="1" sz="2800"/>
            </a:pPr>
            <a:r>
              <a:t>Stock solution:</a:t>
            </a:r>
          </a:p>
          <a:p>
            <a:pPr defTabSz="914400">
              <a:buSzPct val="100000"/>
              <a:buFont typeface="Arial"/>
              <a:buChar char="•"/>
              <a:defRPr b="1" sz="2800"/>
            </a:pPr>
            <a:r>
              <a:t>Solution of known and high conc. from which we prepare standard solution</a:t>
            </a:r>
          </a:p>
          <a:p>
            <a:pPr defTabSz="914400">
              <a:buSzPct val="100000"/>
              <a:buFont typeface="Arial"/>
              <a:buChar char="•"/>
              <a:defRPr sz="2800"/>
            </a:pPr>
            <a:r>
              <a:t>Solution of known conc. Prepared from stock solution using dilution equation: </a:t>
            </a:r>
          </a:p>
          <a:p>
            <a:pPr defTabSz="914400">
              <a:buSzPct val="100000"/>
              <a:buFont typeface="Arial"/>
              <a:buChar char="•"/>
              <a:defRPr b="1" sz="2800"/>
            </a:pPr>
            <a:r>
              <a:t>C1*V1=C2*V2</a:t>
            </a:r>
          </a:p>
        </p:txBody>
      </p:sp>
      <p:pic>
        <p:nvPicPr>
          <p:cNvPr id="219" name="image.png" descr="image.png"/>
          <p:cNvPicPr>
            <a:picLocks noChangeAspect="1"/>
          </p:cNvPicPr>
          <p:nvPr/>
        </p:nvPicPr>
        <p:blipFill>
          <a:blip r:embed="rId2">
            <a:extLst/>
          </a:blip>
          <a:stretch>
            <a:fillRect/>
          </a:stretch>
        </p:blipFill>
        <p:spPr>
          <a:xfrm>
            <a:off x="2209800" y="3675062"/>
            <a:ext cx="4724400" cy="3038476"/>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Blank solution:…"/>
          <p:cNvSpPr txBox="1"/>
          <p:nvPr/>
        </p:nvSpPr>
        <p:spPr>
          <a:xfrm>
            <a:off x="769619" y="1828800"/>
            <a:ext cx="7604761" cy="1666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800"/>
            </a:pPr>
            <a:r>
              <a:t>Blank solution:</a:t>
            </a:r>
          </a:p>
          <a:p>
            <a:pPr>
              <a:defRPr b="1" sz="2800"/>
            </a:pPr>
            <a:r>
              <a:t>Its the solution which contain all the constituents of the sample except the active ingredient which is required to be measured</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SPECTROPHOTOMETRY"/>
          <p:cNvSpPr txBox="1"/>
          <p:nvPr>
            <p:ph type="title" idx="4294967295"/>
          </p:nvPr>
        </p:nvSpPr>
        <p:spPr>
          <a:xfrm>
            <a:off x="685800" y="619125"/>
            <a:ext cx="7772400" cy="1595438"/>
          </a:xfrm>
          <a:prstGeom prst="rect">
            <a:avLst/>
          </a:prstGeom>
        </p:spPr>
        <p:txBody>
          <a:bodyPr>
            <a:normAutofit fontScale="100000" lnSpcReduction="0"/>
          </a:bodyPr>
          <a:lstStyle/>
          <a:p>
            <a:pPr/>
            <a:r>
              <a:t>SPECTROPHOTOMETRY</a:t>
            </a:r>
          </a:p>
        </p:txBody>
      </p:sp>
      <p:sp>
        <p:nvSpPr>
          <p:cNvPr id="224" name="It is a method to measure how much a chemical substance absorbs light…"/>
          <p:cNvSpPr txBox="1"/>
          <p:nvPr/>
        </p:nvSpPr>
        <p:spPr>
          <a:xfrm>
            <a:off x="426719" y="1835150"/>
            <a:ext cx="8366761" cy="2148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pPr>
            <a:r>
              <a:t>It is a method to measure how much a chemical substance absorbs light</a:t>
            </a:r>
          </a:p>
          <a:p>
            <a:pPr>
              <a:defRPr sz="2400"/>
            </a:pPr>
            <a:r>
              <a:t>• The basic principle is that each compound absorbs or transmits light over a certain range of wavelength.</a:t>
            </a:r>
          </a:p>
          <a:p>
            <a:pPr>
              <a:defRPr sz="2400"/>
            </a:pPr>
            <a:r>
              <a:t>• In our work usually the analysis concerned with the absorbed</a:t>
            </a:r>
          </a:p>
          <a:p>
            <a:pPr>
              <a:defRPr sz="2400"/>
            </a:pPr>
            <a:r>
              <a:t>amount of light</a:t>
            </a:r>
          </a:p>
        </p:txBody>
      </p:sp>
      <p:pic>
        <p:nvPicPr>
          <p:cNvPr id="225" name="image.png" descr="image.png"/>
          <p:cNvPicPr>
            <a:picLocks noChangeAspect="1"/>
          </p:cNvPicPr>
          <p:nvPr/>
        </p:nvPicPr>
        <p:blipFill>
          <a:blip r:embed="rId2">
            <a:extLst/>
          </a:blip>
          <a:stretch>
            <a:fillRect/>
          </a:stretch>
        </p:blipFill>
        <p:spPr>
          <a:xfrm>
            <a:off x="2019300" y="4143375"/>
            <a:ext cx="5181600" cy="2714625"/>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Droplet">
  <a:themeElements>
    <a:clrScheme name="Droplet">
      <a:dk1>
        <a:srgbClr val="000000"/>
      </a:dk1>
      <a:lt1>
        <a:srgbClr val="FFFFFF"/>
      </a:lt1>
      <a:dk2>
        <a:srgbClr val="A7A7A7"/>
      </a:dk2>
      <a:lt2>
        <a:srgbClr val="535353"/>
      </a:lt2>
      <a:accent1>
        <a:srgbClr val="2FA3EE"/>
      </a:accent1>
      <a:accent2>
        <a:srgbClr val="4BCAAD"/>
      </a:accent2>
      <a:accent3>
        <a:srgbClr val="9BBB59"/>
      </a:accent3>
      <a:accent4>
        <a:srgbClr val="8064A2"/>
      </a:accent4>
      <a:accent5>
        <a:srgbClr val="4BACC6"/>
      </a:accent5>
      <a:accent6>
        <a:srgbClr val="F79646"/>
      </a:accent6>
      <a:hlink>
        <a:srgbClr val="0000FF"/>
      </a:hlink>
      <a:folHlink>
        <a:srgbClr val="FF00FF"/>
      </a:folHlink>
    </a:clrScheme>
    <a:fontScheme name="Droplet">
      <a:majorFont>
        <a:latin typeface="Calibri"/>
        <a:ea typeface="Calibri"/>
        <a:cs typeface="Calibri"/>
      </a:majorFont>
      <a:minorFont>
        <a:latin typeface="Helvetica"/>
        <a:ea typeface="Helvetica"/>
        <a:cs typeface="Helvetica"/>
      </a:minorFont>
    </a:fontScheme>
    <a:fmtScheme name="Dropl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roplet">
  <a:themeElements>
    <a:clrScheme name="Droplet">
      <a:dk1>
        <a:srgbClr val="000000"/>
      </a:dk1>
      <a:lt1>
        <a:srgbClr val="FFFFFF"/>
      </a:lt1>
      <a:dk2>
        <a:srgbClr val="A7A7A7"/>
      </a:dk2>
      <a:lt2>
        <a:srgbClr val="535353"/>
      </a:lt2>
      <a:accent1>
        <a:srgbClr val="2FA3EE"/>
      </a:accent1>
      <a:accent2>
        <a:srgbClr val="4BCAAD"/>
      </a:accent2>
      <a:accent3>
        <a:srgbClr val="9BBB59"/>
      </a:accent3>
      <a:accent4>
        <a:srgbClr val="8064A2"/>
      </a:accent4>
      <a:accent5>
        <a:srgbClr val="4BACC6"/>
      </a:accent5>
      <a:accent6>
        <a:srgbClr val="F79646"/>
      </a:accent6>
      <a:hlink>
        <a:srgbClr val="0000FF"/>
      </a:hlink>
      <a:folHlink>
        <a:srgbClr val="FF00FF"/>
      </a:folHlink>
    </a:clrScheme>
    <a:fontScheme name="Droplet">
      <a:majorFont>
        <a:latin typeface="Calibri"/>
        <a:ea typeface="Calibri"/>
        <a:cs typeface="Calibri"/>
      </a:majorFont>
      <a:minorFont>
        <a:latin typeface="Helvetica"/>
        <a:ea typeface="Helvetica"/>
        <a:cs typeface="Helvetica"/>
      </a:minorFont>
    </a:fontScheme>
    <a:fmtScheme name="Dropl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