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3" r:id="rId1"/>
  </p:sldMasterIdLst>
  <p:sldIdLst>
    <p:sldId id="256" r:id="rId2"/>
    <p:sldId id="257" r:id="rId3"/>
    <p:sldId id="259" r:id="rId4"/>
    <p:sldId id="260" r:id="rId5"/>
    <p:sldId id="261" r:id="rId6"/>
    <p:sldId id="262" r:id="rId7"/>
    <p:sldId id="263" r:id="rId8"/>
    <p:sldId id="264" r:id="rId9"/>
    <p:sldId id="270" r:id="rId10"/>
    <p:sldId id="265" r:id="rId11"/>
    <p:sldId id="266" r:id="rId12"/>
    <p:sldId id="267"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2"/>
    <p:restoredTop sz="94488"/>
  </p:normalViewPr>
  <p:slideViewPr>
    <p:cSldViewPr snapToGrid="0" snapToObjects="1">
      <p:cViewPr varScale="1">
        <p:scale>
          <a:sx n="90" d="100"/>
          <a:sy n="90" d="100"/>
        </p:scale>
        <p:origin x="912"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GB"/>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C1FF6DA9-008F-8B48-92A6-B652298478BF}" type="slidenum">
              <a:rPr lang="en-US" smtClean="0"/>
              <a:t>‹#›</a:t>
            </a:fld>
            <a:endParaRPr lang="en-US"/>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7899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8856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9785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0750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GB"/>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1379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9555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0507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9/27/2025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888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BCAD085-E8A6-8845-BD4E-CB4CCA059FC4}" type="datetimeFigureOut">
              <a:rPr lang="en-US" smtClean="0"/>
              <a:t>9/27/2025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5455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GB"/>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7645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GB"/>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5554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5BCAD085-E8A6-8845-BD4E-CB4CCA059FC4}" type="datetimeFigureOut">
              <a:rPr lang="en-US" smtClean="0"/>
              <a:t>9/27/2025</a:t>
            </a:fld>
            <a:endParaRPr lang="en-US"/>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07301608"/>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451" y="1562820"/>
            <a:ext cx="6430221" cy="2925005"/>
          </a:xfrm>
        </p:spPr>
        <p:txBody>
          <a:bodyPr>
            <a:normAutofit/>
          </a:bodyPr>
          <a:lstStyle/>
          <a:p>
            <a:r>
              <a:rPr dirty="0">
                <a:latin typeface="Times New Roman" panose="02020603050405020304" pitchFamily="18" charset="0"/>
                <a:cs typeface="Times New Roman" panose="02020603050405020304" pitchFamily="18" charset="0"/>
              </a:rPr>
              <a:t>Introduction to Laboratory Safety</a:t>
            </a:r>
          </a:p>
          <a:p>
            <a:r>
              <a:rPr dirty="0">
                <a:latin typeface="Times New Roman" panose="02020603050405020304" pitchFamily="18" charset="0"/>
                <a:cs typeface="Times New Roman" panose="02020603050405020304" pitchFamily="18" charset="0"/>
              </a:rPr>
              <a:t>and Good Laboratory Practice (GLP)</a:t>
            </a:r>
          </a:p>
        </p:txBody>
      </p:sp>
      <p:sp>
        <p:nvSpPr>
          <p:cNvPr id="3" name="Subtitle 2"/>
          <p:cNvSpPr>
            <a:spLocks noGrp="1"/>
          </p:cNvSpPr>
          <p:nvPr>
            <p:ph type="subTitle" idx="1"/>
          </p:nvPr>
        </p:nvSpPr>
        <p:spPr/>
        <p:txBody>
          <a:bodyPr/>
          <a:lstStyle/>
          <a:p>
            <a:endParaRPr lang="en-GB" dirty="0"/>
          </a:p>
          <a:p>
            <a:endParaRPr dirty="0"/>
          </a:p>
        </p:txBody>
      </p:sp>
      <p:sp>
        <p:nvSpPr>
          <p:cNvPr id="4" name="AutoShape 2" descr="Good Laboratory Practices (GLP)"/>
          <p:cNvSpPr>
            <a:spLocks noChangeAspect="1" noChangeArrowheads="1"/>
          </p:cNvSpPr>
          <p:nvPr/>
        </p:nvSpPr>
        <p:spPr bwMode="auto">
          <a:xfrm>
            <a:off x="155574" y="-144463"/>
            <a:ext cx="1801807" cy="18018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5" y="-24428"/>
            <a:ext cx="1561742" cy="1561742"/>
          </a:xfrm>
          <a:prstGeom prst="ellipse">
            <a:avLst/>
          </a:prstGeom>
          <a:ln>
            <a:noFill/>
          </a:ln>
          <a:effectLst>
            <a:softEdge rad="112500"/>
          </a:effectLst>
        </p:spPr>
      </p:pic>
      <p:sp>
        <p:nvSpPr>
          <p:cNvPr id="5" name="TextBox 4">
            <a:extLst>
              <a:ext uri="{FF2B5EF4-FFF2-40B4-BE49-F238E27FC236}">
                <a16:creationId xmlns:a16="http://schemas.microsoft.com/office/drawing/2014/main" xmlns="" id="{360529A9-F7F4-5CB2-ECE8-93A9E6991F9D}"/>
              </a:ext>
            </a:extLst>
          </p:cNvPr>
          <p:cNvSpPr txBox="1"/>
          <p:nvPr/>
        </p:nvSpPr>
        <p:spPr>
          <a:xfrm>
            <a:off x="592373" y="5474208"/>
            <a:ext cx="6430220" cy="923330"/>
          </a:xfrm>
          <a:prstGeom prst="rect">
            <a:avLst/>
          </a:prstGeom>
          <a:noFill/>
        </p:spPr>
        <p:txBody>
          <a:bodyPr wrap="square" rtlCol="0">
            <a:spAutoFit/>
          </a:bodyPr>
          <a:lstStyle/>
          <a:p>
            <a:r>
              <a:rPr lang="en-US" dirty="0" err="1"/>
              <a:t>L:Zahraa</a:t>
            </a:r>
            <a:r>
              <a:rPr lang="en-US" dirty="0"/>
              <a:t>  A. </a:t>
            </a:r>
          </a:p>
          <a:p>
            <a:r>
              <a:rPr lang="en-US" dirty="0" err="1"/>
              <a:t>A.L.Mustafa</a:t>
            </a:r>
            <a:r>
              <a:rPr lang="en-US" dirty="0"/>
              <a:t> M. Nouri </a:t>
            </a:r>
          </a:p>
          <a:p>
            <a:r>
              <a:rPr lang="en-US" dirty="0" err="1"/>
              <a:t>A.L.Lamyaa</a:t>
            </a:r>
            <a:r>
              <a:rPr lang="en-US" dirty="0"/>
              <a:t> </a:t>
            </a:r>
            <a:r>
              <a:rPr lang="en-US" dirty="0" err="1"/>
              <a:t>Gh</a:t>
            </a:r>
            <a:r>
              <a:rPr lang="en-US" dirty="0"/>
              <a:t>. Fejer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Why GLP and Safety Matter</a:t>
            </a:r>
          </a:p>
        </p:txBody>
      </p:sp>
      <p:sp>
        <p:nvSpPr>
          <p:cNvPr id="3" name="Content Placeholder 2"/>
          <p:cNvSpPr>
            <a:spLocks noGrp="1"/>
          </p:cNvSpPr>
          <p:nvPr>
            <p:ph idx="1"/>
          </p:nvPr>
        </p:nvSpPr>
        <p:spPr/>
        <p:txBody>
          <a:bodyPr>
            <a:normAutofit/>
          </a:bodyPr>
          <a:lstStyle/>
          <a:p>
            <a:r>
              <a:rPr lang="en-US" b="1" dirty="0"/>
              <a:t>Regulatory Compliance: </a:t>
            </a:r>
            <a:r>
              <a:rPr lang="en-US" dirty="0"/>
              <a:t>GLP is required for studies submitted to regulatory agencies for product registration.</a:t>
            </a:r>
          </a:p>
          <a:p>
            <a:r>
              <a:rPr lang="en-US" b="1" dirty="0"/>
              <a:t>Data Integrity: </a:t>
            </a:r>
            <a:r>
              <a:rPr lang="en-US" dirty="0"/>
              <a:t>Ensures that data are credible, reproducible, and defensible.</a:t>
            </a:r>
          </a:p>
          <a:p>
            <a:r>
              <a:rPr lang="en-US" b="1" dirty="0"/>
              <a:t>International Acceptance: </a:t>
            </a:r>
            <a:r>
              <a:rPr lang="en-US" dirty="0"/>
              <a:t>Facilitates mutual acceptance of data across countries, reducing duplicate testing</a:t>
            </a:r>
          </a:p>
        </p:txBody>
      </p:sp>
    </p:spTree>
    <p:extLst>
      <p:ext uri="{BB962C8B-B14F-4D97-AF65-F5344CB8AC3E}">
        <p14:creationId xmlns:p14="http://schemas.microsoft.com/office/powerpoint/2010/main" val="3396851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Why GLP and Safety Matter</a:t>
            </a:r>
          </a:p>
        </p:txBody>
      </p:sp>
      <p:sp>
        <p:nvSpPr>
          <p:cNvPr id="3" name="Content Placeholder 2"/>
          <p:cNvSpPr>
            <a:spLocks noGrp="1"/>
          </p:cNvSpPr>
          <p:nvPr>
            <p:ph idx="1"/>
          </p:nvPr>
        </p:nvSpPr>
        <p:spPr/>
        <p:txBody>
          <a:bodyPr/>
          <a:lstStyle/>
          <a:p>
            <a:r>
              <a:rPr lang="en-US" b="1" dirty="0"/>
              <a:t>Ethical Responsibility: </a:t>
            </a:r>
            <a:r>
              <a:rPr lang="en-US" dirty="0"/>
              <a:t>Protects human health, animal welfare, and the environment.</a:t>
            </a:r>
          </a:p>
          <a:p>
            <a:r>
              <a:rPr lang="en-US" b="1" dirty="0"/>
              <a:t>Operational Excellence: </a:t>
            </a:r>
            <a:r>
              <a:rPr lang="en-US" dirty="0"/>
              <a:t>Promotes efficiency, reduces errors, and enhances the overall quality of research.</a:t>
            </a:r>
          </a:p>
        </p:txBody>
      </p:sp>
    </p:spTree>
    <p:extLst>
      <p:ext uri="{BB962C8B-B14F-4D97-AF65-F5344CB8AC3E}">
        <p14:creationId xmlns:p14="http://schemas.microsoft.com/office/powerpoint/2010/main" val="162384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Conclusion</a:t>
            </a:r>
          </a:p>
        </p:txBody>
      </p:sp>
      <p:sp>
        <p:nvSpPr>
          <p:cNvPr id="3" name="Content Placeholder 2"/>
          <p:cNvSpPr>
            <a:spLocks noGrp="1"/>
          </p:cNvSpPr>
          <p:nvPr>
            <p:ph idx="1"/>
          </p:nvPr>
        </p:nvSpPr>
        <p:spPr/>
        <p:txBody>
          <a:bodyPr/>
          <a:lstStyle/>
          <a:p>
            <a:r>
              <a:rPr lang="en-US" dirty="0"/>
              <a:t>Adhering to both laboratory safety protocols and GLP principles is essential for any research institution aiming to produce valid, reliable, and internationally accepted scientific data. Together, they form the foundation of responsible and reputable scientific practice</a:t>
            </a:r>
          </a:p>
        </p:txBody>
      </p:sp>
    </p:spTree>
    <p:extLst>
      <p:ext uri="{BB962C8B-B14F-4D97-AF65-F5344CB8AC3E}">
        <p14:creationId xmlns:p14="http://schemas.microsoft.com/office/powerpoint/2010/main" val="139168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154606">
            <a:off x="146235" y="3093978"/>
            <a:ext cx="7273633" cy="2268559"/>
          </a:xfrm>
        </p:spPr>
        <p:txBody>
          <a:bodyPr/>
          <a:lstStyle/>
          <a:p>
            <a:r>
              <a:rPr lang="en-GB" dirty="0"/>
              <a:t>Thank you</a:t>
            </a:r>
            <a:endParaRPr lang="en-US" dirty="0"/>
          </a:p>
        </p:txBody>
      </p:sp>
      <p:pic>
        <p:nvPicPr>
          <p:cNvPr id="4" name="Picture 3">
            <a:extLst>
              <a:ext uri="{FF2B5EF4-FFF2-40B4-BE49-F238E27FC236}">
                <a16:creationId xmlns:a16="http://schemas.microsoft.com/office/drawing/2014/main" xmlns="" id="{B04AE576-61B0-E667-54CD-6B04AF61C0CA}"/>
              </a:ext>
            </a:extLst>
          </p:cNvPr>
          <p:cNvPicPr>
            <a:picLocks noChangeAspect="1"/>
          </p:cNvPicPr>
          <p:nvPr/>
        </p:nvPicPr>
        <p:blipFill>
          <a:blip r:embed="rId2"/>
          <a:stretch>
            <a:fillRect/>
          </a:stretch>
        </p:blipFill>
        <p:spPr>
          <a:xfrm>
            <a:off x="1384274" y="3550487"/>
            <a:ext cx="5528589" cy="3198368"/>
          </a:xfrm>
          <a:prstGeom prst="rect">
            <a:avLst/>
          </a:prstGeom>
        </p:spPr>
      </p:pic>
    </p:spTree>
    <p:extLst>
      <p:ext uri="{BB962C8B-B14F-4D97-AF65-F5344CB8AC3E}">
        <p14:creationId xmlns:p14="http://schemas.microsoft.com/office/powerpoint/2010/main" val="4393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What is Laboratory Safety?</a:t>
            </a:r>
          </a:p>
        </p:txBody>
      </p:sp>
      <p:sp>
        <p:nvSpPr>
          <p:cNvPr id="3" name="Content Placeholder 2"/>
          <p:cNvSpPr>
            <a:spLocks noGrp="1"/>
          </p:cNvSpPr>
          <p:nvPr>
            <p:ph idx="1"/>
          </p:nvPr>
        </p:nvSpPr>
        <p:spPr>
          <a:xfrm>
            <a:off x="1304672" y="1377696"/>
            <a:ext cx="6766432" cy="4672248"/>
          </a:xfrm>
        </p:spPr>
        <p:txBody>
          <a:bodyPr/>
          <a:lstStyle/>
          <a:p>
            <a:r>
              <a:rPr lang="en-US" b="1" dirty="0"/>
              <a:t>Laboratory safety and Good Laboratory Practice (GLP) </a:t>
            </a:r>
            <a:r>
              <a:rPr lang="en-GB" b="1" dirty="0"/>
              <a:t>are</a:t>
            </a:r>
            <a:r>
              <a:rPr lang="en-US" dirty="0"/>
              <a:t> essential to ensuring the integrity, reliability, and reproducibility of scientific research, particularly in regulated non-clinical studies involving pharmaceuticals, chemicals, pesticides, and other products that affect human health and the environment.</a:t>
            </a:r>
          </a:p>
          <a:p>
            <a:r>
              <a:rPr lang="en-US" b="1" dirty="0"/>
              <a:t>Laboratory safety encompasses the policies</a:t>
            </a:r>
            <a:r>
              <a:rPr lang="en-US" dirty="0"/>
              <a:t>, procedures, and practices designed to protect personnel, equipment, and the environment from hazards associated with laboratory work.</a:t>
            </a:r>
          </a:p>
          <a:p>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elements of Laboratory Safety</a:t>
            </a:r>
            <a:endParaRPr dirty="0"/>
          </a:p>
        </p:txBody>
      </p:sp>
      <p:sp>
        <p:nvSpPr>
          <p:cNvPr id="3" name="Content Placeholder 2"/>
          <p:cNvSpPr>
            <a:spLocks noGrp="1"/>
          </p:cNvSpPr>
          <p:nvPr>
            <p:ph idx="1"/>
          </p:nvPr>
        </p:nvSpPr>
        <p:spPr/>
        <p:txBody>
          <a:bodyPr>
            <a:normAutofit/>
          </a:bodyPr>
          <a:lstStyle/>
          <a:p>
            <a:r>
              <a:rPr lang="en-US" b="1" dirty="0"/>
              <a:t>Personal Protective Equipment (PPE):</a:t>
            </a:r>
            <a:r>
              <a:rPr lang="en-US" dirty="0"/>
              <a:t> Use of lab coats, gloves, safety glasses, and other gear to minimize exposure to hazardous materials.· </a:t>
            </a:r>
          </a:p>
          <a:p>
            <a:r>
              <a:rPr lang="en-US" b="1" dirty="0"/>
              <a:t>Chemical Safety: </a:t>
            </a:r>
            <a:r>
              <a:rPr lang="en-US" dirty="0"/>
              <a:t>Proper handling, storage, and disposal of chemicals, including the use of </a:t>
            </a:r>
            <a:r>
              <a:rPr lang="en-US" b="1" dirty="0"/>
              <a:t>Safety Data Sheets (SDS)</a:t>
            </a:r>
            <a:r>
              <a:rPr lang="en-US" dirty="0"/>
              <a:t>.· </a:t>
            </a:r>
          </a:p>
          <a:p>
            <a:r>
              <a:rPr lang="en-US" b="1" dirty="0"/>
              <a:t>Equipment Safety:</a:t>
            </a:r>
            <a:r>
              <a:rPr lang="en-US" dirty="0"/>
              <a:t> Regular maintenance, calibration, and validation of laboratory equipment to prevent accidents and ensure accurate results.·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elements of Laboratory Safety</a:t>
            </a:r>
            <a:endParaRPr dirty="0"/>
          </a:p>
        </p:txBody>
      </p:sp>
      <p:sp>
        <p:nvSpPr>
          <p:cNvPr id="3" name="Content Placeholder 2"/>
          <p:cNvSpPr>
            <a:spLocks noGrp="1"/>
          </p:cNvSpPr>
          <p:nvPr>
            <p:ph idx="1"/>
          </p:nvPr>
        </p:nvSpPr>
        <p:spPr/>
        <p:txBody>
          <a:bodyPr>
            <a:normAutofit/>
          </a:bodyPr>
          <a:lstStyle/>
          <a:p>
            <a:r>
              <a:rPr lang="en-US" b="1" dirty="0"/>
              <a:t>Emergency Preparedness</a:t>
            </a:r>
            <a:r>
              <a:rPr lang="en-US" dirty="0"/>
              <a:t>: Availability of eyewash stations, showers, fire extinguishers, and clear evacuation procedures.</a:t>
            </a:r>
          </a:p>
          <a:p>
            <a:r>
              <a:rPr lang="en-US" dirty="0"/>
              <a:t> </a:t>
            </a:r>
            <a:r>
              <a:rPr lang="en-US" b="1" dirty="0"/>
              <a:t>Training: Ongoing </a:t>
            </a:r>
            <a:r>
              <a:rPr lang="en-US" dirty="0"/>
              <a:t>education for laboratory personnel on safety protocols, hazard communication, and emergency response.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Good Laboratory Practice (GLP)</a:t>
            </a:r>
            <a:endParaRPr b="1" dirty="0"/>
          </a:p>
        </p:txBody>
      </p:sp>
      <p:sp>
        <p:nvSpPr>
          <p:cNvPr id="3" name="Content Placeholder 2"/>
          <p:cNvSpPr>
            <a:spLocks noGrp="1"/>
          </p:cNvSpPr>
          <p:nvPr>
            <p:ph idx="1"/>
          </p:nvPr>
        </p:nvSpPr>
        <p:spPr>
          <a:xfrm>
            <a:off x="1117070" y="1524000"/>
            <a:ext cx="7149106" cy="3087288"/>
          </a:xfrm>
        </p:spPr>
        <p:txBody>
          <a:bodyPr/>
          <a:lstStyle/>
          <a:p>
            <a:pPr marL="0" indent="0">
              <a:buNone/>
            </a:pPr>
            <a:r>
              <a:rPr lang="en-US" dirty="0"/>
              <a:t>GLP</a:t>
            </a:r>
            <a:r>
              <a:rPr lang="en-GB" dirty="0"/>
              <a:t> (Good Laboratory Practice) is a system that ensures the accuracy, reliability, and quality of data in laboratories through standardized procedures and proper documentation.</a:t>
            </a:r>
          </a:p>
          <a:p>
            <a:pPr marL="0" indent="0">
              <a:buNone/>
            </a:pPr>
            <a:endParaRPr dirty="0"/>
          </a:p>
        </p:txBody>
      </p:sp>
      <p:pic>
        <p:nvPicPr>
          <p:cNvPr id="5" name="Picture 4">
            <a:extLst>
              <a:ext uri="{FF2B5EF4-FFF2-40B4-BE49-F238E27FC236}">
                <a16:creationId xmlns:a16="http://schemas.microsoft.com/office/drawing/2014/main" xmlns="" id="{8A5E5219-7FDD-56C3-126B-071035B41606}"/>
              </a:ext>
            </a:extLst>
          </p:cNvPr>
          <p:cNvPicPr>
            <a:picLocks noChangeAspect="1"/>
          </p:cNvPicPr>
          <p:nvPr/>
        </p:nvPicPr>
        <p:blipFill>
          <a:blip r:embed="rId2"/>
          <a:stretch>
            <a:fillRect/>
          </a:stretch>
        </p:blipFill>
        <p:spPr>
          <a:xfrm>
            <a:off x="5132832" y="3724656"/>
            <a:ext cx="3133344" cy="31333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Key principles of GLP </a:t>
            </a:r>
          </a:p>
        </p:txBody>
      </p:sp>
      <p:sp>
        <p:nvSpPr>
          <p:cNvPr id="3" name="Content Placeholder 2"/>
          <p:cNvSpPr>
            <a:spLocks noGrp="1"/>
          </p:cNvSpPr>
          <p:nvPr>
            <p:ph idx="1"/>
          </p:nvPr>
        </p:nvSpPr>
        <p:spPr/>
        <p:txBody>
          <a:bodyPr>
            <a:normAutofit/>
          </a:bodyPr>
          <a:lstStyle/>
          <a:p>
            <a:r>
              <a:rPr lang="en-US" b="1" dirty="0" smtClean="0"/>
              <a:t>Organization and Personnel: </a:t>
            </a:r>
            <a:r>
              <a:rPr lang="en-US" dirty="0" smtClean="0"/>
              <a:t>Clear roles and responsibilities, adequate training, and defined management structure.</a:t>
            </a:r>
          </a:p>
          <a:p>
            <a:r>
              <a:rPr lang="en-US" b="1" dirty="0" smtClean="0"/>
              <a:t>Quality Assurance (QA): </a:t>
            </a:r>
            <a:r>
              <a:rPr lang="en-US" dirty="0" smtClean="0"/>
              <a:t>Independent monitoring of studies and facilities to ensure compliance with GLP.</a:t>
            </a:r>
          </a:p>
          <a:p>
            <a:r>
              <a:rPr lang="en-US" b="1" dirty="0" smtClean="0"/>
              <a:t>Facilities:</a:t>
            </a:r>
            <a:r>
              <a:rPr lang="en-US" dirty="0" smtClean="0"/>
              <a:t> Suitable size, design, and location to prevent cross-contamination and ensure study integrity.</a:t>
            </a:r>
            <a:endParaRPr lang="en-US" dirty="0"/>
          </a:p>
        </p:txBody>
      </p:sp>
    </p:spTree>
    <p:extLst>
      <p:ext uri="{BB962C8B-B14F-4D97-AF65-F5344CB8AC3E}">
        <p14:creationId xmlns:p14="http://schemas.microsoft.com/office/powerpoint/2010/main" val="321946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Key principles of GLP </a:t>
            </a:r>
          </a:p>
        </p:txBody>
      </p:sp>
      <p:sp>
        <p:nvSpPr>
          <p:cNvPr id="3" name="Content Placeholder 2"/>
          <p:cNvSpPr>
            <a:spLocks noGrp="1"/>
          </p:cNvSpPr>
          <p:nvPr>
            <p:ph idx="1"/>
          </p:nvPr>
        </p:nvSpPr>
        <p:spPr/>
        <p:txBody>
          <a:bodyPr>
            <a:normAutofit/>
          </a:bodyPr>
          <a:lstStyle/>
          <a:p>
            <a:r>
              <a:rPr lang="en-US" b="1" dirty="0"/>
              <a:t>Apparatus and Materials:</a:t>
            </a:r>
            <a:r>
              <a:rPr lang="en-US" dirty="0"/>
              <a:t> Proper calibration, maintenance, and validation of equipment and reagents.</a:t>
            </a:r>
          </a:p>
          <a:p>
            <a:r>
              <a:rPr lang="en-US" b="1" dirty="0"/>
              <a:t>Test and Reference Items: </a:t>
            </a:r>
            <a:r>
              <a:rPr lang="en-US" dirty="0"/>
              <a:t>Proper receipt, identification, storage, and handling.</a:t>
            </a:r>
          </a:p>
          <a:p>
            <a:r>
              <a:rPr lang="en-US" b="1" dirty="0"/>
              <a:t>Standard Operating Procedures (SOPs): </a:t>
            </a:r>
            <a:r>
              <a:rPr lang="en-US" dirty="0"/>
              <a:t>Documented procedures for all critical activities.</a:t>
            </a:r>
          </a:p>
        </p:txBody>
      </p:sp>
    </p:spTree>
    <p:extLst>
      <p:ext uri="{BB962C8B-B14F-4D97-AF65-F5344CB8AC3E}">
        <p14:creationId xmlns:p14="http://schemas.microsoft.com/office/powerpoint/2010/main" val="239771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Key principles of GLP </a:t>
            </a:r>
          </a:p>
        </p:txBody>
      </p:sp>
      <p:sp>
        <p:nvSpPr>
          <p:cNvPr id="3" name="Content Placeholder 2"/>
          <p:cNvSpPr>
            <a:spLocks noGrp="1"/>
          </p:cNvSpPr>
          <p:nvPr>
            <p:ph idx="1"/>
          </p:nvPr>
        </p:nvSpPr>
        <p:spPr/>
        <p:txBody>
          <a:bodyPr/>
          <a:lstStyle/>
          <a:p>
            <a:r>
              <a:rPr lang="en-US" b="1" dirty="0"/>
              <a:t>Performance of the Study: </a:t>
            </a:r>
            <a:r>
              <a:rPr lang="en-US" dirty="0"/>
              <a:t>Adherence to study plans, accurate data recording, and management of deviations., Reporting of Results and Archiving.</a:t>
            </a:r>
          </a:p>
        </p:txBody>
      </p:sp>
    </p:spTree>
    <p:extLst>
      <p:ext uri="{BB962C8B-B14F-4D97-AF65-F5344CB8AC3E}">
        <p14:creationId xmlns:p14="http://schemas.microsoft.com/office/powerpoint/2010/main" val="3069970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54" y="838664"/>
            <a:ext cx="8052941" cy="5136834"/>
          </a:xfrm>
          <a:prstGeom prst="rect">
            <a:avLst/>
          </a:prstGeom>
        </p:spPr>
      </p:pic>
    </p:spTree>
    <p:extLst>
      <p:ext uri="{BB962C8B-B14F-4D97-AF65-F5344CB8AC3E}">
        <p14:creationId xmlns:p14="http://schemas.microsoft.com/office/powerpoint/2010/main" val="1182973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{452FB762-F1D0-2540-95D1-EEDDA4C7CC93}tf16401378</Template>
  <TotalTime>133</TotalTime>
  <Words>513</Words>
  <Application>Microsoft Office PowerPoint</Application>
  <PresentationFormat>On-screen Show (4:3)</PresentationFormat>
  <Paragraphs>37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MS Shell Dlg 2</vt:lpstr>
      <vt:lpstr>Times New Roman</vt:lpstr>
      <vt:lpstr>Wingdings</vt:lpstr>
      <vt:lpstr>Wingdings 3</vt:lpstr>
      <vt:lpstr>Madison</vt:lpstr>
      <vt:lpstr>Introduction to Laboratory Safety and Good Laboratory Practice (GLP)</vt:lpstr>
      <vt:lpstr>What is Laboratory Safety?</vt:lpstr>
      <vt:lpstr>Key elements of Laboratory Safety</vt:lpstr>
      <vt:lpstr>Key elements of Laboratory Safety</vt:lpstr>
      <vt:lpstr>Good Laboratory Practice (GLP)</vt:lpstr>
      <vt:lpstr>Key principles of GLP </vt:lpstr>
      <vt:lpstr>Key principles of GLP </vt:lpstr>
      <vt:lpstr>Key principles of GLP </vt:lpstr>
      <vt:lpstr>PowerPoint Presentation</vt:lpstr>
      <vt:lpstr>Why GLP and Safety Matter</vt:lpstr>
      <vt:lpstr>Why GLP and Safety Matter</vt:lpstr>
      <vt:lpstr>Conclusion</vt:lpstr>
      <vt:lpstr>Thank you</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Laboratory Safety and Good Laboratory Practice (GLP)</dc:title>
  <dc:subject/>
  <dc:creator/>
  <cp:keywords/>
  <dc:description>generated using python-pptx</dc:description>
  <cp:lastModifiedBy>Mustafa Alhaddad</cp:lastModifiedBy>
  <cp:revision>14</cp:revision>
  <dcterms:created xsi:type="dcterms:W3CDTF">2013-01-27T09:14:16Z</dcterms:created>
  <dcterms:modified xsi:type="dcterms:W3CDTF">2025-09-27T18:50:31Z</dcterms:modified>
  <cp:category/>
</cp:coreProperties>
</file>