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D2A5ED-EE5E-4208-AAE2-57E73560F7EB}" type="datetimeFigureOut">
              <a:rPr lang="en-US" smtClean="0"/>
              <a:t>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79814F-A285-4C5A-B208-001F5D7414D9}" type="slidenum">
              <a:rPr lang="en-US" smtClean="0"/>
              <a:t>‹#›</a:t>
            </a:fld>
            <a:endParaRPr lang="en-US"/>
          </a:p>
        </p:txBody>
      </p:sp>
    </p:spTree>
    <p:extLst>
      <p:ext uri="{BB962C8B-B14F-4D97-AF65-F5344CB8AC3E}">
        <p14:creationId xmlns:p14="http://schemas.microsoft.com/office/powerpoint/2010/main" val="39365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FA27F-74C4-DC76-E6D1-12217C2EF4D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1679E64-2FCC-3A24-2AF1-43B3AFD017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23C0695-0731-43C2-B0DC-5788CADAB748}"/>
              </a:ext>
            </a:extLst>
          </p:cNvPr>
          <p:cNvSpPr>
            <a:spLocks noGrp="1"/>
          </p:cNvSpPr>
          <p:nvPr>
            <p:ph type="dt" sz="half" idx="10"/>
          </p:nvPr>
        </p:nvSpPr>
        <p:spPr/>
        <p:txBody>
          <a:bodyPr/>
          <a:lstStyle/>
          <a:p>
            <a:fld id="{1EEFC86B-6599-47EA-A965-850519B4B08F}" type="datetime1">
              <a:rPr lang="en-US" smtClean="0"/>
              <a:t>1/25/2025</a:t>
            </a:fld>
            <a:endParaRPr lang="en-US"/>
          </a:p>
        </p:txBody>
      </p:sp>
      <p:sp>
        <p:nvSpPr>
          <p:cNvPr id="5" name="Footer Placeholder 4">
            <a:extLst>
              <a:ext uri="{FF2B5EF4-FFF2-40B4-BE49-F238E27FC236}">
                <a16:creationId xmlns:a16="http://schemas.microsoft.com/office/drawing/2014/main" id="{93B43171-4CBA-FB6E-9C47-F98BAB038D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DC897D-A740-63EE-BDBA-F65A2DB44717}"/>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602212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DC59C-32E2-DDFE-2A5E-0A42F1DF383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69E5E82-1002-BC1A-0721-18FDF1C1CD6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79595E6-3710-B358-742B-C759B023A80F}"/>
              </a:ext>
            </a:extLst>
          </p:cNvPr>
          <p:cNvSpPr>
            <a:spLocks noGrp="1"/>
          </p:cNvSpPr>
          <p:nvPr>
            <p:ph type="dt" sz="half" idx="10"/>
          </p:nvPr>
        </p:nvSpPr>
        <p:spPr/>
        <p:txBody>
          <a:bodyPr/>
          <a:lstStyle/>
          <a:p>
            <a:fld id="{9938BFFF-4AF4-4FB4-9297-15BBD4EA69CE}" type="datetime1">
              <a:rPr lang="en-US" smtClean="0"/>
              <a:t>1/25/2025</a:t>
            </a:fld>
            <a:endParaRPr lang="en-US"/>
          </a:p>
        </p:txBody>
      </p:sp>
      <p:sp>
        <p:nvSpPr>
          <p:cNvPr id="5" name="Footer Placeholder 4">
            <a:extLst>
              <a:ext uri="{FF2B5EF4-FFF2-40B4-BE49-F238E27FC236}">
                <a16:creationId xmlns:a16="http://schemas.microsoft.com/office/drawing/2014/main" id="{183DA3A8-7595-29E1-043F-58F047B97A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379501-D6E7-4EBF-630E-50AA37BE1A9E}"/>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534494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336688-02ED-DDB6-1A89-A8F6772FFA2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12E9E9D-CA45-07E9-E3B4-7119CA29739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88B3877-C7C7-CEAE-1666-960606330164}"/>
              </a:ext>
            </a:extLst>
          </p:cNvPr>
          <p:cNvSpPr>
            <a:spLocks noGrp="1"/>
          </p:cNvSpPr>
          <p:nvPr>
            <p:ph type="dt" sz="half" idx="10"/>
          </p:nvPr>
        </p:nvSpPr>
        <p:spPr/>
        <p:txBody>
          <a:bodyPr/>
          <a:lstStyle/>
          <a:p>
            <a:fld id="{94767078-B2C0-4233-9F78-49F35D3CE28D}" type="datetime1">
              <a:rPr lang="en-US" smtClean="0"/>
              <a:t>1/25/2025</a:t>
            </a:fld>
            <a:endParaRPr lang="en-US"/>
          </a:p>
        </p:txBody>
      </p:sp>
      <p:sp>
        <p:nvSpPr>
          <p:cNvPr id="5" name="Footer Placeholder 4">
            <a:extLst>
              <a:ext uri="{FF2B5EF4-FFF2-40B4-BE49-F238E27FC236}">
                <a16:creationId xmlns:a16="http://schemas.microsoft.com/office/drawing/2014/main" id="{7BEC2087-7EBB-9C40-7B8E-897E41BCB3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398346-217E-A651-5CC4-F096B7DC6ACA}"/>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2242401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6E098-2336-1764-BA68-400CE7310B9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064CB3A-555A-9223-DAE9-FDD8985B671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78DF0AE-0B4A-17B7-C99B-32A6FF873745}"/>
              </a:ext>
            </a:extLst>
          </p:cNvPr>
          <p:cNvSpPr>
            <a:spLocks noGrp="1"/>
          </p:cNvSpPr>
          <p:nvPr>
            <p:ph type="dt" sz="half" idx="10"/>
          </p:nvPr>
        </p:nvSpPr>
        <p:spPr/>
        <p:txBody>
          <a:bodyPr/>
          <a:lstStyle/>
          <a:p>
            <a:fld id="{575B528C-C6B7-4F58-BA5B-157DB48FA0FE}" type="datetime1">
              <a:rPr lang="en-US" smtClean="0"/>
              <a:t>1/25/2025</a:t>
            </a:fld>
            <a:endParaRPr lang="en-US"/>
          </a:p>
        </p:txBody>
      </p:sp>
      <p:sp>
        <p:nvSpPr>
          <p:cNvPr id="5" name="Footer Placeholder 4">
            <a:extLst>
              <a:ext uri="{FF2B5EF4-FFF2-40B4-BE49-F238E27FC236}">
                <a16:creationId xmlns:a16="http://schemas.microsoft.com/office/drawing/2014/main" id="{704F1ECE-FEAC-18B4-0815-4183CBA3F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945EC7-677E-1F4E-C94A-A9DF01A83CB3}"/>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74592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7A4A-7819-4372-3357-15115CBFBF6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9BC9D79-18AE-91B8-8C4A-04DE65D225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5B8AE7D-0F48-2E90-27D7-3D9325841CD1}"/>
              </a:ext>
            </a:extLst>
          </p:cNvPr>
          <p:cNvSpPr>
            <a:spLocks noGrp="1"/>
          </p:cNvSpPr>
          <p:nvPr>
            <p:ph type="dt" sz="half" idx="10"/>
          </p:nvPr>
        </p:nvSpPr>
        <p:spPr/>
        <p:txBody>
          <a:bodyPr/>
          <a:lstStyle/>
          <a:p>
            <a:fld id="{365729CB-1ED2-4B68-B6BA-1A921BD06E07}" type="datetime1">
              <a:rPr lang="en-US" smtClean="0"/>
              <a:t>1/25/2025</a:t>
            </a:fld>
            <a:endParaRPr lang="en-US"/>
          </a:p>
        </p:txBody>
      </p:sp>
      <p:sp>
        <p:nvSpPr>
          <p:cNvPr id="5" name="Footer Placeholder 4">
            <a:extLst>
              <a:ext uri="{FF2B5EF4-FFF2-40B4-BE49-F238E27FC236}">
                <a16:creationId xmlns:a16="http://schemas.microsoft.com/office/drawing/2014/main" id="{E41C5B39-64AF-F8F8-1B3E-E13AE3E645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EF7A5A-AA48-439F-DFCE-05B0F918CA20}"/>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1612346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87FDD-0253-9BFA-20C4-8A924ADA432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C93356-89C1-55EA-0785-A6E9E00ED3D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7C08A85-D8D4-8139-6474-D9FDA7A077E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AA9181B-CB08-43ED-8999-06F5E03842D6}"/>
              </a:ext>
            </a:extLst>
          </p:cNvPr>
          <p:cNvSpPr>
            <a:spLocks noGrp="1"/>
          </p:cNvSpPr>
          <p:nvPr>
            <p:ph type="dt" sz="half" idx="10"/>
          </p:nvPr>
        </p:nvSpPr>
        <p:spPr/>
        <p:txBody>
          <a:bodyPr/>
          <a:lstStyle/>
          <a:p>
            <a:fld id="{3F9B456D-7A08-4557-B3B9-341DE0CEB713}" type="datetime1">
              <a:rPr lang="en-US" smtClean="0"/>
              <a:t>1/25/2025</a:t>
            </a:fld>
            <a:endParaRPr lang="en-US"/>
          </a:p>
        </p:txBody>
      </p:sp>
      <p:sp>
        <p:nvSpPr>
          <p:cNvPr id="6" name="Footer Placeholder 5">
            <a:extLst>
              <a:ext uri="{FF2B5EF4-FFF2-40B4-BE49-F238E27FC236}">
                <a16:creationId xmlns:a16="http://schemas.microsoft.com/office/drawing/2014/main" id="{21FD7A03-4D75-4730-28CE-5609658381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49C815-EEE4-B14F-09FC-4B7086734F45}"/>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1076088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CED8-A84D-1D76-1B60-778B870F970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5C6656-740E-72B1-7742-C028054E0C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5C27E2-3570-E996-2058-6DCD5EB4EF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7821DE0-018F-05C5-B51D-1351294764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CB8643-D7F0-17C8-D92F-9C38A808E8A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38B4062-8543-533A-A35B-1B60C22A5BBC}"/>
              </a:ext>
            </a:extLst>
          </p:cNvPr>
          <p:cNvSpPr>
            <a:spLocks noGrp="1"/>
          </p:cNvSpPr>
          <p:nvPr>
            <p:ph type="dt" sz="half" idx="10"/>
          </p:nvPr>
        </p:nvSpPr>
        <p:spPr/>
        <p:txBody>
          <a:bodyPr/>
          <a:lstStyle/>
          <a:p>
            <a:fld id="{6FA1819B-ACD2-4172-8782-17B5142E5F8D}" type="datetime1">
              <a:rPr lang="en-US" smtClean="0"/>
              <a:t>1/25/2025</a:t>
            </a:fld>
            <a:endParaRPr lang="en-US"/>
          </a:p>
        </p:txBody>
      </p:sp>
      <p:sp>
        <p:nvSpPr>
          <p:cNvPr id="8" name="Footer Placeholder 7">
            <a:extLst>
              <a:ext uri="{FF2B5EF4-FFF2-40B4-BE49-F238E27FC236}">
                <a16:creationId xmlns:a16="http://schemas.microsoft.com/office/drawing/2014/main" id="{6C8CEEA9-AD25-6082-E3E0-0A0EAAFD5E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A13E8C-7EF7-17E4-6455-F41F48BA0C53}"/>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1366264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1DAE0-3D3C-AB8E-487A-EE6336A155D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B3EE150-E939-FB72-58C4-58A2511815C4}"/>
              </a:ext>
            </a:extLst>
          </p:cNvPr>
          <p:cNvSpPr>
            <a:spLocks noGrp="1"/>
          </p:cNvSpPr>
          <p:nvPr>
            <p:ph type="dt" sz="half" idx="10"/>
          </p:nvPr>
        </p:nvSpPr>
        <p:spPr/>
        <p:txBody>
          <a:bodyPr/>
          <a:lstStyle/>
          <a:p>
            <a:fld id="{E2994A22-F08C-4AF4-940C-A4288AAE9B2F}" type="datetime1">
              <a:rPr lang="en-US" smtClean="0"/>
              <a:t>1/25/2025</a:t>
            </a:fld>
            <a:endParaRPr lang="en-US"/>
          </a:p>
        </p:txBody>
      </p:sp>
      <p:sp>
        <p:nvSpPr>
          <p:cNvPr id="4" name="Footer Placeholder 3">
            <a:extLst>
              <a:ext uri="{FF2B5EF4-FFF2-40B4-BE49-F238E27FC236}">
                <a16:creationId xmlns:a16="http://schemas.microsoft.com/office/drawing/2014/main" id="{8A2028D6-DE9F-AFA6-73AF-41B17507E9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BEB9D2-3219-8A86-ED2E-00A0F8B27B48}"/>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2871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4EB842-4EFC-DB32-C636-5ECF80B5251E}"/>
              </a:ext>
            </a:extLst>
          </p:cNvPr>
          <p:cNvSpPr>
            <a:spLocks noGrp="1"/>
          </p:cNvSpPr>
          <p:nvPr>
            <p:ph type="dt" sz="half" idx="10"/>
          </p:nvPr>
        </p:nvSpPr>
        <p:spPr/>
        <p:txBody>
          <a:bodyPr/>
          <a:lstStyle/>
          <a:p>
            <a:fld id="{EE8B5300-7DB9-4B5E-B175-41B3ACB2B02A}" type="datetime1">
              <a:rPr lang="en-US" smtClean="0"/>
              <a:t>1/25/2025</a:t>
            </a:fld>
            <a:endParaRPr lang="en-US"/>
          </a:p>
        </p:txBody>
      </p:sp>
      <p:sp>
        <p:nvSpPr>
          <p:cNvPr id="3" name="Footer Placeholder 2">
            <a:extLst>
              <a:ext uri="{FF2B5EF4-FFF2-40B4-BE49-F238E27FC236}">
                <a16:creationId xmlns:a16="http://schemas.microsoft.com/office/drawing/2014/main" id="{328B6998-EA6F-917A-DDFB-99A935AF376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406FD8-BF58-F550-D2B1-2404A47CDE47}"/>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159169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B5EDB-6DFB-842F-AF2B-109B5497E41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A87D4F6-EFC7-7990-9AB9-1B32CAD5A7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0E2740D-22B2-A669-641B-DF5AB6C0FD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CCB89E0-57DF-5003-6775-FF4E806A6A75}"/>
              </a:ext>
            </a:extLst>
          </p:cNvPr>
          <p:cNvSpPr>
            <a:spLocks noGrp="1"/>
          </p:cNvSpPr>
          <p:nvPr>
            <p:ph type="dt" sz="half" idx="10"/>
          </p:nvPr>
        </p:nvSpPr>
        <p:spPr/>
        <p:txBody>
          <a:bodyPr/>
          <a:lstStyle/>
          <a:p>
            <a:fld id="{171F81F5-4500-46DD-BDCC-A237FF613447}" type="datetime1">
              <a:rPr lang="en-US" smtClean="0"/>
              <a:t>1/25/2025</a:t>
            </a:fld>
            <a:endParaRPr lang="en-US"/>
          </a:p>
        </p:txBody>
      </p:sp>
      <p:sp>
        <p:nvSpPr>
          <p:cNvPr id="6" name="Footer Placeholder 5">
            <a:extLst>
              <a:ext uri="{FF2B5EF4-FFF2-40B4-BE49-F238E27FC236}">
                <a16:creationId xmlns:a16="http://schemas.microsoft.com/office/drawing/2014/main" id="{9F656FFA-340E-5534-D444-84B1481D7F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0C53A4-9B1C-2975-637C-5B8A3F9059B0}"/>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155006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A6E93-188E-C5B2-970A-326CA98CF5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ABF8701-F3BD-E75D-53BD-079B74377C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2CCC58-F593-D1FB-C1DB-119FB0C33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A40ADA9-DA4B-4904-B38E-4B28DF407359}"/>
              </a:ext>
            </a:extLst>
          </p:cNvPr>
          <p:cNvSpPr>
            <a:spLocks noGrp="1"/>
          </p:cNvSpPr>
          <p:nvPr>
            <p:ph type="dt" sz="half" idx="10"/>
          </p:nvPr>
        </p:nvSpPr>
        <p:spPr/>
        <p:txBody>
          <a:bodyPr/>
          <a:lstStyle/>
          <a:p>
            <a:fld id="{F1C48BFB-EEB0-4ED2-A2DF-8D8279CB8CB8}" type="datetime1">
              <a:rPr lang="en-US" smtClean="0"/>
              <a:t>1/25/2025</a:t>
            </a:fld>
            <a:endParaRPr lang="en-US"/>
          </a:p>
        </p:txBody>
      </p:sp>
      <p:sp>
        <p:nvSpPr>
          <p:cNvPr id="6" name="Footer Placeholder 5">
            <a:extLst>
              <a:ext uri="{FF2B5EF4-FFF2-40B4-BE49-F238E27FC236}">
                <a16:creationId xmlns:a16="http://schemas.microsoft.com/office/drawing/2014/main" id="{416E6E1E-04F4-4AD0-278D-741A69E85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063791-819C-42A4-5110-DFA792260DBB}"/>
              </a:ext>
            </a:extLst>
          </p:cNvPr>
          <p:cNvSpPr>
            <a:spLocks noGrp="1"/>
          </p:cNvSpPr>
          <p:nvPr>
            <p:ph type="sldNum" sz="quarter" idx="12"/>
          </p:nvPr>
        </p:nvSpPr>
        <p:spPr/>
        <p:txBody>
          <a:bodyPr/>
          <a:lstStyle/>
          <a:p>
            <a:fld id="{9AC59A82-07CE-46C3-AAE5-192E7476A050}" type="slidenum">
              <a:rPr lang="en-US" smtClean="0"/>
              <a:t>‹#›</a:t>
            </a:fld>
            <a:endParaRPr lang="en-US"/>
          </a:p>
        </p:txBody>
      </p:sp>
    </p:spTree>
    <p:extLst>
      <p:ext uri="{BB962C8B-B14F-4D97-AF65-F5344CB8AC3E}">
        <p14:creationId xmlns:p14="http://schemas.microsoft.com/office/powerpoint/2010/main" val="2849262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B2A912-A0E6-0A59-B106-8A56E323A2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0C7878A-A114-9741-C1EA-F33D8A27CB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8703438-3D58-F215-348C-E6AB3B3DF8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34118-7701-4CA1-AD41-CA79604981C9}" type="datetime1">
              <a:rPr lang="en-US" smtClean="0"/>
              <a:t>1/25/2025</a:t>
            </a:fld>
            <a:endParaRPr lang="en-US"/>
          </a:p>
        </p:txBody>
      </p:sp>
      <p:sp>
        <p:nvSpPr>
          <p:cNvPr id="5" name="Footer Placeholder 4">
            <a:extLst>
              <a:ext uri="{FF2B5EF4-FFF2-40B4-BE49-F238E27FC236}">
                <a16:creationId xmlns:a16="http://schemas.microsoft.com/office/drawing/2014/main" id="{587B0D96-3189-7182-7E02-E447849B79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21DD6F-C484-9B3E-6C15-1A6C8D0459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59A82-07CE-46C3-AAE5-192E7476A050}" type="slidenum">
              <a:rPr lang="en-US" smtClean="0"/>
              <a:t>‹#›</a:t>
            </a:fld>
            <a:endParaRPr lang="en-US"/>
          </a:p>
        </p:txBody>
      </p:sp>
    </p:spTree>
    <p:extLst>
      <p:ext uri="{BB962C8B-B14F-4D97-AF65-F5344CB8AC3E}">
        <p14:creationId xmlns:p14="http://schemas.microsoft.com/office/powerpoint/2010/main" val="1087606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87712-F6BA-248E-4376-A64F55F52708}"/>
              </a:ext>
            </a:extLst>
          </p:cNvPr>
          <p:cNvSpPr>
            <a:spLocks noGrp="1"/>
          </p:cNvSpPr>
          <p:nvPr>
            <p:ph type="ctrTitle"/>
          </p:nvPr>
        </p:nvSpPr>
        <p:spPr>
          <a:xfrm>
            <a:off x="407963" y="253218"/>
            <a:ext cx="11422966" cy="3256745"/>
          </a:xfrm>
        </p:spPr>
        <p:txBody>
          <a:bodyPr>
            <a:normAutofit/>
          </a:bodyPr>
          <a:lstStyle/>
          <a:p>
            <a:pPr>
              <a:lnSpc>
                <a:spcPct val="100000"/>
              </a:lnSpc>
            </a:pPr>
            <a:r>
              <a:rPr lang="en-US" b="1" dirty="0">
                <a:latin typeface="Times New Roman" panose="02020603050405020304" pitchFamily="18" charset="0"/>
                <a:cs typeface="Times New Roman" panose="02020603050405020304" pitchFamily="18" charset="0"/>
              </a:rPr>
              <a:t>Experiment-1</a:t>
            </a:r>
            <a:br>
              <a:rPr lang="en-US" dirty="0"/>
            </a:br>
            <a:r>
              <a:rPr lang="en-US" sz="4400" b="1" dirty="0">
                <a:latin typeface="Times New Roman" panose="02020603050405020304" pitchFamily="18" charset="0"/>
                <a:cs typeface="Times New Roman" panose="02020603050405020304" pitchFamily="18" charset="0"/>
              </a:rPr>
              <a:t>Fundamentals of Spectrophotometer</a:t>
            </a:r>
            <a:br>
              <a:rPr lang="en-US" sz="44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 Assay of sodium salicylate by calibration curve method</a:t>
            </a:r>
            <a:endParaRPr lang="en-US"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0EE284F-E6C5-5372-C888-8BD5B4308F25}"/>
              </a:ext>
            </a:extLst>
          </p:cNvPr>
          <p:cNvSpPr>
            <a:spLocks noGrp="1"/>
          </p:cNvSpPr>
          <p:nvPr>
            <p:ph type="subTitle" idx="1"/>
          </p:nvPr>
        </p:nvSpPr>
        <p:spPr>
          <a:xfrm>
            <a:off x="309489" y="3602038"/>
            <a:ext cx="11422966" cy="2784694"/>
          </a:xfrm>
        </p:spPr>
        <p:txBody>
          <a:bodyPr>
            <a:normAutofit fontScale="47500" lnSpcReduction="20000"/>
          </a:bodyPr>
          <a:lstStyle/>
          <a:p>
            <a:pPr algn="l"/>
            <a:r>
              <a:rPr lang="en-US" sz="6700" b="1" dirty="0">
                <a:latin typeface="Times New Roman" panose="02020603050405020304" pitchFamily="18" charset="0"/>
                <a:cs typeface="Times New Roman" panose="02020603050405020304" pitchFamily="18" charset="0"/>
              </a:rPr>
              <a:t>Outcomes: -</a:t>
            </a:r>
            <a:r>
              <a:rPr lang="en-US" dirty="0"/>
              <a:t>	</a:t>
            </a:r>
          </a:p>
          <a:p>
            <a:pPr algn="l"/>
            <a:r>
              <a:rPr lang="en-US" sz="5600" dirty="0">
                <a:latin typeface="Times New Roman" panose="02020603050405020304" pitchFamily="18" charset="0"/>
                <a:cs typeface="Times New Roman" panose="02020603050405020304" pitchFamily="18" charset="0"/>
              </a:rPr>
              <a:t> After completing this experiment, the student should be able to: </a:t>
            </a:r>
          </a:p>
          <a:p>
            <a:pPr algn="l"/>
            <a:r>
              <a:rPr lang="en-US" sz="5600" dirty="0">
                <a:latin typeface="Times New Roman" panose="02020603050405020304" pitchFamily="18" charset="0"/>
                <a:cs typeface="Times New Roman" panose="02020603050405020304" pitchFamily="18" charset="0"/>
              </a:rPr>
              <a:t>1. Prepare standard solutions of sodium salicylate.</a:t>
            </a:r>
          </a:p>
          <a:p>
            <a:pPr algn="l"/>
            <a:r>
              <a:rPr lang="en-US" sz="5600" dirty="0">
                <a:latin typeface="Times New Roman" panose="02020603050405020304" pitchFamily="18" charset="0"/>
                <a:cs typeface="Times New Roman" panose="02020603050405020304" pitchFamily="18" charset="0"/>
              </a:rPr>
              <a:t>2. Construct a calibration curve based on Beer-Lambert’s Law.</a:t>
            </a:r>
          </a:p>
          <a:p>
            <a:pPr algn="l"/>
            <a:r>
              <a:rPr lang="en-US" sz="5600" dirty="0">
                <a:latin typeface="Times New Roman" panose="02020603050405020304" pitchFamily="18" charset="0"/>
                <a:cs typeface="Times New Roman" panose="02020603050405020304" pitchFamily="18" charset="0"/>
              </a:rPr>
              <a:t>3. Use Beer-Lamber’s Law to determine molar absorptive.</a:t>
            </a:r>
          </a:p>
          <a:p>
            <a:pPr algn="l"/>
            <a:r>
              <a:rPr lang="en-US" sz="5600" dirty="0">
                <a:latin typeface="Times New Roman" panose="02020603050405020304" pitchFamily="18" charset="0"/>
                <a:cs typeface="Times New Roman" panose="02020603050405020304" pitchFamily="18" charset="0"/>
              </a:rPr>
              <a:t>4. Explain the fundamental principle behind spectrophotometric analysis </a:t>
            </a:r>
          </a:p>
          <a:p>
            <a:endParaRPr lang="en-US" dirty="0"/>
          </a:p>
        </p:txBody>
      </p:sp>
    </p:spTree>
    <p:extLst>
      <p:ext uri="{BB962C8B-B14F-4D97-AF65-F5344CB8AC3E}">
        <p14:creationId xmlns:p14="http://schemas.microsoft.com/office/powerpoint/2010/main" val="127587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203E0-2EC1-D9D4-C9E7-08508E3994EE}"/>
              </a:ext>
            </a:extLst>
          </p:cNvPr>
          <p:cNvSpPr>
            <a:spLocks noGrp="1"/>
          </p:cNvSpPr>
          <p:nvPr>
            <p:ph type="title"/>
          </p:nvPr>
        </p:nvSpPr>
        <p:spPr>
          <a:xfrm>
            <a:off x="711591" y="2334602"/>
            <a:ext cx="10515600" cy="1325563"/>
          </a:xfrm>
        </p:spPr>
        <p:txBody>
          <a:bodyPr>
            <a:normAutofit/>
          </a:bodyPr>
          <a:lstStyle/>
          <a:p>
            <a:pPr algn="ctr"/>
            <a:r>
              <a:rPr lang="en-US" sz="7200" b="1" dirty="0">
                <a:latin typeface="Blackadder ITC" panose="04020505051007020D02" pitchFamily="82" charset="0"/>
                <a:cs typeface="Arial" panose="020B0604020202020204" pitchFamily="34" charset="0"/>
              </a:rPr>
              <a:t>Thank you for listening</a:t>
            </a:r>
            <a:endParaRPr lang="en-US" sz="7200" dirty="0"/>
          </a:p>
        </p:txBody>
      </p:sp>
      <p:sp>
        <p:nvSpPr>
          <p:cNvPr id="4" name="Slide Number Placeholder 3">
            <a:extLst>
              <a:ext uri="{FF2B5EF4-FFF2-40B4-BE49-F238E27FC236}">
                <a16:creationId xmlns:a16="http://schemas.microsoft.com/office/drawing/2014/main" id="{F163015F-BE1C-55AD-9022-9CD1E68A9E8B}"/>
              </a:ext>
            </a:extLst>
          </p:cNvPr>
          <p:cNvSpPr>
            <a:spLocks noGrp="1"/>
          </p:cNvSpPr>
          <p:nvPr>
            <p:ph type="sldNum" sz="quarter" idx="12"/>
          </p:nvPr>
        </p:nvSpPr>
        <p:spPr/>
        <p:txBody>
          <a:bodyPr/>
          <a:lstStyle/>
          <a:p>
            <a:fld id="{9AC59A82-07CE-46C3-AAE5-192E7476A050}" type="slidenum">
              <a:rPr lang="en-US" smtClean="0"/>
              <a:t>10</a:t>
            </a:fld>
            <a:endParaRPr lang="en-US"/>
          </a:p>
        </p:txBody>
      </p:sp>
    </p:spTree>
    <p:extLst>
      <p:ext uri="{BB962C8B-B14F-4D97-AF65-F5344CB8AC3E}">
        <p14:creationId xmlns:p14="http://schemas.microsoft.com/office/powerpoint/2010/main" val="304820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FFD46-B486-64B9-2019-E524C10B0F3F}"/>
              </a:ext>
            </a:extLst>
          </p:cNvPr>
          <p:cNvSpPr>
            <a:spLocks noGrp="1"/>
          </p:cNvSpPr>
          <p:nvPr>
            <p:ph type="title"/>
          </p:nvPr>
        </p:nvSpPr>
        <p:spPr/>
        <p:txBody>
          <a:bodyPr/>
          <a:lstStyle/>
          <a:p>
            <a:r>
              <a:rPr lang="en-US" b="1" dirty="0">
                <a:solidFill>
                  <a:srgbClr val="000000"/>
                </a:solidFill>
                <a:latin typeface="Times New Roman" panose="02020603050405020304" pitchFamily="18" charset="0"/>
                <a:ea typeface="Calibri" panose="020F0502020204030204" pitchFamily="34" charset="0"/>
                <a:cs typeface="Lucida Calligraphy" panose="03010101010101010101" pitchFamily="66" charset="0"/>
              </a:rPr>
              <a:t>Introduction: -</a:t>
            </a:r>
            <a:endParaRPr lang="en-US" dirty="0"/>
          </a:p>
        </p:txBody>
      </p:sp>
      <p:sp>
        <p:nvSpPr>
          <p:cNvPr id="3" name="Content Placeholder 2">
            <a:extLst>
              <a:ext uri="{FF2B5EF4-FFF2-40B4-BE49-F238E27FC236}">
                <a16:creationId xmlns:a16="http://schemas.microsoft.com/office/drawing/2014/main" id="{BC9599C9-ADE8-3A55-32B2-C16787148D2E}"/>
              </a:ext>
            </a:extLst>
          </p:cNvPr>
          <p:cNvSpPr>
            <a:spLocks noGrp="1"/>
          </p:cNvSpPr>
          <p:nvPr>
            <p:ph idx="1"/>
          </p:nvPr>
        </p:nvSpPr>
        <p:spPr/>
        <p:txBody>
          <a:bodyPr>
            <a:normAutofit lnSpcReduction="10000"/>
          </a:bodyPr>
          <a:lstStyle/>
          <a:p>
            <a:pPr marL="0" marR="0" indent="0" algn="just">
              <a:buNone/>
            </a:pP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Most analytical methods require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calibration</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{a process that relates the measured analytical signal to the concentration of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analyte</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(the substance to be analyzed)}, the three most common analysis methods include the preparation and use of a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calibration curve</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the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standard addition</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method</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and the </a:t>
            </a:r>
            <a:r>
              <a:rPr lang="en-US" sz="3600" b="1"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internal standard method</a:t>
            </a:r>
            <a:r>
              <a:rPr lang="en-US" sz="3600" dirty="0">
                <a:solidFill>
                  <a:srgbClr val="000000"/>
                </a:solidFill>
                <a:effectLst/>
                <a:latin typeface="Times New Roman" panose="02020603050405020304" pitchFamily="18" charset="0"/>
                <a:ea typeface="Calibri" panose="020F0502020204030204" pitchFamily="34" charset="0"/>
                <a:cs typeface="Lucida Calligraphy" panose="03010101010101010101" pitchFamily="66" charset="0"/>
              </a:rPr>
              <a:t>. In this experiment, we will use a spectrophotometer to prepare a calibration curve for the quantitative analysis of sodium salicylate. </a:t>
            </a:r>
            <a:endParaRPr lang="en-US" sz="3600" dirty="0">
              <a:solidFill>
                <a:srgbClr val="000000"/>
              </a:solidFill>
              <a:effectLst/>
              <a:latin typeface="Lucida Calligraphy" panose="03010101010101010101" pitchFamily="66" charset="0"/>
              <a:ea typeface="Calibri" panose="020F0502020204030204" pitchFamily="34" charset="0"/>
              <a:cs typeface="Lucida Calligraphy" panose="03010101010101010101" pitchFamily="66" charset="0"/>
            </a:endParaRPr>
          </a:p>
        </p:txBody>
      </p:sp>
      <p:sp>
        <p:nvSpPr>
          <p:cNvPr id="4" name="Slide Number Placeholder 3">
            <a:extLst>
              <a:ext uri="{FF2B5EF4-FFF2-40B4-BE49-F238E27FC236}">
                <a16:creationId xmlns:a16="http://schemas.microsoft.com/office/drawing/2014/main" id="{D008FD1D-67BE-A596-87AC-2006B0B4835A}"/>
              </a:ext>
            </a:extLst>
          </p:cNvPr>
          <p:cNvSpPr>
            <a:spLocks noGrp="1"/>
          </p:cNvSpPr>
          <p:nvPr>
            <p:ph type="sldNum" sz="quarter" idx="12"/>
          </p:nvPr>
        </p:nvSpPr>
        <p:spPr/>
        <p:txBody>
          <a:bodyPr/>
          <a:lstStyle/>
          <a:p>
            <a:fld id="{9AC59A82-07CE-46C3-AAE5-192E7476A050}" type="slidenum">
              <a:rPr lang="en-US" smtClean="0"/>
              <a:t>2</a:t>
            </a:fld>
            <a:endParaRPr lang="en-US"/>
          </a:p>
        </p:txBody>
      </p:sp>
    </p:spTree>
    <p:extLst>
      <p:ext uri="{BB962C8B-B14F-4D97-AF65-F5344CB8AC3E}">
        <p14:creationId xmlns:p14="http://schemas.microsoft.com/office/powerpoint/2010/main" val="4156493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F2100-EA83-7EAD-59B2-2968F2634224}"/>
              </a:ext>
            </a:extLst>
          </p:cNvPr>
          <p:cNvSpPr>
            <a:spLocks noGrp="1"/>
          </p:cNvSpPr>
          <p:nvPr>
            <p:ph type="title"/>
          </p:nvPr>
        </p:nvSpPr>
        <p:spPr>
          <a:xfrm>
            <a:off x="838200" y="365125"/>
            <a:ext cx="10515600" cy="816561"/>
          </a:xfrm>
        </p:spPr>
        <p:txBody>
          <a:bodyPr/>
          <a:lstStyle/>
          <a:p>
            <a:r>
              <a:rPr lang="en-US" b="1" dirty="0">
                <a:solidFill>
                  <a:srgbClr val="000000"/>
                </a:solidFill>
                <a:latin typeface="Times New Roman" panose="02020603050405020304" pitchFamily="18" charset="0"/>
                <a:ea typeface="Calibri" panose="020F0502020204030204" pitchFamily="34" charset="0"/>
                <a:cs typeface="Lucida Calligraphy" panose="03010101010101010101" pitchFamily="66" charset="0"/>
              </a:rPr>
              <a:t>Spectrophotometer:</a:t>
            </a:r>
            <a:endParaRPr lang="en-US"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95BB630-EFE1-F72C-9663-2B1A454D25BA}"/>
                  </a:ext>
                </a:extLst>
              </p:cNvPr>
              <p:cNvSpPr>
                <a:spLocks noGrp="1"/>
              </p:cNvSpPr>
              <p:nvPr>
                <p:ph idx="1"/>
              </p:nvPr>
            </p:nvSpPr>
            <p:spPr>
              <a:xfrm>
                <a:off x="281354" y="1181686"/>
                <a:ext cx="11521440" cy="5311189"/>
              </a:xfrm>
            </p:spPr>
            <p:txBody>
              <a:bodyPr>
                <a:normAutofit/>
              </a:bodyPr>
              <a:lstStyle/>
              <a:p>
                <a:pPr marL="0" marR="0" indent="0" algn="just">
                  <a:buNone/>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a technique that uses the absorbance of light by an analyte at a certain wavelength to determine the analyte concentration. A UV/VIS (ultraviolet/visible) spectrophotometer uses light in the UV and visible parts of the electromagnetic spectrum. Light of this wavelength can affect the excitation of electrons in the atomic or molecular ground state to higher energy levels, giving rise to an absorbance at wavelengths specific to each molecule or atom.</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buNone/>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UV/VIS spectrophotometer we plot the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Absorbance</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a solution against the wavelength of the light reaching the solution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this is called the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absorption spectrum</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higher the analyte concentration, the light at a certain wavelength will be absorbed more, the relation between Absorbance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analyte concentration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given in equation (Beer’s Law):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Aft>
                    <a:spcPts val="1000"/>
                  </a:spcAft>
                  <a:buNone/>
                </a:pPr>
                <a14:m>
                  <m:oMathPara xmlns:m="http://schemas.openxmlformats.org/officeDocument/2006/math">
                    <m:oMathParaPr>
                      <m:jc m:val="centerGroup"/>
                    </m:oMathParaPr>
                    <m:oMath xmlns:m="http://schemas.openxmlformats.org/officeDocument/2006/math">
                      <m:r>
                        <a:rPr lang="en-US"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𝐀</m:t>
                      </m:r>
                      <m:r>
                        <a:rPr lang="en-US" b="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𝛆</m:t>
                      </m:r>
                      <m:r>
                        <a:rPr lang="en-US" b="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𝐥</m:t>
                      </m:r>
                      <m:r>
                        <a:rPr lang="en-US" b="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𝐂</m:t>
                      </m:r>
                    </m:oMath>
                  </m:oMathPara>
                </a14:m>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795BB630-EFE1-F72C-9663-2B1A454D25BA}"/>
                  </a:ext>
                </a:extLst>
              </p:cNvPr>
              <p:cNvSpPr>
                <a:spLocks noGrp="1" noRot="1" noChangeAspect="1" noMove="1" noResize="1" noEditPoints="1" noAdjustHandles="1" noChangeArrowheads="1" noChangeShapeType="1" noTextEdit="1"/>
              </p:cNvSpPr>
              <p:nvPr>
                <p:ph idx="1"/>
              </p:nvPr>
            </p:nvSpPr>
            <p:spPr>
              <a:xfrm>
                <a:off x="281354" y="1181686"/>
                <a:ext cx="11521440" cy="5311189"/>
              </a:xfrm>
              <a:blipFill>
                <a:blip r:embed="rId2"/>
                <a:stretch>
                  <a:fillRect l="-1058" t="-2067" r="-111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1EBB49A6-8127-A654-328C-B9F024645D87}"/>
              </a:ext>
            </a:extLst>
          </p:cNvPr>
          <p:cNvSpPr>
            <a:spLocks noGrp="1"/>
          </p:cNvSpPr>
          <p:nvPr>
            <p:ph type="sldNum" sz="quarter" idx="12"/>
          </p:nvPr>
        </p:nvSpPr>
        <p:spPr/>
        <p:txBody>
          <a:bodyPr/>
          <a:lstStyle/>
          <a:p>
            <a:fld id="{9AC59A82-07CE-46C3-AAE5-192E7476A050}" type="slidenum">
              <a:rPr lang="en-US" smtClean="0"/>
              <a:t>3</a:t>
            </a:fld>
            <a:endParaRPr lang="en-US"/>
          </a:p>
        </p:txBody>
      </p:sp>
    </p:spTree>
    <p:extLst>
      <p:ext uri="{BB962C8B-B14F-4D97-AF65-F5344CB8AC3E}">
        <p14:creationId xmlns:p14="http://schemas.microsoft.com/office/powerpoint/2010/main" val="3095211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96590-E9A0-16FE-454E-697228B4C8BA}"/>
              </a:ext>
            </a:extLst>
          </p:cNvPr>
          <p:cNvSpPr>
            <a:spLocks noGrp="1"/>
          </p:cNvSpPr>
          <p:nvPr>
            <p:ph type="title"/>
          </p:nvPr>
        </p:nvSpPr>
        <p:spPr>
          <a:xfrm>
            <a:off x="838200" y="365126"/>
            <a:ext cx="10515600" cy="788426"/>
          </a:xfrm>
        </p:spPr>
        <p:txBody>
          <a:bodyPr/>
          <a:lstStyle/>
          <a:p>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absorption spectrum:</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A7A0E81-4422-AA12-3A68-D61798F276E3}"/>
              </a:ext>
            </a:extLst>
          </p:cNvPr>
          <p:cNvSpPr>
            <a:spLocks noGrp="1"/>
          </p:cNvSpPr>
          <p:nvPr>
            <p:ph idx="1"/>
          </p:nvPr>
        </p:nvSpPr>
        <p:spPr>
          <a:xfrm>
            <a:off x="436097" y="1153552"/>
            <a:ext cx="11493305" cy="5202798"/>
          </a:xfrm>
        </p:spPr>
        <p:txBody>
          <a:bodyPr>
            <a:normAutofit/>
          </a:bodyPr>
          <a:lstStyle/>
          <a:p>
            <a:pPr marL="0" marR="0" indent="0" algn="just">
              <a:lnSpc>
                <a:spcPct val="115000"/>
              </a:lnSpc>
              <a:spcAft>
                <a:spcPts val="1000"/>
              </a:spcAft>
              <a:buNone/>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place a cuvette filled with a sample solution in the cell holder (blank solution than sample solution), the instrument will record the light intensity and absorbance relative to the light intensity that passes through the blank solution alone (the Absorbance to zero), this must be repeated at different wavelengths to obtain the spectrum of the dissolved solute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vs.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absorption spectrum</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from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absorption spectrum</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we find the wavelength with the highest absorbance, the wavelength of the absorption peak (</a:t>
            </a:r>
            <a:r>
              <a:rPr lang="en-US"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b="1"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this wavelength the spectrophotometric method is most sensitive for the analyte, next we determine the absorbance (</a:t>
            </a:r>
            <a:r>
              <a:rPr lang="en-US"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t>
            </a:r>
            <a:r>
              <a:rPr lang="en-US"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b="1"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for several standard solutions of different concentration.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0E417AC-A844-76BB-9424-FBE364E6A920}"/>
              </a:ext>
            </a:extLst>
          </p:cNvPr>
          <p:cNvSpPr>
            <a:spLocks noGrp="1"/>
          </p:cNvSpPr>
          <p:nvPr>
            <p:ph type="sldNum" sz="quarter" idx="12"/>
          </p:nvPr>
        </p:nvSpPr>
        <p:spPr/>
        <p:txBody>
          <a:bodyPr/>
          <a:lstStyle/>
          <a:p>
            <a:fld id="{9AC59A82-07CE-46C3-AAE5-192E7476A050}" type="slidenum">
              <a:rPr lang="en-US" smtClean="0"/>
              <a:t>4</a:t>
            </a:fld>
            <a:endParaRPr lang="en-US"/>
          </a:p>
        </p:txBody>
      </p:sp>
    </p:spTree>
    <p:extLst>
      <p:ext uri="{BB962C8B-B14F-4D97-AF65-F5344CB8AC3E}">
        <p14:creationId xmlns:p14="http://schemas.microsoft.com/office/powerpoint/2010/main" val="2608883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FA5B4-D3E2-ACD1-37BA-9F080AD154BA}"/>
              </a:ext>
            </a:extLst>
          </p:cNvPr>
          <p:cNvSpPr>
            <a:spLocks noGrp="1"/>
          </p:cNvSpPr>
          <p:nvPr>
            <p:ph type="title"/>
          </p:nvPr>
        </p:nvSpPr>
        <p:spPr>
          <a:xfrm>
            <a:off x="838200" y="365125"/>
            <a:ext cx="10515600" cy="619613"/>
          </a:xfrm>
        </p:spPr>
        <p:txBody>
          <a:bodyPr>
            <a:normAutofit fontScale="90000"/>
          </a:bodyPr>
          <a:lstStyle/>
          <a:p>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calibration curve method:</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B09A956-E697-2384-DCC9-8AF61BFCD709}"/>
              </a:ext>
            </a:extLst>
          </p:cNvPr>
          <p:cNvSpPr>
            <a:spLocks noGrp="1"/>
          </p:cNvSpPr>
          <p:nvPr>
            <p:ph idx="1"/>
          </p:nvPr>
        </p:nvSpPr>
        <p:spPr>
          <a:xfrm>
            <a:off x="295421" y="1139483"/>
            <a:ext cx="11648049" cy="5353392"/>
          </a:xfrm>
        </p:spPr>
        <p:txBody>
          <a:bodyPr>
            <a:normAutofit lnSpcReduction="10000"/>
          </a:bodyPr>
          <a:lstStyle/>
          <a:p>
            <a:pPr marL="0" marR="0" indent="0" algn="just">
              <a:lnSpc>
                <a:spcPct val="115000"/>
              </a:lnSpc>
              <a:spcAft>
                <a:spcPts val="1000"/>
              </a:spcAft>
              <a:buNone/>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use the calibration curve method, several standards containing exactly known concentrations of the analyte are introduced into an instrument, and the instrumental response is recorded, ordinarily this response is corrected for instrument output obtained with a </a:t>
            </a: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blank</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ideally, the </a:t>
            </a: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blank</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contains all of the components of the original sample except for the analyte, always starting with the lowest concentration, from these absorbance values, the resulting data are then plotted to give a graph of corrected instrument response versus analyte concentration, and this graph (</a:t>
            </a: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calibration curve</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turn can be used to find the concentration of an unknown.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AC18C7A-6CEE-BF77-33F8-FC0215BCCC3B}"/>
              </a:ext>
            </a:extLst>
          </p:cNvPr>
          <p:cNvSpPr>
            <a:spLocks noGrp="1"/>
          </p:cNvSpPr>
          <p:nvPr>
            <p:ph type="sldNum" sz="quarter" idx="12"/>
          </p:nvPr>
        </p:nvSpPr>
        <p:spPr/>
        <p:txBody>
          <a:bodyPr/>
          <a:lstStyle/>
          <a:p>
            <a:fld id="{9AC59A82-07CE-46C3-AAE5-192E7476A050}" type="slidenum">
              <a:rPr lang="en-US" smtClean="0"/>
              <a:t>5</a:t>
            </a:fld>
            <a:endParaRPr lang="en-US"/>
          </a:p>
        </p:txBody>
      </p:sp>
    </p:spTree>
    <p:extLst>
      <p:ext uri="{BB962C8B-B14F-4D97-AF65-F5344CB8AC3E}">
        <p14:creationId xmlns:p14="http://schemas.microsoft.com/office/powerpoint/2010/main" val="272231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F9889-09E2-CF85-16F9-A59AF58FBBA5}"/>
              </a:ext>
            </a:extLst>
          </p:cNvPr>
          <p:cNvSpPr>
            <a:spLocks noGrp="1"/>
          </p:cNvSpPr>
          <p:nvPr>
            <p:ph type="title"/>
          </p:nvPr>
        </p:nvSpPr>
        <p:spPr>
          <a:xfrm>
            <a:off x="838200" y="365125"/>
            <a:ext cx="10515600" cy="718087"/>
          </a:xfrm>
        </p:spPr>
        <p:txBody>
          <a:bodyPr/>
          <a:lstStyle/>
          <a:p>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Sodium salicylate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78C32A9-CF6C-863B-B61F-97F6EB418481}"/>
              </a:ext>
            </a:extLst>
          </p:cNvPr>
          <p:cNvSpPr>
            <a:spLocks noGrp="1"/>
          </p:cNvSpPr>
          <p:nvPr>
            <p:ph idx="1"/>
          </p:nvPr>
        </p:nvSpPr>
        <p:spPr>
          <a:xfrm>
            <a:off x="436097" y="1237957"/>
            <a:ext cx="11507373" cy="4951828"/>
          </a:xfrm>
        </p:spPr>
        <p:txBody>
          <a:bodyPr>
            <a:normAutofit/>
          </a:bodyPr>
          <a:lstStyle/>
          <a:p>
            <a:pPr marL="0" indent="0" algn="just">
              <a:buNone/>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sodium salt of salicylic acid. It can be prepared from sodium phenolate and carbon dioxide under higher temperatures and pressure. Historically, it has been synthesized by refluxing methyl salicylate (wintergreen oil) with an excess of sodium hydroxide. Sodium salicylate is of the salicylate family.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Sodium salicylate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used in medicine as an analgesic and antipyretic.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It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also acts as a non-steroidal anti-inflammatory drug (NSAID) and induces apoptosis in cancer cells, and necrosis. It is also a potential replacement for aspirin for people sensitive to it. It may also be used as a phosphor to detect vacuum ultraviolet radiation and electrons.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2E8F941-8431-84C5-B4E3-C36A5F968D9F}"/>
              </a:ext>
            </a:extLst>
          </p:cNvPr>
          <p:cNvSpPr>
            <a:spLocks noGrp="1"/>
          </p:cNvSpPr>
          <p:nvPr>
            <p:ph type="sldNum" sz="quarter" idx="12"/>
          </p:nvPr>
        </p:nvSpPr>
        <p:spPr/>
        <p:txBody>
          <a:bodyPr/>
          <a:lstStyle/>
          <a:p>
            <a:fld id="{9AC59A82-07CE-46C3-AAE5-192E7476A050}" type="slidenum">
              <a:rPr lang="en-US" smtClean="0"/>
              <a:t>6</a:t>
            </a:fld>
            <a:endParaRPr lang="en-US"/>
          </a:p>
        </p:txBody>
      </p:sp>
    </p:spTree>
    <p:extLst>
      <p:ext uri="{BB962C8B-B14F-4D97-AF65-F5344CB8AC3E}">
        <p14:creationId xmlns:p14="http://schemas.microsoft.com/office/powerpoint/2010/main" val="3362397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D2D33-B94F-1106-C85F-A68E027106A5}"/>
              </a:ext>
            </a:extLst>
          </p:cNvPr>
          <p:cNvSpPr>
            <a:spLocks noGrp="1"/>
          </p:cNvSpPr>
          <p:nvPr>
            <p:ph type="title"/>
          </p:nvPr>
        </p:nvSpPr>
        <p:spPr>
          <a:xfrm>
            <a:off x="838200" y="365126"/>
            <a:ext cx="10515600" cy="943170"/>
          </a:xfrm>
        </p:spPr>
        <p:txBody>
          <a:bodyPr/>
          <a:lstStyle/>
          <a:p>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Materials and Equipment:</a:t>
            </a:r>
            <a:endParaRPr lang="en-US" dirty="0"/>
          </a:p>
        </p:txBody>
      </p:sp>
      <p:sp>
        <p:nvSpPr>
          <p:cNvPr id="3" name="Content Placeholder 2">
            <a:extLst>
              <a:ext uri="{FF2B5EF4-FFF2-40B4-BE49-F238E27FC236}">
                <a16:creationId xmlns:a16="http://schemas.microsoft.com/office/drawing/2014/main" id="{2B672323-E059-2377-A2AA-8A7A6AEA635D}"/>
              </a:ext>
            </a:extLst>
          </p:cNvPr>
          <p:cNvSpPr>
            <a:spLocks noGrp="1"/>
          </p:cNvSpPr>
          <p:nvPr>
            <p:ph idx="1"/>
          </p:nvPr>
        </p:nvSpPr>
        <p:spPr>
          <a:xfrm>
            <a:off x="641253" y="1253331"/>
            <a:ext cx="10515600" cy="4351338"/>
          </a:xfrm>
        </p:spPr>
        <p:txBody>
          <a:bodyPr>
            <a:normAutofit/>
          </a:bodyPr>
          <a:lstStyle/>
          <a:p>
            <a:pPr marL="0" marR="0" indent="0">
              <a:lnSpc>
                <a:spcPct val="100000"/>
              </a:lnSpc>
              <a:spcBef>
                <a:spcPts val="0"/>
              </a:spcBef>
              <a:spcAft>
                <a:spcPts val="600"/>
              </a:spcAft>
              <a:buNone/>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UV/VIS spectrophotometer and polystyrene cuvettes or quartz cuvettes (Absorption cells).</a:t>
            </a:r>
          </a:p>
          <a:p>
            <a:pPr marL="0" marR="0" indent="0">
              <a:lnSpc>
                <a:spcPct val="100000"/>
              </a:lnSpc>
              <a:spcBef>
                <a:spcPts val="0"/>
              </a:spcBef>
              <a:spcAft>
                <a:spcPts val="600"/>
              </a:spcAft>
              <a:buNone/>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
            </a: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ipette,</a:t>
            </a:r>
            <a:r>
              <a:rPr lang="en-US"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5.00mL) volumetric flasks</a:t>
            </a:r>
            <a:r>
              <a:rPr lang="en-US"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beakers.</a:t>
            </a:r>
          </a:p>
          <a:p>
            <a:pPr marL="0" marR="0" indent="0">
              <a:lnSpc>
                <a:spcPct val="100000"/>
              </a:lnSpc>
              <a:spcBef>
                <a:spcPts val="0"/>
              </a:spcBef>
              <a:spcAft>
                <a:spcPts val="600"/>
              </a:spcAft>
              <a:buNone/>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Ferric nitrate, Nitric acid, sodium salicylate.</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4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FB82EAB-DE48-4A45-B652-06CCF0A423D3}"/>
              </a:ext>
            </a:extLst>
          </p:cNvPr>
          <p:cNvSpPr>
            <a:spLocks noGrp="1"/>
          </p:cNvSpPr>
          <p:nvPr>
            <p:ph type="sldNum" sz="quarter" idx="12"/>
          </p:nvPr>
        </p:nvSpPr>
        <p:spPr/>
        <p:txBody>
          <a:bodyPr/>
          <a:lstStyle/>
          <a:p>
            <a:fld id="{9AC59A82-07CE-46C3-AAE5-192E7476A050}" type="slidenum">
              <a:rPr lang="en-US" smtClean="0"/>
              <a:t>7</a:t>
            </a:fld>
            <a:endParaRPr lang="en-US"/>
          </a:p>
        </p:txBody>
      </p:sp>
      <p:pic>
        <p:nvPicPr>
          <p:cNvPr id="5" name="image1.png" descr="Ferric salicylate | C21H15FeO9 - PubChem">
            <a:extLst>
              <a:ext uri="{FF2B5EF4-FFF2-40B4-BE49-F238E27FC236}">
                <a16:creationId xmlns:a16="http://schemas.microsoft.com/office/drawing/2014/main" id="{88743A67-6DF5-F433-012B-7B2B9C830AF2}"/>
              </a:ext>
            </a:extLst>
          </p:cNvPr>
          <p:cNvPicPr/>
          <p:nvPr/>
        </p:nvPicPr>
        <p:blipFill>
          <a:blip r:embed="rId2"/>
          <a:srcRect/>
          <a:stretch>
            <a:fillRect/>
          </a:stretch>
        </p:blipFill>
        <p:spPr>
          <a:xfrm>
            <a:off x="2178149" y="3837915"/>
            <a:ext cx="7441808" cy="2700997"/>
          </a:xfrm>
          <a:prstGeom prst="rect">
            <a:avLst/>
          </a:prstGeom>
          <a:ln/>
        </p:spPr>
      </p:pic>
    </p:spTree>
    <p:extLst>
      <p:ext uri="{BB962C8B-B14F-4D97-AF65-F5344CB8AC3E}">
        <p14:creationId xmlns:p14="http://schemas.microsoft.com/office/powerpoint/2010/main" val="63198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455088F7-6C95-5F62-F4C2-C0D93BE3A951}"/>
              </a:ext>
            </a:extLst>
          </p:cNvPr>
          <p:cNvGraphicFramePr>
            <a:graphicFrameLocks noGrp="1"/>
          </p:cNvGraphicFramePr>
          <p:nvPr>
            <p:ph idx="1"/>
            <p:extLst>
              <p:ext uri="{D42A27DB-BD31-4B8C-83A1-F6EECF244321}">
                <p14:modId xmlns:p14="http://schemas.microsoft.com/office/powerpoint/2010/main" val="2973520164"/>
              </p:ext>
            </p:extLst>
          </p:nvPr>
        </p:nvGraphicFramePr>
        <p:xfrm>
          <a:off x="998807" y="1491175"/>
          <a:ext cx="10354993" cy="4670477"/>
        </p:xfrm>
        <a:graphic>
          <a:graphicData uri="http://schemas.openxmlformats.org/drawingml/2006/table">
            <a:tbl>
              <a:tblPr bandRow="1"/>
              <a:tblGrid>
                <a:gridCol w="2503974">
                  <a:extLst>
                    <a:ext uri="{9D8B030D-6E8A-4147-A177-3AD203B41FA5}">
                      <a16:colId xmlns:a16="http://schemas.microsoft.com/office/drawing/2014/main" val="2255457969"/>
                    </a:ext>
                  </a:extLst>
                </a:gridCol>
                <a:gridCol w="1846306">
                  <a:extLst>
                    <a:ext uri="{9D8B030D-6E8A-4147-A177-3AD203B41FA5}">
                      <a16:colId xmlns:a16="http://schemas.microsoft.com/office/drawing/2014/main" val="3794816130"/>
                    </a:ext>
                  </a:extLst>
                </a:gridCol>
                <a:gridCol w="2059897">
                  <a:extLst>
                    <a:ext uri="{9D8B030D-6E8A-4147-A177-3AD203B41FA5}">
                      <a16:colId xmlns:a16="http://schemas.microsoft.com/office/drawing/2014/main" val="484718751"/>
                    </a:ext>
                  </a:extLst>
                </a:gridCol>
                <a:gridCol w="2059897">
                  <a:extLst>
                    <a:ext uri="{9D8B030D-6E8A-4147-A177-3AD203B41FA5}">
                      <a16:colId xmlns:a16="http://schemas.microsoft.com/office/drawing/2014/main" val="4220484791"/>
                    </a:ext>
                  </a:extLst>
                </a:gridCol>
                <a:gridCol w="1884919">
                  <a:extLst>
                    <a:ext uri="{9D8B030D-6E8A-4147-A177-3AD203B41FA5}">
                      <a16:colId xmlns:a16="http://schemas.microsoft.com/office/drawing/2014/main" val="3256654091"/>
                    </a:ext>
                  </a:extLst>
                </a:gridCol>
              </a:tblGrid>
              <a:tr h="1615979">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Type of Soln.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Vol. of Standard Soln. (mL)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Aft>
                          <a:spcPts val="1000"/>
                        </a:spcAft>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Vol. of FeNO</a:t>
                      </a:r>
                      <a:r>
                        <a:rPr lang="en-US" sz="2400" b="1"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dilute (mL)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Concentration (mg/L)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Absorbance (A)</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294616934"/>
                  </a:ext>
                </a:extLst>
              </a:tr>
              <a:tr h="509083">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Blank</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0119612"/>
                  </a:ext>
                </a:extLst>
              </a:tr>
              <a:tr h="509083">
                <a:tc>
                  <a:txBody>
                    <a:bodyPr/>
                    <a:lstStyle/>
                    <a:p>
                      <a:pPr marL="0" marR="0" algn="ctr">
                        <a:lnSpc>
                          <a:spcPct val="115000"/>
                        </a:lnSpc>
                        <a:spcAft>
                          <a:spcPts val="1000"/>
                        </a:spcAft>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3764932"/>
                  </a:ext>
                </a:extLst>
              </a:tr>
              <a:tr h="509083">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4168508"/>
                  </a:ext>
                </a:extLst>
              </a:tr>
              <a:tr h="509083">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5136250"/>
                  </a:ext>
                </a:extLst>
              </a:tr>
              <a:tr h="509083">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0585627"/>
                  </a:ext>
                </a:extLst>
              </a:tr>
              <a:tr h="509083">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Unknown 2 mL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1000"/>
                        </a:spcAft>
                      </a:pP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713359"/>
                  </a:ext>
                </a:extLst>
              </a:tr>
            </a:tbl>
          </a:graphicData>
        </a:graphic>
      </p:graphicFrame>
      <p:sp>
        <p:nvSpPr>
          <p:cNvPr id="4" name="Slide Number Placeholder 3">
            <a:extLst>
              <a:ext uri="{FF2B5EF4-FFF2-40B4-BE49-F238E27FC236}">
                <a16:creationId xmlns:a16="http://schemas.microsoft.com/office/drawing/2014/main" id="{DE9E3CBB-9B3C-E74E-C83A-69F78694966F}"/>
              </a:ext>
            </a:extLst>
          </p:cNvPr>
          <p:cNvSpPr>
            <a:spLocks noGrp="1"/>
          </p:cNvSpPr>
          <p:nvPr>
            <p:ph type="sldNum" sz="quarter" idx="12"/>
          </p:nvPr>
        </p:nvSpPr>
        <p:spPr/>
        <p:txBody>
          <a:bodyPr/>
          <a:lstStyle/>
          <a:p>
            <a:fld id="{9AC59A82-07CE-46C3-AAE5-192E7476A050}" type="slidenum">
              <a:rPr lang="en-US" smtClean="0"/>
              <a:t>8</a:t>
            </a:fld>
            <a:endParaRPr lang="en-US"/>
          </a:p>
        </p:txBody>
      </p:sp>
      <p:sp>
        <p:nvSpPr>
          <p:cNvPr id="8" name="Rectangle 2">
            <a:extLst>
              <a:ext uri="{FF2B5EF4-FFF2-40B4-BE49-F238E27FC236}">
                <a16:creationId xmlns:a16="http://schemas.microsoft.com/office/drawing/2014/main" id="{9061FCFE-5EF3-D19F-CF37-76A86D2ED12F}"/>
              </a:ext>
            </a:extLst>
          </p:cNvPr>
          <p:cNvSpPr>
            <a:spLocks noChangeArrowheads="1"/>
          </p:cNvSpPr>
          <p:nvPr/>
        </p:nvSpPr>
        <p:spPr bwMode="auto">
          <a:xfrm>
            <a:off x="797170" y="496109"/>
            <a:ext cx="1139483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Prepare solutions in 5mL volumetric flasks, then fill to the mark with D.W., as follows: - </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Table (1) for calibration curve  </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066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35159-FA3F-BF34-3198-E84F0A73847B}"/>
              </a:ext>
            </a:extLst>
          </p:cNvPr>
          <p:cNvSpPr>
            <a:spLocks noGrp="1"/>
          </p:cNvSpPr>
          <p:nvPr>
            <p:ph type="title"/>
          </p:nvPr>
        </p:nvSpPr>
        <p:spPr>
          <a:xfrm>
            <a:off x="407963" y="365125"/>
            <a:ext cx="11296357" cy="746223"/>
          </a:xfrm>
        </p:spPr>
        <p:txBody>
          <a:bodyPr>
            <a:normAutofit/>
          </a:bodyPr>
          <a:lstStyle/>
          <a:p>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Measuring the absorption spectrum and determining </a:t>
            </a:r>
            <a:r>
              <a:rPr lang="en-US" sz="32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sz="3200" b="1"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66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B848259-9102-C3FD-4E09-A38986C3F04B}"/>
              </a:ext>
            </a:extLst>
          </p:cNvPr>
          <p:cNvSpPr>
            <a:spLocks noGrp="1"/>
          </p:cNvSpPr>
          <p:nvPr>
            <p:ph type="sldNum" sz="quarter" idx="12"/>
          </p:nvPr>
        </p:nvSpPr>
        <p:spPr/>
        <p:txBody>
          <a:bodyPr/>
          <a:lstStyle/>
          <a:p>
            <a:fld id="{9AC59A82-07CE-46C3-AAE5-192E7476A050}" type="slidenum">
              <a:rPr lang="en-US" smtClean="0"/>
              <a:t>9</a:t>
            </a:fld>
            <a:endParaRPr lang="en-US"/>
          </a:p>
        </p:txBody>
      </p:sp>
      <p:sp>
        <p:nvSpPr>
          <p:cNvPr id="5" name="Title 1">
            <a:extLst>
              <a:ext uri="{FF2B5EF4-FFF2-40B4-BE49-F238E27FC236}">
                <a16:creationId xmlns:a16="http://schemas.microsoft.com/office/drawing/2014/main" id="{134D009C-5EC1-6B73-BC96-8D9A4EE922C6}"/>
              </a:ext>
            </a:extLst>
          </p:cNvPr>
          <p:cNvSpPr txBox="1">
            <a:spLocks/>
          </p:cNvSpPr>
          <p:nvPr/>
        </p:nvSpPr>
        <p:spPr>
          <a:xfrm>
            <a:off x="276664" y="2536759"/>
            <a:ext cx="11915336" cy="7462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Measuring the calibration curve and determining Unknown concentration: -</a:t>
            </a:r>
            <a:endParaRPr lang="en-US" sz="60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673252E-CD54-40BB-F1C9-1FAE27AE753E}"/>
              </a:ext>
            </a:extLst>
          </p:cNvPr>
          <p:cNvSpPr txBox="1"/>
          <p:nvPr/>
        </p:nvSpPr>
        <p:spPr>
          <a:xfrm>
            <a:off x="407964" y="1223889"/>
            <a:ext cx="11296356" cy="1200329"/>
          </a:xfrm>
          <a:prstGeom prst="rect">
            <a:avLst/>
          </a:prstGeom>
          <a:noFill/>
        </p:spPr>
        <p:txBody>
          <a:bodyPr wrap="square" rtlCol="0">
            <a:spAutoFit/>
          </a:bodyPr>
          <a:lstStyle/>
          <a:p>
            <a:pPr algn="just"/>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Prepare a graph of absorbance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vs. wavelength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determine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sz="2400" b="1"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(maximum wavelength). Attach this graph to the lab report,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Plotting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Use the program Excel to plot the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absorption spectrum and determine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sz="2400"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TextBox 6">
            <a:extLst>
              <a:ext uri="{FF2B5EF4-FFF2-40B4-BE49-F238E27FC236}">
                <a16:creationId xmlns:a16="http://schemas.microsoft.com/office/drawing/2014/main" id="{FB056A5C-539D-FC8F-A6A7-401109458688}"/>
              </a:ext>
            </a:extLst>
          </p:cNvPr>
          <p:cNvSpPr txBox="1"/>
          <p:nvPr/>
        </p:nvSpPr>
        <p:spPr>
          <a:xfrm>
            <a:off x="407963" y="3036484"/>
            <a:ext cx="11109235" cy="1569660"/>
          </a:xfrm>
          <a:prstGeom prst="rect">
            <a:avLst/>
          </a:prstGeom>
          <a:noFill/>
        </p:spPr>
        <p:txBody>
          <a:bodyPr wrap="square" rtlCol="0">
            <a:spAutoFit/>
          </a:bodyPr>
          <a:lstStyle/>
          <a:p>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Draw a plot having the X-axis as concentration (mg/L) and the Y-axis as Absorbance at </a:t>
            </a:r>
            <a:r>
              <a:rPr lang="en-US" sz="32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a:t>
            </a:r>
            <a:r>
              <a:rPr lang="en-US" sz="3200" b="1"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max</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Plotting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Use the program Excel to plot the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calibration curve</a:t>
            </a:r>
            <a:r>
              <a:rPr lang="en-US"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E5601254-83F4-9842-9EF0-3DE4E371CA6A}"/>
              </a:ext>
            </a:extLst>
          </p:cNvPr>
          <p:cNvSpPr txBox="1"/>
          <p:nvPr/>
        </p:nvSpPr>
        <p:spPr>
          <a:xfrm>
            <a:off x="501523" y="4518560"/>
            <a:ext cx="11109235" cy="1757212"/>
          </a:xfrm>
          <a:prstGeom prst="rect">
            <a:avLst/>
          </a:prstGeom>
          <a:noFill/>
        </p:spPr>
        <p:txBody>
          <a:bodyPr wrap="square" rtlCol="0">
            <a:spAutoFit/>
          </a:bodyPr>
          <a:lstStyle/>
          <a:p>
            <a:pPr marL="342900" marR="0" lvl="0" indent="-342900" algn="just" rtl="0">
              <a:lnSpc>
                <a:spcPct val="115000"/>
              </a:lnSpc>
              <a:buFont typeface="+mj-lt"/>
              <a:buAutoNum type="arabicPeriod"/>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Use Beer’s law to calculate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for Sodium Salicylate, given path length l to be 1 cm.</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buFont typeface="+mj-lt"/>
              <a:buAutoNum type="arabicPeriod"/>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Use a calibration curve to calculate the concentration of an unknown solution.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Aft>
                <a:spcPts val="1000"/>
              </a:spcAft>
              <a:buFont typeface="+mj-lt"/>
              <a:buAutoNum type="arabicPeriod"/>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Find an application for a calibration curve equation, to calculate the concentration of unknown solution.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783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966</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Blackadder ITC</vt:lpstr>
      <vt:lpstr>Calibri</vt:lpstr>
      <vt:lpstr>Calibri Light</vt:lpstr>
      <vt:lpstr>Cambria Math</vt:lpstr>
      <vt:lpstr>Lucida Calligraphy</vt:lpstr>
      <vt:lpstr>Times New Roman</vt:lpstr>
      <vt:lpstr>Office Theme</vt:lpstr>
      <vt:lpstr>Experiment-1 Fundamentals of Spectrophotometer  Assay of sodium salicylate by calibration curve method</vt:lpstr>
      <vt:lpstr>Introduction: -</vt:lpstr>
      <vt:lpstr>Spectrophotometer:</vt:lpstr>
      <vt:lpstr>The absorption spectrum:</vt:lpstr>
      <vt:lpstr>The calibration curve method:</vt:lpstr>
      <vt:lpstr>Sodium salicylate </vt:lpstr>
      <vt:lpstr>Materials and Equipment:</vt:lpstr>
      <vt:lpstr>PowerPoint Presentation</vt:lpstr>
      <vt:lpstr>Measuring the absorption spectrum and determining λmax: -</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 albakaa</dc:creator>
  <cp:lastModifiedBy>ali albakaa</cp:lastModifiedBy>
  <cp:revision>5</cp:revision>
  <dcterms:created xsi:type="dcterms:W3CDTF">2025-01-24T08:46:51Z</dcterms:created>
  <dcterms:modified xsi:type="dcterms:W3CDTF">2025-01-25T06:55:32Z</dcterms:modified>
</cp:coreProperties>
</file>