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99" r:id="rId4"/>
    <p:sldId id="301" r:id="rId5"/>
    <p:sldId id="300" r:id="rId6"/>
    <p:sldId id="304" r:id="rId7"/>
    <p:sldId id="303" r:id="rId8"/>
    <p:sldId id="305" r:id="rId9"/>
    <p:sldId id="332" r:id="rId10"/>
    <p:sldId id="302" r:id="rId11"/>
    <p:sldId id="307" r:id="rId12"/>
    <p:sldId id="310" r:id="rId13"/>
    <p:sldId id="306" r:id="rId14"/>
    <p:sldId id="309" r:id="rId15"/>
    <p:sldId id="315" r:id="rId16"/>
    <p:sldId id="308" r:id="rId17"/>
    <p:sldId id="318" r:id="rId18"/>
    <p:sldId id="333" r:id="rId19"/>
    <p:sldId id="314" r:id="rId20"/>
    <p:sldId id="313" r:id="rId21"/>
    <p:sldId id="311" r:id="rId22"/>
    <p:sldId id="312" r:id="rId23"/>
    <p:sldId id="316" r:id="rId24"/>
    <p:sldId id="331" r:id="rId25"/>
    <p:sldId id="317" r:id="rId26"/>
    <p:sldId id="321" r:id="rId27"/>
    <p:sldId id="322" r:id="rId28"/>
    <p:sldId id="323" r:id="rId29"/>
    <p:sldId id="324" r:id="rId30"/>
    <p:sldId id="320" r:id="rId31"/>
    <p:sldId id="325" r:id="rId32"/>
    <p:sldId id="326" r:id="rId33"/>
    <p:sldId id="328" r:id="rId34"/>
    <p:sldId id="329" r:id="rId35"/>
    <p:sldId id="335" r:id="rId36"/>
    <p:sldId id="330" r:id="rId37"/>
    <p:sldId id="334" r:id="rId38"/>
    <p:sldId id="2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7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2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7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8AB3-AA29-406C-88CF-326F23F426A1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372B1-1787-4513-AB70-2A0C32CD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290" y="914402"/>
            <a:ext cx="9144001" cy="2895598"/>
          </a:xfrm>
        </p:spPr>
        <p:txBody>
          <a:bodyPr>
            <a:noAutofit/>
          </a:bodyPr>
          <a:lstStyle/>
          <a:p>
            <a:r>
              <a:rPr lang="en-US" sz="7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ahnschrift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Common Cold &amp; Pharyngitis</a:t>
            </a:r>
            <a:endParaRPr lang="en-US" sz="8000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291" y="4641273"/>
            <a:ext cx="9144000" cy="208807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Mohammad</a:t>
            </a:r>
            <a:endParaRPr lang="ar-SA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5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Pathophysiology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10515600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Once the virus is exposed to the mucosa,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invades the nasal and bronchial epithelia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attaching to specific receptors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causing damage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ciliated cells.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This results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release of inflammatory mediators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which, in turn, leads to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inflammation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tissues lining the nose.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Permeability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capillary cell walls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resulting in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oedema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is experienced by the patient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nasal congestion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sneezing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Fluid might drip down the back of the throat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spreading the virus to the throat and upper chest, causing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cough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sore throat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4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 (Signs &amp; Symptoms)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10515600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Symptoms of the common cold are well known.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Following an incubation period of between 1 and 3 days (although this can be as short as 10–12 hours), the patient develops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sore throat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sneezing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followed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profuse nasal discharge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congestion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Cough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upper airway cough syndrome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UACS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commonly follow.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In addition,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headache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mild to moderate fever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&lt;38.9°C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 malaise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be present.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518" y="5424429"/>
            <a:ext cx="743296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Most colds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resolve in </a:t>
            </a:r>
            <a:r>
              <a:rPr lang="en-US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1 week</a:t>
            </a:r>
            <a:r>
              <a:rPr lang="en-US" sz="2400" dirty="0">
                <a:latin typeface="Bahnschrift" panose="020B0502040204020203" pitchFamily="34" charset="0"/>
              </a:rPr>
              <a:t>, but up to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25%</a:t>
            </a:r>
            <a:r>
              <a:rPr lang="en-US" sz="2400" dirty="0">
                <a:latin typeface="Bahnschrift" panose="020B0502040204020203" pitchFamily="34" charset="0"/>
              </a:rPr>
              <a:t> of people will have symptoms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lasting 14 days or more</a:t>
            </a:r>
            <a:r>
              <a:rPr lang="en-US" sz="2400" dirty="0">
                <a:latin typeface="Bahnschrif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496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021" y="0"/>
            <a:ext cx="5619957" cy="684113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608618" y="1413164"/>
            <a:ext cx="16902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67745" y="2549236"/>
            <a:ext cx="5126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18363" y="2286000"/>
            <a:ext cx="3851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4054" y="2840181"/>
            <a:ext cx="5126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53890" y="4461164"/>
            <a:ext cx="20366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18363" y="4184073"/>
            <a:ext cx="3532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02438" y="1059221"/>
            <a:ext cx="2923307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Severe colds can mimic symptoms of flu.</a:t>
            </a:r>
          </a:p>
        </p:txBody>
      </p:sp>
    </p:spTree>
    <p:extLst>
      <p:ext uri="{BB962C8B-B14F-4D97-AF65-F5344CB8AC3E}">
        <p14:creationId xmlns:p14="http://schemas.microsoft.com/office/powerpoint/2010/main" val="250143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 &amp; Differential Diagnosis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18" y="2802160"/>
            <a:ext cx="7153362" cy="3265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5835" y="1808392"/>
            <a:ext cx="816032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Most people will accurately </a:t>
            </a:r>
            <a:r>
              <a:rPr lang="en-US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self-diagnose</a:t>
            </a:r>
            <a:r>
              <a:rPr lang="en-US" sz="2400" dirty="0">
                <a:latin typeface="Bahnschrift" panose="020B0502040204020203" pitchFamily="34" charset="0"/>
              </a:rPr>
              <a:t> a common cold.</a:t>
            </a:r>
          </a:p>
        </p:txBody>
      </p:sp>
    </p:spTree>
    <p:extLst>
      <p:ext uri="{BB962C8B-B14F-4D97-AF65-F5344CB8AC3E}">
        <p14:creationId xmlns:p14="http://schemas.microsoft.com/office/powerpoint/2010/main" val="329242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83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95745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Many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active ingredients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 in cold remedies are also constituents of cough products. Often, they are combined and marketed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cough and cold or flu remedies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Chemoprophylaxis or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immunoprophylaxis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generally not available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common cold.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9" y="3387800"/>
            <a:ext cx="4426962" cy="33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Multiingredient Preparations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10515600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There is no shortage of cold and flu remedies marketed. Many combine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 or more ingredients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most cases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patient will not require all the active ingredients to treat symptoms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the ‘drug cocktail’ administered will not contain active ingredients that have proven efficacy. 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 four combinations (antihistamine-analgesic-decongestant, analgesic-decongestant, analgesic-antihistamine, and decongestant-antihistamine) were effective, although they had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increased risk of adverse effects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particular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analgesic-decongestant formulations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44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4" y="1"/>
            <a:ext cx="10979726" cy="87283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Antihistamines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4" y="706582"/>
            <a:ext cx="8853054" cy="61514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A Cochrane review found that antihistamines when used as monotherapy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had a small effect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nasal congestion, rhinorrhea or sneezing in older children and adults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first 2 days of treatment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 not have significant benefit with midterm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3–4 days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long-term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6–10 days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Only two trials were evaluated in young children, with conflicting results. However, the larger study, which was more robustly conducted, showed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benefit of antihistamines on the common cold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First-generation antihistamines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now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included in relatively few cough and cold remedies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962" y="1357746"/>
            <a:ext cx="2854038" cy="44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" y="775855"/>
            <a:ext cx="12096739" cy="54249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684" y="2785264"/>
            <a:ext cx="1804971" cy="373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83236" y="3435927"/>
            <a:ext cx="11499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20836" y="3740727"/>
            <a:ext cx="11499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1454" y="3130624"/>
            <a:ext cx="102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92290" y="3130623"/>
            <a:ext cx="102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14509" y="3130622"/>
            <a:ext cx="7620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34691" y="3435674"/>
            <a:ext cx="7620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67454" y="3130622"/>
            <a:ext cx="11499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878291" y="4613564"/>
            <a:ext cx="1634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610109" y="3435674"/>
            <a:ext cx="422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8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52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Sympathomimetics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691"/>
            <a:ext cx="10515600" cy="597130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Sympathomimetics serve to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constrict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dilated blood vessels and swollen nasal mucosa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easing congestion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helping breathing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systemic sympathomimetics can also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increase blood pressure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might, although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unlikely with short courses of treatment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alter control of blood pressure in hypertensive patients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disturb blood glucose control in diabetics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3" y="3533009"/>
            <a:ext cx="4578927" cy="3183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872345"/>
            <a:ext cx="4876800" cy="203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A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topical sympathomimetic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could be given to such patients to negate this potential interaction.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0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45"/>
            <a:ext cx="9289473" cy="11499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Sympathomimetics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2"/>
            <a:ext cx="9289473" cy="541712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most likely side effects of sympathomimetics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insomnia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restlessness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tachycardia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Patients should be advised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to take a dose just before bedtime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 their mild stimulant action can disturb sleep.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636" y="0"/>
            <a:ext cx="1885558" cy="6835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911" y="3925586"/>
            <a:ext cx="6292049" cy="22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26"/>
            <a:ext cx="7907752" cy="10390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Respiratory System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382"/>
            <a:ext cx="7907752" cy="584661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Diseases of the respiratory tract are among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common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reasons for consulting a general practitioner (GP). The average GP sees approximately 700 to 1000 patients each year with respiratory disease. Although respiratory disease can cause significant morbidity and mortality,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vast majority of conditions are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self-limiting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09882"/>
            <a:ext cx="5159952" cy="199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952" y="782108"/>
            <a:ext cx="3366115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3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29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Nasal Sympathomimetics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109"/>
            <a:ext cx="10515600" cy="591589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Nasal administration of sympathomimetics represents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safest route of administration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They can be given to most patient groups, including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pregnant women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the first trimester and patients with preexisting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heart disease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diabetes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hypertension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hyperthyroidism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98273"/>
            <a:ext cx="3235036" cy="3235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4454071"/>
            <a:ext cx="6435436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The best way to administer nose drops is to have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the head in the downward position facing the floor</a:t>
            </a:r>
            <a:r>
              <a:rPr lang="en-US" sz="2000" dirty="0">
                <a:latin typeface="Bahnschrift" panose="020B0502040204020203" pitchFamily="34" charset="0"/>
              </a:rPr>
              <a:t>. Tilting the head backward and towards the ceiling is incorrect because this facilitates the swallowing of the drops.</a:t>
            </a:r>
          </a:p>
        </p:txBody>
      </p:sp>
    </p:spTree>
    <p:extLst>
      <p:ext uri="{BB962C8B-B14F-4D97-AF65-F5344CB8AC3E}">
        <p14:creationId xmlns:p14="http://schemas.microsoft.com/office/powerpoint/2010/main" val="3243084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6" y="429491"/>
            <a:ext cx="11962530" cy="6040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119" y="1191991"/>
            <a:ext cx="1662116" cy="373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119" y="4488873"/>
            <a:ext cx="1468153" cy="360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119" y="4946069"/>
            <a:ext cx="1468153" cy="360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119" y="720436"/>
            <a:ext cx="1357317" cy="360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119" y="6029438"/>
            <a:ext cx="1038663" cy="3260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02181" y="1080651"/>
            <a:ext cx="102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02727" y="4807525"/>
            <a:ext cx="51261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20836" y="5098972"/>
            <a:ext cx="893618" cy="13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869381" y="2216727"/>
            <a:ext cx="1468583" cy="13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69381" y="2812469"/>
            <a:ext cx="102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69381" y="3131123"/>
            <a:ext cx="102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69381" y="2521527"/>
            <a:ext cx="1814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20837" y="5403772"/>
            <a:ext cx="58189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3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1345"/>
            <a:ext cx="9767455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Anticholinergic-Decongestant Combination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5562"/>
            <a:ext cx="9551288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In 2017,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ipratropium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was reclassified to allow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OTC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sales. It is available as a combination product with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xylometazoline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It is licensed for the symptomatic treatment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nasal congestion and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rhinorrhoea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connection with common colds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people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 18 years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Dosing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puff in each nostril three times a day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should be restricted to a maximum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 days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use (presumably because of the potential for rebound effects associated with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xylometazoline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Side effects include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nasal dryness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nose bleeds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88" y="207817"/>
            <a:ext cx="2640712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71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8638309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Alternative Medicine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8638309" cy="61514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Zinc lozenges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Vitamin 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(preventive treatment)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Vitamin C has been widely recommended as a cure for the common cold. However, controversy still remains whether it is effective in combating the common cold.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Echinacea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(preventive treatment)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Vapour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inhalation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Steam inhalation has long been advocated to aid relief of symptoms of the common cold, usually with the addition of menthol crystals.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Saline sprays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Garlic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(preventive treatment)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09" y="595745"/>
            <a:ext cx="23622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6983" y="5517441"/>
            <a:ext cx="4236226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Several compound cold treatments contain vitamin C in the range 40–300 mg per dose (100 mg in FLU-OUT tablets in old days).</a:t>
            </a:r>
          </a:p>
        </p:txBody>
      </p:sp>
    </p:spTree>
    <p:extLst>
      <p:ext uri="{BB962C8B-B14F-4D97-AF65-F5344CB8AC3E}">
        <p14:creationId xmlns:p14="http://schemas.microsoft.com/office/powerpoint/2010/main" val="70236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Complications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10515600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Complications of the common cold include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bacterial superinfections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upper respiratory tract,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 otitis media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acute sinusitis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exacerbations of asthma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49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83125"/>
            <a:ext cx="7148947" cy="110836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Pharynx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11383"/>
            <a:ext cx="7148948" cy="58466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pharynx is 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tubelike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structure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approximately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 cm long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serves as a </a:t>
            </a: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 pathway for the respiratory and digestive tracts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It has three anatomical divisions –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nasopharynx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oropharynx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laryngopharynx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It is lined with a ciliated mucous membrane that helps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removal of dust particles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to does the larynx.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It also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affects speech production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changing shape to allow vowel sounds to be formed.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56" y="1191491"/>
            <a:ext cx="4558144" cy="45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254"/>
            <a:ext cx="6449291" cy="11950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Pharyngitis (Sore Throats)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472"/>
            <a:ext cx="6449291" cy="556952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Any part of the respiratory mucosa of the throat can exhibit symptoms of pain.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This includes the pharynx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pharyngitis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and tonsils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tonsillitis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yet clinical distinction between pharyngitis and tonsillitis is unclear.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can range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 irritation to severe pain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Sore throats are often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associated with the common cold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055" y="1190915"/>
            <a:ext cx="4768945" cy="4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06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and Epidemiology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10515600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Sore throats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extremely common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Four to six times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many people will visit the pharmacy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self-treat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On average, an adult will experience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 to three sore throats each year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7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 (Causes)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110"/>
            <a:ext cx="10515600" cy="591589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Viral infection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accounts for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70%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90%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all sore throat cases.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Remaining cases are nearly all bacterial, with the most common cause being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 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beta-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haemolytic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Streptococcus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(also known as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Streptococcus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pyogenes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6" y="3605320"/>
            <a:ext cx="7855527" cy="32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09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Clinical Features (Signs &amp; Symptoms)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10515600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Acute pharyngitis is characterized by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rapid onset of sore throat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pharyngeal inflammation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(with or without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exudate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Patients will present with a sore throat as an isolated symptom or as part of a cluster of symptoms that include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rhinorrhoea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cough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malaise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fever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headache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hoarseness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laryngitis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9518" y="4599708"/>
            <a:ext cx="7432964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</a:rPr>
              <a:t>Symptoms are relatively short-lived, with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40% </a:t>
            </a:r>
            <a:r>
              <a:rPr lang="en-US" sz="2400" dirty="0">
                <a:latin typeface="Bahnschrift" panose="020B0502040204020203" pitchFamily="34" charset="0"/>
              </a:rPr>
              <a:t>of people being symptom free after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3 days </a:t>
            </a:r>
            <a:r>
              <a:rPr lang="en-US" sz="2400" dirty="0">
                <a:latin typeface="Bahnschrift" panose="020B0502040204020203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85%</a:t>
            </a:r>
            <a:r>
              <a:rPr lang="en-US" sz="2400" dirty="0">
                <a:latin typeface="Bahnschrift" panose="020B0502040204020203" pitchFamily="34" charset="0"/>
              </a:rPr>
              <a:t> of people symptom free after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1 week</a:t>
            </a:r>
            <a:r>
              <a:rPr lang="en-US" sz="2400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28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5662378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Upper Respiratory Tract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5662378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upper respiratory tract comprises those structures located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outside the thorax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nasal cavity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pharynx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larynx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78" y="0"/>
            <a:ext cx="5536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0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240672"/>
            <a:ext cx="8546522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Physical Examination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084217"/>
            <a:ext cx="8546522" cy="577378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examination requires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good light source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 torch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These steps should be followed: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Get the person seated so that the examiner can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eye level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Ask the patient to say ‘ah’; this should allow you to see the posterior throat. Pay particular attention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size of the tonsils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Are they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 and swollen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Is there any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exudate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present? Is there any sign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ulceration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Check for the posterior wall of the throat. </a:t>
            </a: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should appear pink and moist, without exudate or lesions when healthy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Redness or exudate suggests pharyngitis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86" y="850725"/>
            <a:ext cx="3451514" cy="3451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86" y="4431258"/>
            <a:ext cx="3451514" cy="22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54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6" y="124691"/>
            <a:ext cx="7740222" cy="11442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Diagnosis &amp; Differential Diagnosis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05" y="955965"/>
            <a:ext cx="7564115" cy="540546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overwhelming majority of cases will be acute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self-limiting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whether viral or bacterial in origin.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5" y="3839896"/>
            <a:ext cx="11952004" cy="289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420" y="1268987"/>
            <a:ext cx="4387889" cy="2446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304" y="2454112"/>
            <a:ext cx="7463132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Clinically, differentiation between viral and bacterial infection is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extremely difficult</a:t>
            </a:r>
            <a:r>
              <a:rPr lang="en-US" sz="2000" dirty="0">
                <a:latin typeface="Bahnschrift" panose="020B0502040204020203" pitchFamily="34" charset="0"/>
              </a:rPr>
              <a:t>, although specific symptom clusters are suggestive for sore throat of bacterial origin, but these are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not foolproof</a:t>
            </a:r>
            <a:r>
              <a:rPr lang="en-US" sz="2000" dirty="0">
                <a:latin typeface="Bahnschrift" panose="020B0502040204020203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501745" y="5929742"/>
            <a:ext cx="10252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01745" y="6733308"/>
            <a:ext cx="133003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52363" y="5624945"/>
            <a:ext cx="1814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80509" y="6733308"/>
            <a:ext cx="1814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1507" y="6402988"/>
            <a:ext cx="1814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80509" y="5929742"/>
            <a:ext cx="1662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52363" y="6416842"/>
            <a:ext cx="1814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1507" y="5624945"/>
            <a:ext cx="12842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848127" y="5624945"/>
            <a:ext cx="905473" cy="43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14738" y="5624945"/>
            <a:ext cx="905473" cy="43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14737" y="6423770"/>
            <a:ext cx="905473" cy="43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848127" y="6423770"/>
            <a:ext cx="515313" cy="43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29549" y="4528249"/>
            <a:ext cx="2346015" cy="665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4737" y="4520956"/>
            <a:ext cx="975071" cy="6723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78529" y="4509655"/>
            <a:ext cx="975071" cy="6723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52363" y="4528250"/>
            <a:ext cx="1814946" cy="4316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024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90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364"/>
            <a:ext cx="10515600" cy="574963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Because most sore throats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viral in origin and self-limiting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medication aims to relieve symptoms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discomfort while the infection runs its course.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Lozenge and spray formulations incorporating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antibacterial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anaesthetics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provide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mainstay of treatment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In addition, systemic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analgesics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antipyretics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will help reduce the pain and fever associated with sore throat.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04" y="4169092"/>
            <a:ext cx="4205696" cy="2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4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Local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Anaesthetics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(Lidocaine, Benzocaine)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10515600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All local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anaesthetics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short duration of action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frequent dosing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required to maintain the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anaesthetic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effect, whether formulated 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lozenge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spray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They appear to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free from any drug interactions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minimal side effects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can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to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patients, including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pregnant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breastfeeding women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products do contain a sugar base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 the amount of sugar is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 small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affect blood glucose control substantially and therefore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 be recommended to diabetic patients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98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98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Antibacterial and Antifungal Agents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608214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Antibacterial agents include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chlorhexidine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tyrothricin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dequalinium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chloride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benzalkonium chloride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use of antibacterial and antifungal agents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not be routinely recommended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because the vast majority of sore throats are caused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viral infections against which they have no action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However, because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adverse effects are rare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stimulation of saliva from sucking the lozenge may confer symptomatic relief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use of such products may possibly be justified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73" y="4267921"/>
            <a:ext cx="3131127" cy="25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746"/>
            <a:ext cx="10515600" cy="9698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Antibacterial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4"/>
            <a:ext cx="10515600" cy="529243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Treatment is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penicillin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erythromycin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penicillin-allergic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10 days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with a single intramuscular dose of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benzathine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penicillin.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Cephalosporins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very effective in eradicating streptococci, and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cefdinir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cefpodoxime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Food &amp; Drug Administration (FDA) approval for 5-day treatment courses, as does the macrolide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azithromycin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53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421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Antiinflammatories (Benzydamine, Flurbiprofen)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546"/>
            <a:ext cx="10515600" cy="595745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Benzydamine occasionally causes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stinging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which case the rinse can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diluted with water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rinse should be used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 1½ to 3 hours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 required.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Strefen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lozenges (8.75 mg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flurbiprofen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can only be given to adults and children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older than 12 years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dose is one lozenge to be sucked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 3 to 6 hours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maximum of five lozenges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24 hours. They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contraindicated in patients with peptic ulceration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5" y="4519019"/>
            <a:ext cx="11977689" cy="221905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121507" y="5264727"/>
            <a:ext cx="2808238" cy="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730125" y="4975969"/>
            <a:ext cx="1814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01262" y="4975969"/>
            <a:ext cx="905473" cy="43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3475" y="5628545"/>
            <a:ext cx="19192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53998" y="5951229"/>
            <a:ext cx="70998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039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Analgesics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10515600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There is good evidence to indicate that simple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systemic analgesia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(e.g.,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paracetamol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aspirin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ibuprofen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is effective in reducing the pain associated with sore throat.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43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0405" y="822960"/>
            <a:ext cx="461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0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" y="481345"/>
            <a:ext cx="5644912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Lower Respiratory Tract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1565562"/>
            <a:ext cx="5195455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lower respiratory tract is located almost entirely within the thorax. It is comprised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trachea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bronchial tree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lungs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48" y="0"/>
            <a:ext cx="6145306" cy="68579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62945" y="6317674"/>
            <a:ext cx="4655128" cy="54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en-US" sz="2000" dirty="0">
                <a:solidFill>
                  <a:prstClr val="black"/>
                </a:solidFill>
                <a:latin typeface="Bahnschrift" panose="020B0502040204020203" pitchFamily="34" charset="0"/>
                <a:cs typeface="Times New Roman" pitchFamily="18" charset="0"/>
              </a:rPr>
              <a:t>Anatomy of the lower respiratory tract.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2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00"/>
            <a:ext cx="8046402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Common Cold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362"/>
            <a:ext cx="8046402" cy="57686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common cold is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upper respiratory syndrome of rhinorrhea and nasal obstruction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frequently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accompanied by sore throat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sneezing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cough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viral syndrome is among the most common illnesses of humankind.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Colds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along with coughs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represent the largest caseload for primary healthcare workers.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Because the condition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no specific cure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is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self-limiting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two-thirds of sufferers recovering within 1 week, it would be easy to dismiss the condition as unimportant.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602" y="1255617"/>
            <a:ext cx="3307398" cy="42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0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45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Prevalence and Epidemiology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2"/>
            <a:ext cx="10515600" cy="52924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The common cold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extremely prevalent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and, like cough, is caused by 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viral URTI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 contract colds more frequently than adults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with on average 5 to 6 colds per year compared with 2 to 4 colds in adults, although in children this can be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high 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 colds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year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In the UK, colds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peak in December and January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possibly due to increased crowding indoors during cold weather.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6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82"/>
            <a:ext cx="10515600" cy="10842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Aetiology (Causes)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6"/>
            <a:ext cx="7187928" cy="577734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More than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200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subtypes of viruses can produce symptoms of the common cold, including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rhinoviruses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(accounting for 30%–50% of all cases),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coronaviruses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parainfluenza virus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respiratory syncytial virus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adenovirus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10187"/>
            <a:ext cx="4565073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ahnschrift" panose="020B0502040204020203" pitchFamily="34" charset="0"/>
              </a:rPr>
              <a:t>Human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coronaviruses</a:t>
            </a:r>
            <a:r>
              <a:rPr lang="en-US" sz="2000" dirty="0">
                <a:latin typeface="Bahnschrift" panose="020B0502040204020203" pitchFamily="34" charset="0"/>
              </a:rPr>
              <a:t> were discovered by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David A.J. Tyrrell </a:t>
            </a:r>
            <a:r>
              <a:rPr lang="en-US" sz="2000" dirty="0">
                <a:latin typeface="Bahnschrift" panose="020B0502040204020203" pitchFamily="34" charset="0"/>
              </a:rPr>
              <a:t>and colleagues during cold epidemics in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1965</a:t>
            </a:r>
            <a:r>
              <a:rPr lang="en-US" sz="2000" dirty="0">
                <a:latin typeface="Bahnschrift" panose="020B0502040204020203" pitchFamily="34" charset="0"/>
              </a:rPr>
              <a:t>. Electron micrographs revealed virus particles that are surrounded by an envelope containing embedded proteins, which confer on them the 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appearance of a </a:t>
            </a:r>
            <a:r>
              <a:rPr lang="en-US" sz="2000" dirty="0">
                <a:latin typeface="Bahnschrift" panose="020B0502040204020203" pitchFamily="34" charset="0"/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Bahnschrift" panose="020B0502040204020203" pitchFamily="34" charset="0"/>
              </a:rPr>
              <a:t>halo</a:t>
            </a:r>
            <a:r>
              <a:rPr lang="en-US" sz="2000" dirty="0">
                <a:latin typeface="Bahnschrift" panose="020B0502040204020203" pitchFamily="34" charset="0"/>
              </a:rPr>
              <a:t>” (Latin, </a:t>
            </a:r>
            <a:r>
              <a:rPr lang="en-US" sz="2000" i="1" dirty="0">
                <a:solidFill>
                  <a:srgbClr val="FF0000"/>
                </a:solidFill>
                <a:latin typeface="Bahnschrift" panose="020B0502040204020203" pitchFamily="34" charset="0"/>
              </a:rPr>
              <a:t>corona</a:t>
            </a:r>
            <a:r>
              <a:rPr lang="en-US" sz="2000" dirty="0">
                <a:latin typeface="Bahnschrift" panose="020B0502040204020203" pitchFamily="34" charset="0"/>
              </a:rPr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563" y="3704983"/>
            <a:ext cx="2592565" cy="2759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57" y="1471575"/>
            <a:ext cx="3291388" cy="49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1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65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Transmission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982"/>
            <a:ext cx="10515600" cy="59990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Transmission is primarily by the virus coming into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contact with the hands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which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touch the nose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mouth and eyes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(direct contact transmission).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Droplets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shed from the nose coat surfaces such as door handles and telephones.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Cold viruses can remain viable on these surfaces for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several hours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09" y="3577643"/>
            <a:ext cx="6421581" cy="32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5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992D-5B74-417B-1A60-E42221E3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D21-C634-D094-963E-DE7C3F7A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90"/>
            <a:ext cx="10515600" cy="10390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Transmission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F6EC-0B30-33C0-D1E0-A7D4F43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565265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Transmission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coughing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sneezing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does occur.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This is why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good hygiene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(washing hands frequently and using disposable tissues)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remains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cornerstone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reducing the spread of colds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44" y="4017818"/>
            <a:ext cx="4076155" cy="2718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82" y="4017817"/>
            <a:ext cx="4079999" cy="271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6089"/>
            <a:ext cx="1122381" cy="100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56136" y="4816444"/>
            <a:ext cx="1121507" cy="112150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86951" y="6196252"/>
            <a:ext cx="1173630" cy="54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en-US" sz="2000" dirty="0">
                <a:solidFill>
                  <a:prstClr val="black"/>
                </a:solidFill>
                <a:latin typeface="Bahnschrift" panose="020B0502040204020203" pitchFamily="34" charset="0"/>
                <a:cs typeface="Times New Roman" pitchFamily="18" charset="0"/>
              </a:rPr>
              <a:t>At home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56135" y="6196252"/>
            <a:ext cx="1121508" cy="54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en-US" sz="2000" dirty="0">
                <a:solidFill>
                  <a:prstClr val="black"/>
                </a:solidFill>
                <a:latin typeface="Bahnschrift" panose="020B0502040204020203" pitchFamily="34" charset="0"/>
                <a:cs typeface="Times New Roman" pitchFamily="18" charset="0"/>
              </a:rPr>
              <a:t>At 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932928"/>
            <a:ext cx="4419600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ahnschrift" panose="020B0502040204020203" pitchFamily="34" charset="0"/>
              </a:rPr>
              <a:t>Colds are most 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contagious during the first 1 to 2 days</a:t>
            </a:r>
            <a:r>
              <a:rPr lang="en-US" sz="2200" dirty="0">
                <a:latin typeface="Bahnschrift" panose="020B0502040204020203" pitchFamily="34" charset="0"/>
              </a:rPr>
              <a:t> of symptoms.</a:t>
            </a:r>
          </a:p>
        </p:txBody>
      </p:sp>
    </p:spTree>
    <p:extLst>
      <p:ext uri="{BB962C8B-B14F-4D97-AF65-F5344CB8AC3E}">
        <p14:creationId xmlns:p14="http://schemas.microsoft.com/office/powerpoint/2010/main" val="100667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2342</Words>
  <Application>Microsoft Office PowerPoint</Application>
  <PresentationFormat>Widescreen</PresentationFormat>
  <Paragraphs>135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Bahnschrift</vt:lpstr>
      <vt:lpstr>Calibri</vt:lpstr>
      <vt:lpstr>Calibri Light</vt:lpstr>
      <vt:lpstr>Lucida Calligraphy</vt:lpstr>
      <vt:lpstr>Times New Roman</vt:lpstr>
      <vt:lpstr>Office Theme</vt:lpstr>
      <vt:lpstr>The Common Cold &amp; Pharyngitis</vt:lpstr>
      <vt:lpstr>Respiratory System</vt:lpstr>
      <vt:lpstr>Upper Respiratory Tract</vt:lpstr>
      <vt:lpstr>Lower Respiratory Tract</vt:lpstr>
      <vt:lpstr>The Common Cold</vt:lpstr>
      <vt:lpstr>Prevalence and Epidemiology</vt:lpstr>
      <vt:lpstr>Aetiology (Causes)</vt:lpstr>
      <vt:lpstr>Transmission</vt:lpstr>
      <vt:lpstr>Transmission</vt:lpstr>
      <vt:lpstr>Pathophysiology</vt:lpstr>
      <vt:lpstr>Clinical Features (Signs &amp; Symptoms)</vt:lpstr>
      <vt:lpstr>PowerPoint Presentation</vt:lpstr>
      <vt:lpstr>Diagnosis &amp; Differential Diagnosis</vt:lpstr>
      <vt:lpstr>Treatment</vt:lpstr>
      <vt:lpstr>Multiingredient Preparations</vt:lpstr>
      <vt:lpstr>Antihistamines</vt:lpstr>
      <vt:lpstr>PowerPoint Presentation</vt:lpstr>
      <vt:lpstr>Sympathomimetics</vt:lpstr>
      <vt:lpstr>Sympathomimetics</vt:lpstr>
      <vt:lpstr>Nasal Sympathomimetics</vt:lpstr>
      <vt:lpstr>PowerPoint Presentation</vt:lpstr>
      <vt:lpstr>Anticholinergic-Decongestant Combination</vt:lpstr>
      <vt:lpstr>Alternative Medicine</vt:lpstr>
      <vt:lpstr>Complications</vt:lpstr>
      <vt:lpstr>Pharynx</vt:lpstr>
      <vt:lpstr>Pharyngitis (Sore Throats)</vt:lpstr>
      <vt:lpstr>Prevalence and Epidemiology</vt:lpstr>
      <vt:lpstr>Aetiology (Causes)</vt:lpstr>
      <vt:lpstr>Clinical Features (Signs &amp; Symptoms)</vt:lpstr>
      <vt:lpstr>Physical Examination</vt:lpstr>
      <vt:lpstr>Diagnosis &amp; Differential Diagnosis</vt:lpstr>
      <vt:lpstr>Treatment</vt:lpstr>
      <vt:lpstr>Local Anaesthetics (Lidocaine, Benzocaine)</vt:lpstr>
      <vt:lpstr>Antibacterial and Antifungal Agents</vt:lpstr>
      <vt:lpstr>Antibacterial</vt:lpstr>
      <vt:lpstr>Antiinflammatories (Benzydamine, Flurbiprofen)</vt:lpstr>
      <vt:lpstr>Analgesics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Cold &amp; Pharyngitis</dc:title>
  <dc:creator>haider raheem</dc:creator>
  <cp:lastModifiedBy>lenovo</cp:lastModifiedBy>
  <cp:revision>59</cp:revision>
  <dcterms:created xsi:type="dcterms:W3CDTF">2025-09-19T20:21:55Z</dcterms:created>
  <dcterms:modified xsi:type="dcterms:W3CDTF">2025-09-21T07:12:21Z</dcterms:modified>
</cp:coreProperties>
</file>