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97" r:id="rId5"/>
    <p:sldId id="300" r:id="rId6"/>
    <p:sldId id="260" r:id="rId7"/>
    <p:sldId id="261" r:id="rId8"/>
    <p:sldId id="262" r:id="rId9"/>
    <p:sldId id="303" r:id="rId10"/>
    <p:sldId id="301" r:id="rId11"/>
    <p:sldId id="302" r:id="rId12"/>
    <p:sldId id="271" r:id="rId13"/>
    <p:sldId id="265" r:id="rId14"/>
    <p:sldId id="305" r:id="rId15"/>
    <p:sldId id="264" r:id="rId16"/>
    <p:sldId id="308" r:id="rId17"/>
    <p:sldId id="316" r:id="rId18"/>
    <p:sldId id="272" r:id="rId19"/>
    <p:sldId id="307" r:id="rId20"/>
    <p:sldId id="273" r:id="rId21"/>
    <p:sldId id="306" r:id="rId22"/>
    <p:sldId id="274" r:id="rId23"/>
    <p:sldId id="275" r:id="rId24"/>
    <p:sldId id="277" r:id="rId25"/>
    <p:sldId id="278" r:id="rId26"/>
    <p:sldId id="279" r:id="rId27"/>
    <p:sldId id="314" r:id="rId28"/>
    <p:sldId id="310" r:id="rId29"/>
    <p:sldId id="280" r:id="rId30"/>
    <p:sldId id="281" r:id="rId31"/>
    <p:sldId id="311" r:id="rId32"/>
    <p:sldId id="312" r:id="rId33"/>
    <p:sldId id="313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15" r:id="rId44"/>
    <p:sldId id="29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D2A7-72AD-44C8-AC22-22BEE38D92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8D10-DEC3-48AE-956E-6AE52BF8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1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D2A7-72AD-44C8-AC22-22BEE38D92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8D10-DEC3-48AE-956E-6AE52BF8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2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D2A7-72AD-44C8-AC22-22BEE38D92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8D10-DEC3-48AE-956E-6AE52BF8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94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737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943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07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631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055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99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665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56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D2A7-72AD-44C8-AC22-22BEE38D92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8D10-DEC3-48AE-956E-6AE52BF8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8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494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20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166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610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873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668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254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244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390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98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D2A7-72AD-44C8-AC22-22BEE38D92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8D10-DEC3-48AE-956E-6AE52BF8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66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17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387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267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6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D2A7-72AD-44C8-AC22-22BEE38D92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8D10-DEC3-48AE-956E-6AE52BF8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7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D2A7-72AD-44C8-AC22-22BEE38D92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8D10-DEC3-48AE-956E-6AE52BF8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D2A7-72AD-44C8-AC22-22BEE38D92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8D10-DEC3-48AE-956E-6AE52BF8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0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D2A7-72AD-44C8-AC22-22BEE38D92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8D10-DEC3-48AE-956E-6AE52BF8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D2A7-72AD-44C8-AC22-22BEE38D92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8D10-DEC3-48AE-956E-6AE52BF8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5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D2A7-72AD-44C8-AC22-22BEE38D92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8D10-DEC3-48AE-956E-6AE52BF8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4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6D2A7-72AD-44C8-AC22-22BEE38D92D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18D10-DEC3-48AE-956E-6AE52BF8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5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6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8AB3-AA29-406C-88CF-326F23F42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372B1-1787-4513-AB70-2A0C32CDE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92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914401"/>
            <a:ext cx="11678194" cy="2586446"/>
          </a:xfrm>
        </p:spPr>
        <p:txBody>
          <a:bodyPr>
            <a:noAutofit/>
          </a:bodyPr>
          <a:lstStyle/>
          <a:p>
            <a:r>
              <a:rPr lang="en-US" sz="8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" panose="020B0502040204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Diarrhoea &amp; Constipation</a:t>
            </a:r>
            <a:endParaRPr lang="en-US" sz="8800" dirty="0"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417" y="4295305"/>
            <a:ext cx="9144000" cy="167639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Dr. Haider Raheem Mohammad</a:t>
            </a:r>
            <a:endParaRPr lang="ar-SA" sz="3600" dirty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1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02" y="1"/>
            <a:ext cx="11007298" cy="4180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Classification of Diarrhoea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37" y="418011"/>
            <a:ext cx="7109876" cy="6439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813" y="1402174"/>
            <a:ext cx="4569207" cy="4210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8813" y="5708469"/>
            <a:ext cx="485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Fecal electrolytes and the fecal osmotic gap.</a:t>
            </a:r>
          </a:p>
        </p:txBody>
      </p:sp>
    </p:spTree>
    <p:extLst>
      <p:ext uri="{BB962C8B-B14F-4D97-AF65-F5344CB8AC3E}">
        <p14:creationId xmlns:p14="http://schemas.microsoft.com/office/powerpoint/2010/main" val="23949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092"/>
            <a:ext cx="10515600" cy="119149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Features of Acute Diarrhoea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5389418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Symptoms are normally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rapid in onset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with the patient having a history of prior good health.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Nausea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vomiting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might be present before or during the bout of acute diarrhoea.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Abdominal cramping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flatulence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tenderness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also often present.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rotavirus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the cause, the patient might also experience viral prodromal symptoms 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cough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most severe symptom in many patients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urgency of defecation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while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faecal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incontinence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occur in acute and chronic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diarrhoeal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illnesses.</a:t>
            </a:r>
          </a:p>
        </p:txBody>
      </p:sp>
    </p:spTree>
    <p:extLst>
      <p:ext uri="{BB962C8B-B14F-4D97-AF65-F5344CB8AC3E}">
        <p14:creationId xmlns:p14="http://schemas.microsoft.com/office/powerpoint/2010/main" val="152404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092"/>
            <a:ext cx="10515600" cy="119149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Features of Acute Diarrhoea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5389418"/>
          </a:xfrm>
        </p:spPr>
        <p:txBody>
          <a:bodyPr>
            <a:normAutofit/>
          </a:bodyPr>
          <a:lstStyle/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Acute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infective diarrhoea is usually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watery in nature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blood present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Complete resolution of symptoms should be observed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to 4 days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Infective diarrhoea is usually short-lived and patients who present with a history of diarrhoea lasting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more than 10 days rarely have an infective cause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Chronic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diarrhoea can be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categorised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being caused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disease of the colon or small bowel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due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malabsorption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patients will present to the pharmacy with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self-diagnosis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acute diarrhoea.</a:t>
            </a:r>
          </a:p>
        </p:txBody>
      </p:sp>
    </p:spTree>
    <p:extLst>
      <p:ext uri="{BB962C8B-B14F-4D97-AF65-F5344CB8AC3E}">
        <p14:creationId xmlns:p14="http://schemas.microsoft.com/office/powerpoint/2010/main" val="3748717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26"/>
            <a:ext cx="12192000" cy="683097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272146" y="1773382"/>
            <a:ext cx="13161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404764" y="1191491"/>
            <a:ext cx="1634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1380" y="1191491"/>
            <a:ext cx="2770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27818" y="1773382"/>
            <a:ext cx="26739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49236" y="2992582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127673" y="2992582"/>
            <a:ext cx="13161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572000" y="2992582"/>
            <a:ext cx="289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92292" y="2992582"/>
            <a:ext cx="2050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49236" y="4045527"/>
            <a:ext cx="3352800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679381" y="3740727"/>
            <a:ext cx="5126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915892" y="4045527"/>
            <a:ext cx="4031672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27964" y="4807527"/>
            <a:ext cx="2403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790218" y="4807527"/>
            <a:ext cx="3532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272146" y="5278582"/>
            <a:ext cx="15101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473536" y="5569527"/>
            <a:ext cx="897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306782" y="6012873"/>
            <a:ext cx="2334491" cy="138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306782" y="6317672"/>
            <a:ext cx="322118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273636" y="6026727"/>
            <a:ext cx="46620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377546" y="6317672"/>
            <a:ext cx="46620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49236" y="6650181"/>
            <a:ext cx="39243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609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93" y="68859"/>
            <a:ext cx="9138414" cy="67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64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56" y="146156"/>
            <a:ext cx="9065887" cy="6565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3056" y="146156"/>
            <a:ext cx="1748180" cy="3186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457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0896600" cy="9274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6834"/>
            <a:ext cx="9615055" cy="6061166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Acute infectious diarrhoea still remains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 of the leading causes of death in developing countries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despite advances in its treatment.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Goals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OTC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 are therefore concentrated on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relief of symptoms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 that most causes of diarrhoea only last 24 to 48 hours,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main aim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treatment should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reduce any potential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dehydration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caused by fluid loss.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Agents that change the motility of the gut to reduce diarrhoea (e.g.,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loperamide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should be reserved for situations where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staying at home and resting would be impractical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inconvenient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963" y="3827417"/>
            <a:ext cx="2826327" cy="2826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55" y="954873"/>
            <a:ext cx="2119745" cy="29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80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59" y="0"/>
            <a:ext cx="8196541" cy="9421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59" y="789708"/>
            <a:ext cx="8196541" cy="6068291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 with diarrhoea should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advised to drink plenty of clear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non-milky fluids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diluted squash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If the diarrhoea is severe, ORS may be useful.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should be considered in people who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60 years of age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older, frail, or with comorbidities, 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cardiovascular disease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thrombotic tendencies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(e.g. with a history of deep vein thrombosis).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patient can be advised to continue their usual diet, but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fatty foods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foods with a high sugar content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might be best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avoided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they may not be well tolerated.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Light soup is a good compromise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300" y="678872"/>
            <a:ext cx="3777941" cy="60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73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816"/>
            <a:ext cx="10515600" cy="109727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Oral Rehydration Solution (ORS)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7096"/>
            <a:ext cx="5734050" cy="5590903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has proved to be a simple, highly effective treatment, which has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decreased mortality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morbidity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formula recommended by WHO contains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glucose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(75 mmol/L),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sodium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(75 mmol/L),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potassium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(20 mmol/L),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chloride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(65 mmol/L)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citrate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(10 mmol/L) in an almost isotonic fluid.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82" y="1267095"/>
            <a:ext cx="4551218" cy="54397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78436" y="4156363"/>
            <a:ext cx="2978728" cy="4156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0812" y="5472544"/>
            <a:ext cx="2663952" cy="3186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409708" y="4849091"/>
            <a:ext cx="12746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07927" y="5001491"/>
            <a:ext cx="2147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740812" y="5167745"/>
            <a:ext cx="266395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63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2825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Oral Rehydration Solution (ORS)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8874"/>
            <a:ext cx="10515600" cy="6179126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volume of solution given is dependent 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much fluid is lost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adults,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ORS should be given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first 24 hours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followed by unrestricted normal fluids,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200 mL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rehydration solution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 loose stool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solution is best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sipped every 5 to 10 minutes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rather than drunk in large quantities less frequently.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9" y="3768437"/>
            <a:ext cx="31103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286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infants,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to 1.5 times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usual feed volume should be given.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42" y="3695632"/>
            <a:ext cx="7405257" cy="31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7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965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Diarrhoea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182"/>
            <a:ext cx="10515600" cy="554181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Diarrhoea can be defined as an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in frequency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passage of soft or watery stools relative to the usual bowel habit for that individual.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Stool weight was previously used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define diarrhoea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&gt; 200 g stool per day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but is no longer recommended as normal stool volumes can exceed this value.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World Health Organization (2017) defines diarrhoea  as 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passage of three or more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loose or liquid stools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 day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57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6999514" cy="91439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Loperamide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7279"/>
            <a:ext cx="6999514" cy="5760720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Loperamide is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synthetic opioid analogue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is thought to exert its action via opiate receptors.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slows intestinal tract time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increasing the water resorbing capacity of the gut.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dose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 tablets immediately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followed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 tablet after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 further bout of diarrhoea.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has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minimal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central nervous system (CNS)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side effects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OTC doses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therefore limited to 16 mg/day and cannot be used in children under 12.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324" y="-1"/>
            <a:ext cx="4168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1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9727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Rotavirus Vaccine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337"/>
            <a:ext cx="10515600" cy="5956662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2013, the rotavirus vaccine was added to the routine UK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childhood vaccination schedule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oral vaccine is given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 doses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first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2 months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 second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3 months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alongside other routine childhood vaccinations.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Since its introduction,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cases of rotavirus have decreased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more than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80%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468488"/>
            <a:ext cx="4251621" cy="2299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8" y="4025140"/>
            <a:ext cx="3657601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84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34432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Constipation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Constipation is defined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infrequent passage of hard stools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Patients may also complain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sensation of incomplete evacuation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either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perianal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abdominal discomfort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Constipation, like diarrhoea, is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symptom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rather than a condition.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Constipation can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acute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typically lasting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 than 1 week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chronic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lasting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greater than 4 weeks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7066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419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Prevalence and Epidemiology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7636"/>
            <a:ext cx="10515600" cy="5680364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Constipation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 common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occurs in all age groups but is especially common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older adults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 older adults have normal frequency of bowel movements but strain at stool. This is probably a result of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sedentary lifestyle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decreased fluid intake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poor nutrition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avoidance of fibrous foods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chronic illness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Women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 to three times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more likely to suffer from constipation than men,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40%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women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late pregnancy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experience constipation.</a:t>
            </a:r>
          </a:p>
        </p:txBody>
      </p:sp>
    </p:spTree>
    <p:extLst>
      <p:ext uri="{BB962C8B-B14F-4D97-AF65-F5344CB8AC3E}">
        <p14:creationId xmlns:p14="http://schemas.microsoft.com/office/powerpoint/2010/main" val="2624700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97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3455"/>
            <a:ext cx="10515600" cy="2701356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most common cause of constipation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decrease in intestinal tract transit time of food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allows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greater water resorption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the large bowel, leading to harder stools that are more difficult to pass.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is usually caused by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deficiency in dietary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fibre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change in lifestyle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and/or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environment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03" y="3121448"/>
            <a:ext cx="6848697" cy="3584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759362"/>
            <a:ext cx="3696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</a:rPr>
              <a:t>Caffeine</a:t>
            </a:r>
            <a:r>
              <a:rPr lang="en-US" dirty="0">
                <a:solidFill>
                  <a:prstClr val="black"/>
                </a:solidFill>
                <a:latin typeface="Bahnschrift" panose="020B0502040204020203" pitchFamily="34" charset="0"/>
              </a:rPr>
              <a:t> can stimulate gut muscles to contract,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leading to a bowel motion</a:t>
            </a:r>
            <a:r>
              <a:rPr lang="en-US" dirty="0">
                <a:solidFill>
                  <a:prstClr val="black"/>
                </a:solidFill>
                <a:latin typeface="Bahnschrift" panose="020B0502040204020203" pitchFamily="34" charset="0"/>
              </a:rPr>
              <a:t>; however,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Bahnschrift" panose="020B0502040204020203" pitchFamily="34" charset="0"/>
              </a:rPr>
              <a:t>it can also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aggravate constipation by contributing to dehydration</a:t>
            </a:r>
            <a:r>
              <a:rPr lang="en-US" dirty="0">
                <a:solidFill>
                  <a:prstClr val="black"/>
                </a:solidFill>
                <a:latin typeface="Bahnschrift" panose="020B0502040204020203" pitchFamily="34" charset="0"/>
              </a:rPr>
              <a:t>. Patients should therefore</a:t>
            </a:r>
          </a:p>
          <a:p>
            <a:pPr lvl="0">
              <a:defRPr/>
            </a:pPr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</a:rPr>
              <a:t>avoid excessive intake of caffeine </a:t>
            </a:r>
            <a:r>
              <a:rPr lang="en-US" dirty="0">
                <a:solidFill>
                  <a:prstClr val="black"/>
                </a:solidFill>
                <a:latin typeface="Bahnschrift" panose="020B0502040204020203" pitchFamily="34" charset="0"/>
              </a:rPr>
              <a:t>in coffee, tea and soft drinks.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8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367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Features of Constipation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126"/>
            <a:ext cx="10515600" cy="3186547"/>
          </a:xfrm>
        </p:spPr>
        <p:txBody>
          <a:bodyPr>
            <a:normAutofit/>
          </a:bodyPr>
          <a:lstStyle/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Besides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inability to defecate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patients might also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abdominal discomfort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bloating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parents might also notice that the child is more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irritable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has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decreased appetite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Specks of blood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toilet might be present and are usually due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straining at stool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671455"/>
            <a:ext cx="5334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928815"/>
            <a:ext cx="5077691" cy="1472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286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6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blood loss is substantial </a:t>
            </a:r>
            <a:r>
              <a:rPr lang="en-US" sz="26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(stools appear tarry, red or black),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referral</a:t>
            </a:r>
            <a:r>
              <a:rPr lang="en-US" sz="26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needed.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5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39633"/>
            <a:ext cx="7313023" cy="95358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Features of Constipation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3223"/>
            <a:ext cx="7313023" cy="5564777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onset, duration and characteristics are important; for example,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neonatal onset suggests Hirschsprung’s disease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while a recent change in bowel activity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middle age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raise the suspicion of an organic disorder, 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colonic carcinoma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960" y="21723"/>
            <a:ext cx="3597303" cy="5358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72960" y="5380672"/>
            <a:ext cx="3819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Lateral view of a barium enema in a 3-yr old girl with Hirschsprung disease.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aganglionic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distal segment is narrow, with distended normal ganglionic bowel above it.</a:t>
            </a:r>
          </a:p>
        </p:txBody>
      </p:sp>
    </p:spTree>
    <p:extLst>
      <p:ext uri="{BB962C8B-B14F-4D97-AF65-F5344CB8AC3E}">
        <p14:creationId xmlns:p14="http://schemas.microsoft.com/office/powerpoint/2010/main" val="2600534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076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Differential Diagnosis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1"/>
            <a:ext cx="10515600" cy="5791200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first thing a pharmacist should do is to establish the patient’s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current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bowel habit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compared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with normal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Constipation does not usually have sinister pathology.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Chronic constipation is normally due to a primary cause, such as dietary intake (e.g.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insufficient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fibre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lifestyle factors (e.g.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sedentary lifestyle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disorders of rectal evacuation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Secondary causes of chronic constipation are numerous, including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opiates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many disease states, including neurological disorders (e.g.,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multiple sclerosis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Parkinson disease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metabolic and endocrine conditions (e.g.,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diabetes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hypothyroidism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psychological causes (e.g.,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depression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eating disorders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38919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817"/>
            <a:ext cx="12192000" cy="576703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16580" y="1745673"/>
            <a:ext cx="31034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66109" y="2521527"/>
            <a:ext cx="1537856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43455" y="2521527"/>
            <a:ext cx="23414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757053" y="3117273"/>
            <a:ext cx="3131129" cy="138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43455" y="3906982"/>
            <a:ext cx="3158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16580" y="3893128"/>
            <a:ext cx="3629893" cy="138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03965" y="4197927"/>
            <a:ext cx="60267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192982" y="4973780"/>
            <a:ext cx="1593274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21136" y="5264727"/>
            <a:ext cx="897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85310" y="5749636"/>
            <a:ext cx="62068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888182" y="6054436"/>
            <a:ext cx="1233054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369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7" y="96982"/>
            <a:ext cx="7324168" cy="5074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452" y="4281056"/>
            <a:ext cx="5371450" cy="24611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20452" y="4281056"/>
            <a:ext cx="1661548" cy="3186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35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166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Diarrhoea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383"/>
            <a:ext cx="4468091" cy="560661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It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 a disease but a sign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an underlying problem, such as an infection or gastrointestinal disorder.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It can be classified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acute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(&lt;14 days),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persistent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(&gt;14 days),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chronic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(lasting longer than a month).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291" y="536498"/>
            <a:ext cx="6672493" cy="5847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9600" y="6383779"/>
            <a:ext cx="454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Macroscopic characteristics of the colon.</a:t>
            </a:r>
          </a:p>
        </p:txBody>
      </p:sp>
    </p:spTree>
    <p:extLst>
      <p:ext uri="{BB962C8B-B14F-4D97-AF65-F5344CB8AC3E}">
        <p14:creationId xmlns:p14="http://schemas.microsoft.com/office/powerpoint/2010/main" val="575646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596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6068291"/>
          </a:xfrm>
        </p:spPr>
        <p:txBody>
          <a:bodyPr>
            <a:normAutofit/>
          </a:bodyPr>
          <a:lstStyle/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uncomplicated constipation,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nondrug treatment is advocated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first-line treatment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all patient groups because simple dietary and lifestyle modifications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increasing exercise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will relieve most acute cases of constipation.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Fibre intake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increased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approximately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 g/day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form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fruit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vegetables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cereals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grain foods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whole-grain bread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463" y="3823854"/>
            <a:ext cx="6856322" cy="30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19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596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6068291"/>
          </a:xfrm>
        </p:spPr>
        <p:txBody>
          <a:bodyPr>
            <a:normAutofit/>
          </a:bodyPr>
          <a:lstStyle/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It is important to remind patients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adequate fluid intake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L/day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is needed when following a high-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fibre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diet.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 of a high-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fibre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diet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usually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seen in 3 to 5 days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481" y="2373610"/>
            <a:ext cx="7153038" cy="44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97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836"/>
            <a:ext cx="10515600" cy="9421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Bulk-forming laxatives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2945"/>
            <a:ext cx="5234171" cy="5805055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Bulk-forming laxatives exert their effect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mimicking increased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fibre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consumption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swelling in the bowel and increasing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faecal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mass.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sz="19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addition, they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encourage the proliferation of colonic bacteria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this helps further increase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faecal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bulk and stool softness.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sz="19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 should be advised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their fluid intake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 taking bulk-forming medicines.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371" y="1528355"/>
            <a:ext cx="6119629" cy="45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39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818"/>
            <a:ext cx="10515600" cy="117407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Bulk-forming laxatives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1491"/>
            <a:ext cx="6633754" cy="5666509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effect is usually seen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 to 36 hours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can take as long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72 hours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Side effects commonly experienced include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flatulence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abdominal distension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well tolerated in pregnancy and breastfeeding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have no teratogenic effects.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appear to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drug interactions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any note.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5137" y="1343891"/>
            <a:ext cx="36967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Laxatives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Laxatives are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milder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in action and deal with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evacuation of rectum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 With use of laxatives, there is elimination of formed stools.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Cathartics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Cathartics are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severe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in action and deal with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evacuation of colon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 With their use, liquid form of stool is eliminated.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Purgatives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In between the two.</a:t>
            </a:r>
          </a:p>
        </p:txBody>
      </p:sp>
    </p:spTree>
    <p:extLst>
      <p:ext uri="{BB962C8B-B14F-4D97-AF65-F5344CB8AC3E}">
        <p14:creationId xmlns:p14="http://schemas.microsoft.com/office/powerpoint/2010/main" val="3710770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2" y="0"/>
            <a:ext cx="8490791" cy="7897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Bulk-forming Laxatives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2" y="692727"/>
            <a:ext cx="8490791" cy="3034625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Ispaghula husk (Fybogel</a:t>
            </a:r>
            <a:r>
              <a:rPr lang="en-US" sz="32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Ispaghula husk has to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reconstituted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with water before taking.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Adults should take one sachet or two level, 5-mL spoonsful twice daily; for children between 6 and 12 years, ½ to one, 5-mL spoonful twice daily.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73" y="138785"/>
            <a:ext cx="3516102" cy="6593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9303" y="4147457"/>
            <a:ext cx="20446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Pod: is a general term used to designate all dry, dehiscent,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apocarpous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syncarpous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fruits, as capsules, follicles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legumes.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2" y="3727352"/>
            <a:ext cx="3130648" cy="3130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60" y="3630402"/>
            <a:ext cx="2672861" cy="1591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24" y="5222180"/>
            <a:ext cx="2556749" cy="154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2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052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Stimulant Laxatives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6834"/>
            <a:ext cx="10515600" cy="2953342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Stimulant laxatives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GI motility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directly stimulating the colonic nerves. It is this action that presumably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causes abdominal pain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main side effect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associated with stimulant laxatives.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Additionally, stimulant laxatives are associated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possibility of nerve damage with long-term use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are the most commonly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abused laxatives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749" y="3352800"/>
            <a:ext cx="681250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02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Stimulant Laxatives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0436"/>
            <a:ext cx="10515600" cy="6137563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onset in action 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quicker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than other laxative classes, with patients experiencing a bowel movement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 to 12 hours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taken orally.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can be taken by all patient groups,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drug interactions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safe in pregnancy and breastfeeding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However, because of their ability to cause muscle contractions, they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best avoided in pregnancy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if possible.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60" y="3857624"/>
            <a:ext cx="5715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00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992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Stimulant Laxatives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5860474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Bisacodyl (Dulcolax</a:t>
            </a:r>
            <a:r>
              <a:rPr lang="en-US" sz="32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Bisacodyl is available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tablets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suppositories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can be given to patients older than 4 years. The dose 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 mg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(one paediatric suppository) and, 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children older than 10 years, the dose is 5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 mg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(one or two tablets or one Dulcolax 10-mg suppository).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Glycerol suppositories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Glycerol suppositories are normally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 when a bowel movement is needed quickly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patient should experience a bowel movement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 to 30 minutes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1-g suppositories are designed for infants, the 2-g for children and the 4-g for adults.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9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818"/>
            <a:ext cx="10515600" cy="92469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Stimulant Laxatives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4509"/>
            <a:ext cx="6421582" cy="5763491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Senna (e.g., Senokot</a:t>
            </a:r>
            <a:r>
              <a:rPr lang="en-US" sz="30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Ex-Lax Senna</a:t>
            </a:r>
            <a:r>
              <a:rPr lang="en-US" sz="30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Senna is available as syrup, tablets, or granules.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Proprietary products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tend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lower dosing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schedules than those advocated in the BNF/BNF-C.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Adults and children older than 12 years should take 15 mg each day (two tablets or 10 mL), preferably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bedtime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93" y="1528356"/>
            <a:ext cx="4703712" cy="3521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5420" y="5170595"/>
            <a:ext cx="429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Senna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alexandrina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820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054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Osmotic Laxatives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1"/>
            <a:ext cx="5910725" cy="6096000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 (e.g., lactulose,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macrogol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[polyethylene glycol] and magnesium salts) act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retaining fluid in the bowel by osmosis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by changing the pattern of water distribution in the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faeces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Flatulence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abdominal pain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frequently reported.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can be taken by all patient groups,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drug interactions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safely used in pregnancy and breastfeeding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25" y="1080654"/>
            <a:ext cx="5443075" cy="46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8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798"/>
            <a:ext cx="10697242" cy="134432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Prevalence and Epidemiology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436"/>
            <a:ext cx="10697242" cy="5192684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has been reported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under the age of 5 years have between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 and three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bouts of diarrhoea per year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on average, just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 one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episode of diarrhoea per year.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70" y="2852132"/>
            <a:ext cx="4831072" cy="3822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186546"/>
            <a:ext cx="586617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286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 of these cases are thought to be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food-related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492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066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Osmotic Laxatives &amp; Stool Softener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777345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Lactulose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Lactulose is given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twice daily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all ages. The dose for adults is initially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 mL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(adjusted upwards depending on response).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has been reported that up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patients experience troublesome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flatulence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cramps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although these often settle after a few days.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may take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48 hours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longer to have an effect.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Docusate sodium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Docusate sodium is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nonionic surfactant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has stool softening properties, which allow penetration of intestinal fluids into the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faecal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mass.  It also has weak stimulant properties.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can be given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 aged 6 months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older.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28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0113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Constipation in Pregnancy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5500255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Constipation commonly occurs during pregnancy;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hormonal changes are responsible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this, and it has been estimated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 in three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pregnant women suffers from constipation.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Dietary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advice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concerning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intake of plenty of high-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fibre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foods and fluids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help.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often prescribed for pregnant women,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contribute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the problem.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Stimulant laxatives are best avoided during pregnancy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bulk-forming laxatives are preferable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although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may cause some abdominal discomfort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women when used late in pregnancy.</a:t>
            </a:r>
          </a:p>
        </p:txBody>
      </p:sp>
    </p:spTree>
    <p:extLst>
      <p:ext uri="{BB962C8B-B14F-4D97-AF65-F5344CB8AC3E}">
        <p14:creationId xmlns:p14="http://schemas.microsoft.com/office/powerpoint/2010/main" val="6645374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3171503" y="1285702"/>
            <a:ext cx="5848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71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03829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103"/>
            <a:ext cx="7360122" cy="5199017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diarrhoea depends on its cause.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Acute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gastroenteritis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most common cause of diarrhoea in all age groups, is usually viral in origin. Commonly implicated viruses are 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rotaviruses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(now vaccine preventable)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noroviruses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Viruses tend to cause diarrhoea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blunting the villi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upper small intestine,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decreasing the absorptive surface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556" y="1612669"/>
            <a:ext cx="3666158" cy="37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9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0"/>
            <a:ext cx="10993582" cy="119149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969818"/>
            <a:ext cx="7418331" cy="5888182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Bacterial causes of diarrhoea are normally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 of eating contaminated food or drink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cause diarrhoea by a number of mechanisms.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example,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enterotoxigenic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Escherichia coli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produces enterotoxins that affect gut function with secretion and loss of fluids,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enteropathogenic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 coli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interferes with normal mucosal function,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enteroinvasive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 coli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Shigella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Salmonella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spp. cause injury to the mucosa of the small intestine and deeper tissues.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549" y="1191491"/>
            <a:ext cx="4154634" cy="3747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8549" y="5160595"/>
            <a:ext cx="455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Antigenic structure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Enterobacteriaceae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091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45325"/>
            <a:ext cx="7127039" cy="3366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39" y="1483074"/>
            <a:ext cx="5064961" cy="389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5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0"/>
            <a:ext cx="8003175" cy="95358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Physiology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817418"/>
            <a:ext cx="7880482" cy="6040582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Approximately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 to 9 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fluid enters the small bowel in a 24-hour period. This includes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to 2 L from dietary consumption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with the remainder produced by salivary, gastric, biliary, pancreatic, and intestinal secretions.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1 to 2 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absorbed in the small intestine and then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enters the colon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Almost all of this fluid is absorbed as it travels through the colon,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leaving less than 200 g/day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stool.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Overall efficiency of water absorption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99%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reduction of this efficiency by as little as 1% may lead to diarrhea.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283" y="0"/>
            <a:ext cx="4006717" cy="6488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7977" y="6488668"/>
            <a:ext cx="388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Fluid loads along the GI tract.</a:t>
            </a:r>
          </a:p>
        </p:txBody>
      </p:sp>
    </p:spTree>
    <p:extLst>
      <p:ext uri="{BB962C8B-B14F-4D97-AF65-F5344CB8AC3E}">
        <p14:creationId xmlns:p14="http://schemas.microsoft.com/office/powerpoint/2010/main" val="36605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801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Pathophysiology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543098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Disruption of the absorption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ions, solutes, and water or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increased secretion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electrolytes results in water accumulation in the lumen and therefore diarrhea.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Diarrhea frequently represents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protective response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a variety of intestinal insults and assaults.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When infectious agents, toxins, or other noxious substances are present in the intestine,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fluid secretion and motility are stimulated to expel the unwanted material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thereby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producing diarrhea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03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2714</Words>
  <Application>Microsoft Office PowerPoint</Application>
  <PresentationFormat>Widescreen</PresentationFormat>
  <Paragraphs>194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Bahnschrift</vt:lpstr>
      <vt:lpstr>Calibri</vt:lpstr>
      <vt:lpstr>Calibri Light</vt:lpstr>
      <vt:lpstr>Lucida Calligraphy</vt:lpstr>
      <vt:lpstr>Times New Roman</vt:lpstr>
      <vt:lpstr>Office Theme</vt:lpstr>
      <vt:lpstr>1_Office Theme</vt:lpstr>
      <vt:lpstr>2_Office Theme</vt:lpstr>
      <vt:lpstr>Diarrhoea &amp; Constipation</vt:lpstr>
      <vt:lpstr>Diarrhoea</vt:lpstr>
      <vt:lpstr>Diarrhoea</vt:lpstr>
      <vt:lpstr>Prevalence and Epidemiology </vt:lpstr>
      <vt:lpstr>Aetiology</vt:lpstr>
      <vt:lpstr>Aetiology</vt:lpstr>
      <vt:lpstr>PowerPoint Presentation</vt:lpstr>
      <vt:lpstr>Physiology</vt:lpstr>
      <vt:lpstr>Pathophysiology</vt:lpstr>
      <vt:lpstr>Classification of Diarrhoea</vt:lpstr>
      <vt:lpstr>Clinical Features of Acute Diarrhoea </vt:lpstr>
      <vt:lpstr>Clinical Features of Acute Diarrhoea </vt:lpstr>
      <vt:lpstr>PowerPoint Presentation</vt:lpstr>
      <vt:lpstr>PowerPoint Presentation</vt:lpstr>
      <vt:lpstr>PowerPoint Presentation</vt:lpstr>
      <vt:lpstr>Treatment</vt:lpstr>
      <vt:lpstr>Treatment</vt:lpstr>
      <vt:lpstr>Oral Rehydration Solution (ORS)</vt:lpstr>
      <vt:lpstr>Oral Rehydration Solution (ORS)</vt:lpstr>
      <vt:lpstr>Loperamide</vt:lpstr>
      <vt:lpstr>Rotavirus Vaccine </vt:lpstr>
      <vt:lpstr>Constipation</vt:lpstr>
      <vt:lpstr>Prevalence and Epidemiology </vt:lpstr>
      <vt:lpstr>Aetiology</vt:lpstr>
      <vt:lpstr>Clinical Features of Constipation</vt:lpstr>
      <vt:lpstr>Clinical Features of Constipation</vt:lpstr>
      <vt:lpstr>Differential Diagnosis </vt:lpstr>
      <vt:lpstr>PowerPoint Presentation</vt:lpstr>
      <vt:lpstr>PowerPoint Presentation</vt:lpstr>
      <vt:lpstr>Treatment</vt:lpstr>
      <vt:lpstr>Treatment</vt:lpstr>
      <vt:lpstr>Bulk-forming laxatives</vt:lpstr>
      <vt:lpstr>Bulk-forming laxatives</vt:lpstr>
      <vt:lpstr>Bulk-forming Laxatives</vt:lpstr>
      <vt:lpstr>Stimulant Laxatives</vt:lpstr>
      <vt:lpstr>Stimulant Laxatives</vt:lpstr>
      <vt:lpstr>Stimulant Laxatives</vt:lpstr>
      <vt:lpstr>Stimulant Laxatives</vt:lpstr>
      <vt:lpstr>Osmotic Laxatives</vt:lpstr>
      <vt:lpstr>Osmotic Laxatives &amp; Stool Softener</vt:lpstr>
      <vt:lpstr>Constipation in Pregnancy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Diarrhoea &amp; Constipation</dc:title>
  <dc:creator>haider raheem</dc:creator>
  <cp:lastModifiedBy>lenovo</cp:lastModifiedBy>
  <cp:revision>40</cp:revision>
  <dcterms:created xsi:type="dcterms:W3CDTF">2025-09-29T22:47:50Z</dcterms:created>
  <dcterms:modified xsi:type="dcterms:W3CDTF">2025-10-05T07:06:13Z</dcterms:modified>
</cp:coreProperties>
</file>