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4.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03" r:id="rId1"/>
  </p:sldMasterIdLst>
  <p:notesMasterIdLst>
    <p:notesMasterId r:id="rId55"/>
  </p:notesMasterIdLst>
  <p:handoutMasterIdLst>
    <p:handoutMasterId r:id="rId56"/>
  </p:handoutMasterIdLst>
  <p:sldIdLst>
    <p:sldId id="261" r:id="rId2"/>
    <p:sldId id="341" r:id="rId3"/>
    <p:sldId id="354" r:id="rId4"/>
    <p:sldId id="340" r:id="rId5"/>
    <p:sldId id="355" r:id="rId6"/>
    <p:sldId id="342" r:id="rId7"/>
    <p:sldId id="343" r:id="rId8"/>
    <p:sldId id="371" r:id="rId9"/>
    <p:sldId id="402" r:id="rId10"/>
    <p:sldId id="411" r:id="rId11"/>
    <p:sldId id="403" r:id="rId12"/>
    <p:sldId id="405" r:id="rId13"/>
    <p:sldId id="404" r:id="rId14"/>
    <p:sldId id="345" r:id="rId15"/>
    <p:sldId id="406" r:id="rId16"/>
    <p:sldId id="407" r:id="rId17"/>
    <p:sldId id="346" r:id="rId18"/>
    <p:sldId id="347" r:id="rId19"/>
    <p:sldId id="348" r:id="rId20"/>
    <p:sldId id="349" r:id="rId21"/>
    <p:sldId id="351" r:id="rId22"/>
    <p:sldId id="352" r:id="rId23"/>
    <p:sldId id="409" r:id="rId24"/>
    <p:sldId id="410" r:id="rId25"/>
    <p:sldId id="356" r:id="rId26"/>
    <p:sldId id="357" r:id="rId27"/>
    <p:sldId id="358" r:id="rId28"/>
    <p:sldId id="359" r:id="rId29"/>
    <p:sldId id="360" r:id="rId30"/>
    <p:sldId id="361" r:id="rId31"/>
    <p:sldId id="362" r:id="rId32"/>
    <p:sldId id="363" r:id="rId33"/>
    <p:sldId id="366" r:id="rId34"/>
    <p:sldId id="367" r:id="rId35"/>
    <p:sldId id="382" r:id="rId36"/>
    <p:sldId id="383" r:id="rId37"/>
    <p:sldId id="384" r:id="rId38"/>
    <p:sldId id="385" r:id="rId39"/>
    <p:sldId id="386" r:id="rId40"/>
    <p:sldId id="387" r:id="rId41"/>
    <p:sldId id="388" r:id="rId42"/>
    <p:sldId id="389" r:id="rId43"/>
    <p:sldId id="390" r:id="rId44"/>
    <p:sldId id="391" r:id="rId45"/>
    <p:sldId id="392" r:id="rId46"/>
    <p:sldId id="393" r:id="rId47"/>
    <p:sldId id="394" r:id="rId48"/>
    <p:sldId id="395" r:id="rId49"/>
    <p:sldId id="396" r:id="rId50"/>
    <p:sldId id="400" r:id="rId51"/>
    <p:sldId id="401" r:id="rId52"/>
    <p:sldId id="399" r:id="rId53"/>
    <p:sldId id="408" r:id="rId5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Arial" pitchFamily="34" charset="0"/>
      </a:defRPr>
    </a:lvl5pPr>
    <a:lvl6pPr marL="2286000" algn="l" defTabSz="914400" rtl="0" eaLnBrk="1" latinLnBrk="0" hangingPunct="1">
      <a:defRPr kern="1200">
        <a:solidFill>
          <a:schemeClr val="tx1"/>
        </a:solidFill>
        <a:latin typeface="Arial" pitchFamily="34" charset="0"/>
        <a:ea typeface="MS PGothic" pitchFamily="34" charset="-128"/>
        <a:cs typeface="Arial" pitchFamily="34" charset="0"/>
      </a:defRPr>
    </a:lvl6pPr>
    <a:lvl7pPr marL="2743200" algn="l" defTabSz="914400" rtl="0" eaLnBrk="1" latinLnBrk="0" hangingPunct="1">
      <a:defRPr kern="1200">
        <a:solidFill>
          <a:schemeClr val="tx1"/>
        </a:solidFill>
        <a:latin typeface="Arial" pitchFamily="34" charset="0"/>
        <a:ea typeface="MS PGothic" pitchFamily="34" charset="-128"/>
        <a:cs typeface="Arial" pitchFamily="34" charset="0"/>
      </a:defRPr>
    </a:lvl7pPr>
    <a:lvl8pPr marL="3200400" algn="l" defTabSz="914400" rtl="0" eaLnBrk="1" latinLnBrk="0" hangingPunct="1">
      <a:defRPr kern="1200">
        <a:solidFill>
          <a:schemeClr val="tx1"/>
        </a:solidFill>
        <a:latin typeface="Arial" pitchFamily="34" charset="0"/>
        <a:ea typeface="MS PGothic" pitchFamily="34" charset="-128"/>
        <a:cs typeface="Arial" pitchFamily="34" charset="0"/>
      </a:defRPr>
    </a:lvl8pPr>
    <a:lvl9pPr marL="3657600" algn="l" defTabSz="914400" rtl="0" eaLnBrk="1" latinLnBrk="0" hangingPunct="1">
      <a:defRPr kern="1200">
        <a:solidFill>
          <a:schemeClr val="tx1"/>
        </a:solidFill>
        <a:latin typeface="Arial" pitchFamily="34" charset="0"/>
        <a:ea typeface="MS PGothic" pitchFamily="34" charset="-128"/>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798" autoAdjust="0"/>
    <p:restoredTop sz="94671" autoAdjust="0"/>
  </p:normalViewPr>
  <p:slideViewPr>
    <p:cSldViewPr>
      <p:cViewPr varScale="1">
        <p:scale>
          <a:sx n="70" d="100"/>
          <a:sy n="70" d="100"/>
        </p:scale>
        <p:origin x="1416" y="72"/>
      </p:cViewPr>
      <p:guideLst>
        <p:guide orient="horz" pos="2160"/>
        <p:guide pos="2880"/>
      </p:guideLst>
    </p:cSldViewPr>
  </p:slideViewPr>
  <p:outlineViewPr>
    <p:cViewPr>
      <p:scale>
        <a:sx n="33" d="100"/>
        <a:sy n="33" d="100"/>
      </p:scale>
      <p:origin x="0" y="25362"/>
    </p:cViewPr>
  </p:outlineViewPr>
  <p:notesTextViewPr>
    <p:cViewPr>
      <p:scale>
        <a:sx n="1" d="1"/>
        <a:sy n="1" d="1"/>
      </p:scale>
      <p:origin x="0" y="0"/>
    </p:cViewPr>
  </p:notesTextViewPr>
  <p:sorterViewPr>
    <p:cViewPr>
      <p:scale>
        <a:sx n="66" d="100"/>
        <a:sy n="66" d="100"/>
      </p:scale>
      <p:origin x="0" y="-603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928C9C4-06C0-47CB-B5E3-EAC9ADF58CE3}" type="datetimeFigureOut">
              <a:rPr lang="en-US" smtClean="0"/>
              <a:t>10/12/2025</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FF72327-5AD1-401D-BD94-E5D173FB99C4}" type="slidenum">
              <a:rPr lang="en-GB" smtClean="0"/>
              <a:t>‹#›</a:t>
            </a:fld>
            <a:endParaRPr lang="en-GB"/>
          </a:p>
        </p:txBody>
      </p:sp>
    </p:spTree>
    <p:extLst>
      <p:ext uri="{BB962C8B-B14F-4D97-AF65-F5344CB8AC3E}">
        <p14:creationId xmlns:p14="http://schemas.microsoft.com/office/powerpoint/2010/main" val="3655716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AB1ABE26-BEAC-4B69-9EBF-2558BBBA8B7B}" type="datetimeFigureOut">
              <a:rPr lang="en-GB"/>
              <a:pPr>
                <a:defRPr/>
              </a:pPr>
              <a:t>12/10/2025</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GB"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0D9E4EDA-B85D-4499-A8B2-B74DA6381EED}" type="slidenum">
              <a:rPr lang="en-GB"/>
              <a:pPr>
                <a:defRPr/>
              </a:pPr>
              <a:t>‹#›</a:t>
            </a:fld>
            <a:endParaRPr lang="en-GB" dirty="0"/>
          </a:p>
        </p:txBody>
      </p:sp>
    </p:spTree>
    <p:extLst>
      <p:ext uri="{BB962C8B-B14F-4D97-AF65-F5344CB8AC3E}">
        <p14:creationId xmlns:p14="http://schemas.microsoft.com/office/powerpoint/2010/main" val="1563490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E4EDA-B85D-4499-A8B2-B74DA6381EED}" type="slidenum">
              <a:rPr lang="en-GB" smtClean="0"/>
              <a:pPr>
                <a:defRPr/>
              </a:pPr>
              <a:t>7</a:t>
            </a:fld>
            <a:endParaRPr lang="en-GB" dirty="0"/>
          </a:p>
        </p:txBody>
      </p:sp>
    </p:spTree>
    <p:extLst>
      <p:ext uri="{BB962C8B-B14F-4D97-AF65-F5344CB8AC3E}">
        <p14:creationId xmlns:p14="http://schemas.microsoft.com/office/powerpoint/2010/main" val="422419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D9E4EDA-B85D-4499-A8B2-B74DA6381EED}" type="slidenum">
              <a:rPr lang="en-GB" smtClean="0"/>
              <a:pPr>
                <a:defRPr/>
              </a:pPr>
              <a:t>25</a:t>
            </a:fld>
            <a:endParaRPr lang="en-GB" dirty="0"/>
          </a:p>
        </p:txBody>
      </p:sp>
    </p:spTree>
    <p:extLst>
      <p:ext uri="{BB962C8B-B14F-4D97-AF65-F5344CB8AC3E}">
        <p14:creationId xmlns:p14="http://schemas.microsoft.com/office/powerpoint/2010/main" val="89584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872440A9-9CFF-42BA-8B52-46514A1736DF}" type="datetimeFigureOut">
              <a:rPr lang="en-GB" smtClean="0"/>
              <a:pPr>
                <a:defRPr/>
              </a:pPr>
              <a:t>12/10/2025</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104C47F-BA61-4500-9054-124CE1A549B3}" type="slidenum">
              <a:rPr lang="en-GB" smtClean="0"/>
              <a:pPr>
                <a:defRPr/>
              </a:pPr>
              <a:t>‹#›</a:t>
            </a:fld>
            <a:endParaRPr lang="en-GB" dirty="0"/>
          </a:p>
        </p:txBody>
      </p:sp>
    </p:spTree>
    <p:extLst>
      <p:ext uri="{BB962C8B-B14F-4D97-AF65-F5344CB8AC3E}">
        <p14:creationId xmlns:p14="http://schemas.microsoft.com/office/powerpoint/2010/main" val="168358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06F98D0-005A-4CF4-9A44-271F99082AD0}" type="datetimeFigureOut">
              <a:rPr lang="en-GB" smtClean="0"/>
              <a:pPr>
                <a:defRPr/>
              </a:pPr>
              <a:t>12/10/2025</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F674647-8D4F-461F-AD26-C10FC2E6E3BF}" type="slidenum">
              <a:rPr lang="en-GB" smtClean="0"/>
              <a:pPr>
                <a:defRPr/>
              </a:pPr>
              <a:t>‹#›</a:t>
            </a:fld>
            <a:endParaRPr lang="en-GB" dirty="0"/>
          </a:p>
        </p:txBody>
      </p:sp>
    </p:spTree>
    <p:extLst>
      <p:ext uri="{BB962C8B-B14F-4D97-AF65-F5344CB8AC3E}">
        <p14:creationId xmlns:p14="http://schemas.microsoft.com/office/powerpoint/2010/main" val="106762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06F98D0-005A-4CF4-9A44-271F99082AD0}" type="datetimeFigureOut">
              <a:rPr lang="en-GB" smtClean="0"/>
              <a:pPr>
                <a:defRPr/>
              </a:pPr>
              <a:t>12/10/2025</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F674647-8D4F-461F-AD26-C10FC2E6E3BF}" type="slidenum">
              <a:rPr lang="en-GB" smtClean="0"/>
              <a:pPr>
                <a:defRPr/>
              </a:pPr>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77714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06F98D0-005A-4CF4-9A44-271F99082AD0}" type="datetimeFigureOut">
              <a:rPr lang="en-GB" smtClean="0"/>
              <a:pPr>
                <a:defRPr/>
              </a:pPr>
              <a:t>12/10/2025</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F674647-8D4F-461F-AD26-C10FC2E6E3BF}" type="slidenum">
              <a:rPr lang="en-GB" smtClean="0"/>
              <a:pPr>
                <a:defRPr/>
              </a:pPr>
              <a:t>‹#›</a:t>
            </a:fld>
            <a:endParaRPr lang="en-GB" dirty="0"/>
          </a:p>
        </p:txBody>
      </p:sp>
    </p:spTree>
    <p:extLst>
      <p:ext uri="{BB962C8B-B14F-4D97-AF65-F5344CB8AC3E}">
        <p14:creationId xmlns:p14="http://schemas.microsoft.com/office/powerpoint/2010/main" val="1392795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06F98D0-005A-4CF4-9A44-271F99082AD0}" type="datetimeFigureOut">
              <a:rPr lang="en-GB" smtClean="0"/>
              <a:pPr>
                <a:defRPr/>
              </a:pPr>
              <a:t>12/10/2025</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F674647-8D4F-461F-AD26-C10FC2E6E3BF}" type="slidenum">
              <a:rPr lang="en-GB" smtClean="0"/>
              <a:pPr>
                <a:defRPr/>
              </a:pPr>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69222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206F98D0-005A-4CF4-9A44-271F99082AD0}" type="datetimeFigureOut">
              <a:rPr lang="en-GB" smtClean="0"/>
              <a:pPr>
                <a:defRPr/>
              </a:pPr>
              <a:t>12/10/2025</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F674647-8D4F-461F-AD26-C10FC2E6E3BF}" type="slidenum">
              <a:rPr lang="en-GB" smtClean="0"/>
              <a:pPr>
                <a:defRPr/>
              </a:pPr>
              <a:t>‹#›</a:t>
            </a:fld>
            <a:endParaRPr lang="en-GB" dirty="0"/>
          </a:p>
        </p:txBody>
      </p:sp>
    </p:spTree>
    <p:extLst>
      <p:ext uri="{BB962C8B-B14F-4D97-AF65-F5344CB8AC3E}">
        <p14:creationId xmlns:p14="http://schemas.microsoft.com/office/powerpoint/2010/main" val="2980315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F6D2C026-F8B3-48DE-8A30-D0B5B6907FC7}" type="datetimeFigureOut">
              <a:rPr lang="en-GB" smtClean="0"/>
              <a:pPr>
                <a:defRPr/>
              </a:pPr>
              <a:t>12/10/2025</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D94BE4AE-5115-4A3C-B51C-AC3BE3AC39C1}" type="slidenum">
              <a:rPr lang="en-GB" smtClean="0"/>
              <a:pPr>
                <a:defRPr/>
              </a:pPr>
              <a:t>‹#›</a:t>
            </a:fld>
            <a:endParaRPr lang="en-GB" dirty="0"/>
          </a:p>
        </p:txBody>
      </p:sp>
    </p:spTree>
    <p:extLst>
      <p:ext uri="{BB962C8B-B14F-4D97-AF65-F5344CB8AC3E}">
        <p14:creationId xmlns:p14="http://schemas.microsoft.com/office/powerpoint/2010/main" val="1129117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906B6BF-C441-47F6-B2F6-082B50FB7D5E}" type="datetimeFigureOut">
              <a:rPr lang="en-GB" smtClean="0"/>
              <a:pPr>
                <a:defRPr/>
              </a:pPr>
              <a:t>12/10/2025</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FB4C29E-959C-4D86-B2A7-2B2400F96987}" type="slidenum">
              <a:rPr lang="en-GB" smtClean="0"/>
              <a:pPr>
                <a:defRPr/>
              </a:pPr>
              <a:t>‹#›</a:t>
            </a:fld>
            <a:endParaRPr lang="en-GB" dirty="0"/>
          </a:p>
        </p:txBody>
      </p:sp>
    </p:spTree>
    <p:extLst>
      <p:ext uri="{BB962C8B-B14F-4D97-AF65-F5344CB8AC3E}">
        <p14:creationId xmlns:p14="http://schemas.microsoft.com/office/powerpoint/2010/main" val="351123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9A0CEA4B-E5E6-4392-AD8E-4417E3BD6B11}" type="datetimeFigureOut">
              <a:rPr lang="en-GB" smtClean="0"/>
              <a:pPr>
                <a:defRPr/>
              </a:pPr>
              <a:t>12/10/2025</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704B121-D63A-42B8-9DE6-BCD414D51298}" type="slidenum">
              <a:rPr lang="en-GB" smtClean="0"/>
              <a:pPr>
                <a:defRPr/>
              </a:pPr>
              <a:t>‹#›</a:t>
            </a:fld>
            <a:endParaRPr lang="en-GB" dirty="0"/>
          </a:p>
        </p:txBody>
      </p:sp>
    </p:spTree>
    <p:extLst>
      <p:ext uri="{BB962C8B-B14F-4D97-AF65-F5344CB8AC3E}">
        <p14:creationId xmlns:p14="http://schemas.microsoft.com/office/powerpoint/2010/main" val="20244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0C14567-347A-4A49-858A-C4FE00AB51E1}" type="datetimeFigureOut">
              <a:rPr lang="en-GB" smtClean="0"/>
              <a:pPr>
                <a:defRPr/>
              </a:pPr>
              <a:t>12/10/2025</a:t>
            </a:fld>
            <a:endParaRPr lang="en-GB" dirty="0"/>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084DF3D5-2967-4536-A1F1-AA8CF95A2251}" type="slidenum">
              <a:rPr lang="en-GB" smtClean="0"/>
              <a:pPr>
                <a:defRPr/>
              </a:pPr>
              <a:t>‹#›</a:t>
            </a:fld>
            <a:endParaRPr lang="en-GB" dirty="0"/>
          </a:p>
        </p:txBody>
      </p:sp>
    </p:spTree>
    <p:extLst>
      <p:ext uri="{BB962C8B-B14F-4D97-AF65-F5344CB8AC3E}">
        <p14:creationId xmlns:p14="http://schemas.microsoft.com/office/powerpoint/2010/main" val="3557359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C46AAC2F-CE35-4A0A-A4BC-32EB53091A7D}" type="datetimeFigureOut">
              <a:rPr lang="en-GB" smtClean="0"/>
              <a:pPr>
                <a:defRPr/>
              </a:pPr>
              <a:t>12/10/2025</a:t>
            </a:fld>
            <a:endParaRPr lang="en-GB" dirty="0"/>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B75ED84B-C287-4669-A5C3-C33F876AFA31}" type="slidenum">
              <a:rPr lang="en-GB" smtClean="0"/>
              <a:pPr>
                <a:defRPr/>
              </a:pPr>
              <a:t>‹#›</a:t>
            </a:fld>
            <a:endParaRPr lang="en-GB" dirty="0"/>
          </a:p>
        </p:txBody>
      </p:sp>
    </p:spTree>
    <p:extLst>
      <p:ext uri="{BB962C8B-B14F-4D97-AF65-F5344CB8AC3E}">
        <p14:creationId xmlns:p14="http://schemas.microsoft.com/office/powerpoint/2010/main" val="2761801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71A1AC5F-D16C-47A0-945D-0FCA94C4D853}" type="datetimeFigureOut">
              <a:rPr lang="en-GB" smtClean="0"/>
              <a:pPr>
                <a:defRPr/>
              </a:pPr>
              <a:t>12/10/2025</a:t>
            </a:fld>
            <a:endParaRPr lang="en-GB" dirty="0"/>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DC3C8C15-FDEB-4D67-AF70-D11584F8E5B6}" type="slidenum">
              <a:rPr lang="en-GB" smtClean="0"/>
              <a:pPr>
                <a:defRPr/>
              </a:pPr>
              <a:t>‹#›</a:t>
            </a:fld>
            <a:endParaRPr lang="en-GB" dirty="0"/>
          </a:p>
        </p:txBody>
      </p:sp>
    </p:spTree>
    <p:extLst>
      <p:ext uri="{BB962C8B-B14F-4D97-AF65-F5344CB8AC3E}">
        <p14:creationId xmlns:p14="http://schemas.microsoft.com/office/powerpoint/2010/main" val="35523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70264F8A-B864-4584-81B0-E686DE5C9C11}" type="datetimeFigureOut">
              <a:rPr lang="en-GB" smtClean="0"/>
              <a:pPr>
                <a:defRPr/>
              </a:pPr>
              <a:t>12/10/2025</a:t>
            </a:fld>
            <a:endParaRPr lang="en-GB" dirty="0"/>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B76CE8F1-EE26-4D5C-9956-073E482F96FD}" type="slidenum">
              <a:rPr lang="en-GB" smtClean="0"/>
              <a:pPr>
                <a:defRPr/>
              </a:pPr>
              <a:t>‹#›</a:t>
            </a:fld>
            <a:endParaRPr lang="en-GB" dirty="0"/>
          </a:p>
        </p:txBody>
      </p:sp>
    </p:spTree>
    <p:extLst>
      <p:ext uri="{BB962C8B-B14F-4D97-AF65-F5344CB8AC3E}">
        <p14:creationId xmlns:p14="http://schemas.microsoft.com/office/powerpoint/2010/main" val="338549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CB1B46A-0631-4417-A0B9-AEE0A08B68CB}" type="datetimeFigureOut">
              <a:rPr lang="en-GB" smtClean="0"/>
              <a:pPr>
                <a:defRPr/>
              </a:pPr>
              <a:t>12/10/2025</a:t>
            </a:fld>
            <a:endParaRPr lang="en-GB" dirty="0"/>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2385DD11-9659-49EB-A0CF-76C25FD626F4}" type="slidenum">
              <a:rPr lang="en-GB" smtClean="0"/>
              <a:pPr>
                <a:defRPr/>
              </a:pPr>
              <a:t>‹#›</a:t>
            </a:fld>
            <a:endParaRPr lang="en-GB" dirty="0"/>
          </a:p>
        </p:txBody>
      </p:sp>
    </p:spTree>
    <p:extLst>
      <p:ext uri="{BB962C8B-B14F-4D97-AF65-F5344CB8AC3E}">
        <p14:creationId xmlns:p14="http://schemas.microsoft.com/office/powerpoint/2010/main" val="3521652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FD5D35F-A700-40CF-BE98-CDE764A08382}" type="datetimeFigureOut">
              <a:rPr lang="en-GB" smtClean="0"/>
              <a:pPr>
                <a:defRPr/>
              </a:pPr>
              <a:t>12/10/2025</a:t>
            </a:fld>
            <a:endParaRPr lang="en-GB" dirty="0"/>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6E421317-7227-4AB2-9E87-9F0594657CFE}" type="slidenum">
              <a:rPr lang="en-GB" smtClean="0"/>
              <a:pPr>
                <a:defRPr/>
              </a:pPr>
              <a:t>‹#›</a:t>
            </a:fld>
            <a:endParaRPr lang="en-GB" dirty="0"/>
          </a:p>
        </p:txBody>
      </p:sp>
    </p:spTree>
    <p:extLst>
      <p:ext uri="{BB962C8B-B14F-4D97-AF65-F5344CB8AC3E}">
        <p14:creationId xmlns:p14="http://schemas.microsoft.com/office/powerpoint/2010/main" val="88114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74FCD56-CA00-46F6-BEE8-AF4D54BC6C59}" type="datetimeFigureOut">
              <a:rPr lang="en-GB" smtClean="0"/>
              <a:pPr>
                <a:defRPr/>
              </a:pPr>
              <a:t>12/10/2025</a:t>
            </a:fld>
            <a:endParaRPr lang="en-GB" dirty="0"/>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A9A802E1-1BA7-465E-A987-EEEEE4215109}" type="slidenum">
              <a:rPr lang="en-GB" smtClean="0"/>
              <a:pPr>
                <a:defRPr/>
              </a:pPr>
              <a:t>‹#›</a:t>
            </a:fld>
            <a:endParaRPr lang="en-GB" dirty="0"/>
          </a:p>
        </p:txBody>
      </p:sp>
    </p:spTree>
    <p:extLst>
      <p:ext uri="{BB962C8B-B14F-4D97-AF65-F5344CB8AC3E}">
        <p14:creationId xmlns:p14="http://schemas.microsoft.com/office/powerpoint/2010/main" val="104578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06F98D0-005A-4CF4-9A44-271F99082AD0}" type="datetimeFigureOut">
              <a:rPr lang="en-GB" smtClean="0"/>
              <a:pPr>
                <a:defRPr/>
              </a:pPr>
              <a:t>12/10/2025</a:t>
            </a:fld>
            <a:endParaRPr lang="en-GB"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1F674647-8D4F-461F-AD26-C10FC2E6E3BF}" type="slidenum">
              <a:rPr lang="en-GB" smtClean="0"/>
              <a:pPr>
                <a:defRPr/>
              </a:pPr>
              <a:t>‹#›</a:t>
            </a:fld>
            <a:endParaRPr lang="en-GB" dirty="0"/>
          </a:p>
        </p:txBody>
      </p:sp>
    </p:spTree>
    <p:extLst>
      <p:ext uri="{BB962C8B-B14F-4D97-AF65-F5344CB8AC3E}">
        <p14:creationId xmlns:p14="http://schemas.microsoft.com/office/powerpoint/2010/main" val="3070361772"/>
      </p:ext>
    </p:extLst>
  </p:cSld>
  <p:clrMap bg1="lt1" tx1="dk1" bg2="lt2" tx2="dk2" accent1="accent1" accent2="accent2" accent3="accent3" accent4="accent4" accent5="accent5" accent6="accent6" hlink="hlink" folHlink="folHlink"/>
  <p:sldLayoutIdLst>
    <p:sldLayoutId id="2147484404" r:id="rId1"/>
    <p:sldLayoutId id="2147484405" r:id="rId2"/>
    <p:sldLayoutId id="2147484406" r:id="rId3"/>
    <p:sldLayoutId id="2147484407" r:id="rId4"/>
    <p:sldLayoutId id="2147484408" r:id="rId5"/>
    <p:sldLayoutId id="2147484409" r:id="rId6"/>
    <p:sldLayoutId id="2147484410" r:id="rId7"/>
    <p:sldLayoutId id="2147484411" r:id="rId8"/>
    <p:sldLayoutId id="2147484412" r:id="rId9"/>
    <p:sldLayoutId id="2147484413" r:id="rId10"/>
    <p:sldLayoutId id="2147484414" r:id="rId11"/>
    <p:sldLayoutId id="2147484415" r:id="rId12"/>
    <p:sldLayoutId id="2147484416" r:id="rId13"/>
    <p:sldLayoutId id="2147484417" r:id="rId14"/>
    <p:sldLayoutId id="2147484418" r:id="rId15"/>
    <p:sldLayoutId id="214748441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250825" y="333375"/>
            <a:ext cx="8497888" cy="1470025"/>
          </a:xfrm>
        </p:spPr>
        <p:txBody>
          <a:bodyPr/>
          <a:lstStyle/>
          <a:p>
            <a:pPr eaLnBrk="1" hangingPunct="1"/>
            <a:r>
              <a:rPr lang="en-GB" altLang="en-US" dirty="0" smtClean="0">
                <a:latin typeface="Arial" pitchFamily="34" charset="0"/>
                <a:cs typeface="Arial" pitchFamily="34" charset="0"/>
              </a:rPr>
              <a:t>Common cold medicines</a:t>
            </a:r>
          </a:p>
        </p:txBody>
      </p:sp>
      <p:sp>
        <p:nvSpPr>
          <p:cNvPr id="28675" name="Subtitle 2"/>
          <p:cNvSpPr>
            <a:spLocks noGrp="1"/>
          </p:cNvSpPr>
          <p:nvPr>
            <p:ph type="subTitle" idx="1"/>
          </p:nvPr>
        </p:nvSpPr>
        <p:spPr>
          <a:xfrm>
            <a:off x="900113" y="4508500"/>
            <a:ext cx="7272337" cy="1752600"/>
          </a:xfrm>
        </p:spPr>
        <p:txBody>
          <a:bodyPr/>
          <a:lstStyle/>
          <a:p>
            <a:pPr eaLnBrk="1" hangingPunct="1"/>
            <a:endParaRPr lang="en-GB" altLang="en-US" sz="2800" dirty="0" smtClean="0">
              <a:solidFill>
                <a:schemeClr val="tx1"/>
              </a:solidFill>
              <a:latin typeface="Arial" pitchFamily="34" charset="0"/>
              <a:cs typeface="Arial" pitchFamily="34" charset="0"/>
            </a:endParaRPr>
          </a:p>
          <a:p>
            <a:pPr eaLnBrk="1" hangingPunct="1"/>
            <a:r>
              <a:rPr lang="en-GB" altLang="en-US" sz="2800" dirty="0" smtClean="0">
                <a:solidFill>
                  <a:schemeClr val="tx1"/>
                </a:solidFill>
                <a:latin typeface="Arial" pitchFamily="34" charset="0"/>
                <a:cs typeface="Arial" pitchFamily="34" charset="0"/>
              </a:rPr>
              <a:t>Assistant lecturer Ola </a:t>
            </a:r>
            <a:r>
              <a:rPr lang="en-GB" altLang="en-US" sz="2800" dirty="0">
                <a:solidFill>
                  <a:schemeClr val="tx1"/>
                </a:solidFill>
                <a:latin typeface="Arial" pitchFamily="34" charset="0"/>
                <a:cs typeface="Arial" pitchFamily="34" charset="0"/>
              </a:rPr>
              <a:t>N</a:t>
            </a:r>
            <a:r>
              <a:rPr lang="en-GB" altLang="en-US" sz="2800" dirty="0" smtClean="0">
                <a:solidFill>
                  <a:schemeClr val="tx1"/>
                </a:solidFill>
                <a:latin typeface="Arial" pitchFamily="34" charset="0"/>
                <a:cs typeface="Arial" pitchFamily="34" charset="0"/>
              </a:rPr>
              <a:t>assr</a:t>
            </a:r>
          </a:p>
          <a:p>
            <a:pPr eaLnBrk="1" hangingPunct="1"/>
            <a:r>
              <a:rPr lang="en-GB" altLang="en-US" sz="2800" dirty="0" smtClean="0">
                <a:solidFill>
                  <a:schemeClr val="tx1"/>
                </a:solidFill>
                <a:latin typeface="Arial" pitchFamily="34" charset="0"/>
                <a:cs typeface="Arial" pitchFamily="34" charset="0"/>
              </a:rPr>
              <a:t>12 Nov 2015 MSc Clinical  Pharmacy </a:t>
            </a:r>
          </a:p>
        </p:txBody>
      </p:sp>
      <p:pic>
        <p:nvPicPr>
          <p:cNvPr id="28676" name="Picture 4" descr="Trees"/>
          <p:cNvPicPr>
            <a:picLocks noChangeAspect="1" noChangeArrowheads="1"/>
          </p:cNvPicPr>
          <p:nvPr/>
        </p:nvPicPr>
        <p:blipFill>
          <a:blip r:embed="rId2"/>
          <a:srcRect/>
          <a:stretch>
            <a:fillRect/>
          </a:stretch>
        </p:blipFill>
        <p:spPr bwMode="auto">
          <a:xfrm>
            <a:off x="-33338" y="1916113"/>
            <a:ext cx="9144001" cy="2376487"/>
          </a:xfrm>
          <a:prstGeom prst="rect">
            <a:avLst/>
          </a:prstGeom>
          <a:noFill/>
          <a:ln w="9525">
            <a:noFill/>
            <a:miter lim="800000"/>
            <a:headEnd/>
            <a:tailEnd/>
          </a:ln>
        </p:spPr>
      </p:pic>
    </p:spTree>
  </p:cSld>
  <p:clrMapOvr>
    <a:masterClrMapping/>
  </p:clrMapOvr>
  <p:transition advTm="1234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Breast-feeding </a:t>
            </a:r>
            <a:endParaRPr lang="en-US" dirty="0"/>
          </a:p>
        </p:txBody>
      </p:sp>
      <p:sp>
        <p:nvSpPr>
          <p:cNvPr id="3" name="Content Placeholder 2"/>
          <p:cNvSpPr>
            <a:spLocks noGrp="1"/>
          </p:cNvSpPr>
          <p:nvPr>
            <p:ph idx="1"/>
          </p:nvPr>
        </p:nvSpPr>
        <p:spPr/>
        <p:txBody>
          <a:bodyPr>
            <a:normAutofit/>
          </a:bodyPr>
          <a:lstStyle/>
          <a:p>
            <a:r>
              <a:rPr lang="en-US" sz="2400" dirty="0" smtClean="0">
                <a:latin typeface="Times New Roman" panose="02020603050405020304" pitchFamily="18" charset="0"/>
                <a:cs typeface="Times New Roman" panose="02020603050405020304" pitchFamily="18" charset="0"/>
              </a:rPr>
              <a:t>although </a:t>
            </a:r>
            <a:r>
              <a:rPr lang="en-US" sz="2400" dirty="0">
                <a:latin typeface="Times New Roman" panose="02020603050405020304" pitchFamily="18" charset="0"/>
                <a:cs typeface="Times New Roman" panose="02020603050405020304" pitchFamily="18" charset="0"/>
              </a:rPr>
              <a:t>not known to be harmful, most manufacturers advise avoiding their use in mothers who are breast-feeding.</a:t>
            </a:r>
          </a:p>
        </p:txBody>
      </p:sp>
    </p:spTree>
    <p:extLst>
      <p:ext uri="{BB962C8B-B14F-4D97-AF65-F5344CB8AC3E}">
        <p14:creationId xmlns:p14="http://schemas.microsoft.com/office/powerpoint/2010/main" val="4256771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6923112" cy="5865515"/>
          </a:xfrm>
        </p:spPr>
        <p:txBody>
          <a:bodyPr>
            <a:normAutofit fontScale="92500" lnSpcReduction="20000"/>
          </a:bodyPr>
          <a:lstStyle/>
          <a:p>
            <a:pPr marL="0" indent="0">
              <a:buNone/>
            </a:pPr>
            <a:r>
              <a:rPr lang="en-US" sz="3900" dirty="0">
                <a:solidFill>
                  <a:schemeClr val="tx1"/>
                </a:solidFill>
                <a:latin typeface="Times New Roman" panose="02020603050405020304" pitchFamily="18" charset="0"/>
                <a:cs typeface="Times New Roman" panose="02020603050405020304" pitchFamily="18" charset="0"/>
              </a:rPr>
              <a:t>Side-effects </a:t>
            </a:r>
            <a:endParaRPr lang="en-US" sz="3900" dirty="0" smtClean="0">
              <a:solidFill>
                <a:schemeClr val="tx1"/>
              </a:solidFill>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600" dirty="0">
                <a:solidFill>
                  <a:srgbClr val="FF0000"/>
                </a:solidFill>
                <a:latin typeface="Times New Roman" panose="02020603050405020304" pitchFamily="18" charset="0"/>
                <a:cs typeface="Times New Roman" panose="02020603050405020304" pitchFamily="18" charset="0"/>
              </a:rPr>
              <a:t>Drowsiness</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is a significant side-effect with most of the older antihistamines.</a:t>
            </a:r>
          </a:p>
          <a:p>
            <a:pPr lvl="1"/>
            <a:r>
              <a:rPr lang="en-US" sz="2200" dirty="0" smtClean="0">
                <a:latin typeface="Times New Roman" panose="02020603050405020304" pitchFamily="18" charset="0"/>
                <a:cs typeface="Times New Roman" panose="02020603050405020304" pitchFamily="18" charset="0"/>
              </a:rPr>
              <a:t> paradoxical </a:t>
            </a:r>
            <a:r>
              <a:rPr lang="en-US" sz="2200" dirty="0">
                <a:latin typeface="Times New Roman" panose="02020603050405020304" pitchFamily="18" charset="0"/>
                <a:cs typeface="Times New Roman" panose="02020603050405020304" pitchFamily="18" charset="0"/>
              </a:rPr>
              <a:t>stimulation may occur rarely, especially with high doses or in children and the elderly. </a:t>
            </a:r>
            <a:endParaRPr lang="en-US" sz="2200" dirty="0" smtClean="0">
              <a:latin typeface="Times New Roman" panose="02020603050405020304" pitchFamily="18" charset="0"/>
              <a:cs typeface="Times New Roman" panose="02020603050405020304" pitchFamily="18" charset="0"/>
            </a:endParaRPr>
          </a:p>
          <a:p>
            <a:pPr lvl="1"/>
            <a:r>
              <a:rPr lang="en-US" sz="2200" dirty="0" smtClean="0">
                <a:latin typeface="Times New Roman" panose="02020603050405020304" pitchFamily="18" charset="0"/>
                <a:cs typeface="Times New Roman" panose="02020603050405020304" pitchFamily="18" charset="0"/>
              </a:rPr>
              <a:t>Drowsiness may diminish after a few days of treatment .</a:t>
            </a:r>
          </a:p>
          <a:p>
            <a:r>
              <a:rPr lang="en-US" sz="2400" dirty="0" smtClean="0">
                <a:latin typeface="Times New Roman" panose="02020603050405020304" pitchFamily="18" charset="0"/>
                <a:cs typeface="Times New Roman" panose="02020603050405020304" pitchFamily="18" charset="0"/>
              </a:rPr>
              <a:t>Side-effects that are more common with the older antihistamines include:</a:t>
            </a:r>
          </a:p>
          <a:p>
            <a:pPr lvl="1"/>
            <a:r>
              <a:rPr lang="en-US" sz="2200" dirty="0" smtClean="0">
                <a:latin typeface="Times New Roman" panose="02020603050405020304" pitchFamily="18" charset="0"/>
                <a:cs typeface="Times New Roman" panose="02020603050405020304" pitchFamily="18" charset="0"/>
              </a:rPr>
              <a:t> headache, psychomotor impairment, and </a:t>
            </a:r>
            <a:r>
              <a:rPr lang="en-US" sz="2600" dirty="0" err="1" smtClean="0">
                <a:solidFill>
                  <a:srgbClr val="FF0000"/>
                </a:solidFill>
                <a:latin typeface="Times New Roman" panose="02020603050405020304" pitchFamily="18" charset="0"/>
                <a:cs typeface="Times New Roman" panose="02020603050405020304" pitchFamily="18" charset="0"/>
              </a:rPr>
              <a:t>antimuscarinic</a:t>
            </a:r>
            <a:r>
              <a:rPr lang="en-US" sz="2600" dirty="0" smtClean="0">
                <a:solidFill>
                  <a:srgbClr val="FF0000"/>
                </a:solidFill>
                <a:latin typeface="Times New Roman" panose="02020603050405020304" pitchFamily="18" charset="0"/>
                <a:cs typeface="Times New Roman" panose="02020603050405020304" pitchFamily="18" charset="0"/>
              </a:rPr>
              <a:t> effects</a:t>
            </a:r>
            <a:r>
              <a:rPr lang="en-US" sz="2200" dirty="0" smtClean="0">
                <a:latin typeface="Times New Roman" panose="02020603050405020304" pitchFamily="18" charset="0"/>
                <a:cs typeface="Times New Roman" panose="02020603050405020304" pitchFamily="18" charset="0"/>
              </a:rPr>
              <a:t> such as urinary retention, dry mouth, blurred vision, and gastro-intestinal disturbances.</a:t>
            </a:r>
          </a:p>
          <a:p>
            <a:r>
              <a:rPr lang="en-US" sz="2400" dirty="0" smtClean="0">
                <a:latin typeface="Times New Roman" panose="02020603050405020304" pitchFamily="18" charset="0"/>
                <a:cs typeface="Times New Roman" panose="02020603050405020304" pitchFamily="18" charset="0"/>
              </a:rPr>
              <a:t>Other </a:t>
            </a:r>
            <a:r>
              <a:rPr lang="en-US" sz="2400" dirty="0">
                <a:solidFill>
                  <a:srgbClr val="FF0000"/>
                </a:solidFill>
                <a:latin typeface="Times New Roman" panose="02020603050405020304" pitchFamily="18" charset="0"/>
                <a:cs typeface="Times New Roman" panose="02020603050405020304" pitchFamily="18" charset="0"/>
              </a:rPr>
              <a:t>rare</a:t>
            </a:r>
            <a:r>
              <a:rPr lang="en-US" sz="2400" dirty="0">
                <a:latin typeface="Times New Roman" panose="02020603050405020304" pitchFamily="18" charset="0"/>
                <a:cs typeface="Times New Roman" panose="02020603050405020304" pitchFamily="18" charset="0"/>
              </a:rPr>
              <a:t> side-effects of antihistamines include hypotension, palpitation, arrhythmias, extrapyramidal effects, dizziness, confusion, depression, sleep disturbances, tremor, convulsions.</a:t>
            </a: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3950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7067128" cy="5865515"/>
          </a:xfrm>
        </p:spPr>
        <p:txBody>
          <a:bodyPr/>
          <a:lstStyle/>
          <a:p>
            <a:endParaRPr lang="en-US" sz="2400" dirty="0" smtClean="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Non-sedating </a:t>
            </a:r>
            <a:r>
              <a:rPr lang="en-US" sz="3200" dirty="0">
                <a:latin typeface="Times New Roman" panose="02020603050405020304" pitchFamily="18" charset="0"/>
                <a:cs typeface="Times New Roman" panose="02020603050405020304" pitchFamily="18" charset="0"/>
              </a:rPr>
              <a:t>antihistamines</a:t>
            </a:r>
          </a:p>
          <a:p>
            <a:r>
              <a:rPr lang="en-US" sz="2400" dirty="0">
                <a:latin typeface="Times New Roman" panose="02020603050405020304" pitchFamily="18" charset="0"/>
                <a:cs typeface="Times New Roman" panose="02020603050405020304" pitchFamily="18" charset="0"/>
              </a:rPr>
              <a:t>Driving Although drowsiness is rare, nevertheless patients should be advised that it can occur and may affect performance of skilled tasks (e.g. driving); excess alcohol should be avoided.</a:t>
            </a:r>
          </a:p>
          <a:p>
            <a:r>
              <a:rPr lang="en-US" dirty="0" err="1" smtClean="0"/>
              <a:t>Loratidine</a:t>
            </a:r>
            <a:r>
              <a:rPr lang="en-US" dirty="0" smtClean="0"/>
              <a:t>, </a:t>
            </a:r>
            <a:r>
              <a:rPr lang="en-US" dirty="0" err="1" smtClean="0"/>
              <a:t>citrizine</a:t>
            </a:r>
            <a:r>
              <a:rPr lang="en-US" dirty="0" smtClean="0"/>
              <a:t>, </a:t>
            </a:r>
            <a:r>
              <a:rPr lang="en-US" dirty="0" err="1" smtClean="0"/>
              <a:t>telfast</a:t>
            </a:r>
            <a:r>
              <a:rPr lang="en-US" dirty="0" smtClean="0"/>
              <a:t>.</a:t>
            </a:r>
            <a:endParaRPr lang="en-US" dirty="0"/>
          </a:p>
        </p:txBody>
      </p:sp>
    </p:spTree>
    <p:extLst>
      <p:ext uri="{BB962C8B-B14F-4D97-AF65-F5344CB8AC3E}">
        <p14:creationId xmlns:p14="http://schemas.microsoft.com/office/powerpoint/2010/main" val="630113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6925" y="14988"/>
            <a:ext cx="8229600" cy="965740"/>
          </a:xfrm>
        </p:spPr>
        <p:txBody>
          <a:bodyPr/>
          <a:lstStyle/>
          <a:p>
            <a:r>
              <a:rPr lang="en-US" b="1" dirty="0"/>
              <a:t>Systemic </a:t>
            </a:r>
            <a:r>
              <a:rPr lang="en-US" b="1" dirty="0" smtClean="0"/>
              <a:t>nasal decongestants</a:t>
            </a:r>
            <a:endParaRPr lang="en-US" dirty="0"/>
          </a:p>
        </p:txBody>
      </p:sp>
      <p:sp>
        <p:nvSpPr>
          <p:cNvPr id="3" name="Content Placeholder 2"/>
          <p:cNvSpPr>
            <a:spLocks noGrp="1"/>
          </p:cNvSpPr>
          <p:nvPr>
            <p:ph idx="1"/>
          </p:nvPr>
        </p:nvSpPr>
        <p:spPr>
          <a:xfrm>
            <a:off x="457200" y="1124744"/>
            <a:ext cx="6995120" cy="5001419"/>
          </a:xfrm>
        </p:spPr>
        <p:txBody>
          <a:bodyPr>
            <a:normAutofit/>
          </a:bodyPr>
          <a:lstStyle/>
          <a:p>
            <a:r>
              <a:rPr lang="en-US" sz="2400" dirty="0">
                <a:latin typeface="Times New Roman" panose="02020603050405020304" pitchFamily="18" charset="0"/>
                <a:cs typeface="Times New Roman" panose="02020603050405020304" pitchFamily="18" charset="0"/>
              </a:rPr>
              <a:t>Compounds used are sympathomimetic amines: </a:t>
            </a:r>
            <a:r>
              <a:rPr lang="en-US" sz="2400" dirty="0">
                <a:solidFill>
                  <a:srgbClr val="FF0000"/>
                </a:solidFill>
                <a:latin typeface="Times New Roman" panose="02020603050405020304" pitchFamily="18" charset="0"/>
                <a:cs typeface="Times New Roman" panose="02020603050405020304" pitchFamily="18" charset="0"/>
              </a:rPr>
              <a:t>pseudoephedrine, phenylephrine and ephedrine</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Pseudoephedrine </a:t>
            </a:r>
            <a:r>
              <a:rPr lang="en-US" sz="2400" dirty="0">
                <a:latin typeface="Times New Roman" panose="02020603050405020304" pitchFamily="18" charset="0"/>
                <a:cs typeface="Times New Roman" panose="02020603050405020304" pitchFamily="18" charset="0"/>
              </a:rPr>
              <a:t>is available over the counter; it has few sympathomimetic effects</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Systemic decongestants </a:t>
            </a:r>
            <a:r>
              <a:rPr lang="en-US" sz="2400" dirty="0" smtClean="0">
                <a:latin typeface="Times New Roman" panose="02020603050405020304" pitchFamily="18" charset="0"/>
                <a:cs typeface="Times New Roman" panose="02020603050405020304" pitchFamily="18" charset="0"/>
              </a:rPr>
              <a:t>improve </a:t>
            </a:r>
            <a:r>
              <a:rPr lang="en-US" sz="2400" dirty="0">
                <a:latin typeface="Times New Roman" panose="02020603050405020304" pitchFamily="18" charset="0"/>
                <a:cs typeface="Times New Roman" panose="02020603050405020304" pitchFamily="18" charset="0"/>
              </a:rPr>
              <a:t>air circulation and mucus drainage. </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Nasal decongestants for administration by mouth may not be as effective as preparations for local application  but they do not give rise to </a:t>
            </a:r>
            <a:r>
              <a:rPr lang="en-US" sz="2800" b="1" dirty="0">
                <a:solidFill>
                  <a:srgbClr val="FF0000"/>
                </a:solidFill>
                <a:latin typeface="Times New Roman" panose="02020603050405020304" pitchFamily="18" charset="0"/>
                <a:cs typeface="Times New Roman" panose="02020603050405020304" pitchFamily="18" charset="0"/>
              </a:rPr>
              <a:t>rebound nasal congestion</a:t>
            </a:r>
            <a:r>
              <a:rPr lang="en-US" sz="2400" dirty="0">
                <a:latin typeface="Times New Roman" panose="02020603050405020304" pitchFamily="18" charset="0"/>
                <a:cs typeface="Times New Roman" panose="02020603050405020304" pitchFamily="18" charset="0"/>
              </a:rPr>
              <a:t> on withdrawal.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2456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7056784" cy="6153547"/>
          </a:xfrm>
        </p:spPr>
        <p:txBody>
          <a:bodyPr/>
          <a:lstStyle/>
          <a:p>
            <a:pPr marL="0" indent="0">
              <a:buNone/>
            </a:pP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They </a:t>
            </a:r>
            <a:r>
              <a:rPr lang="en-US" sz="2400" dirty="0">
                <a:latin typeface="Times New Roman" panose="02020603050405020304" pitchFamily="18" charset="0"/>
                <a:cs typeface="Times New Roman" panose="02020603050405020304" pitchFamily="18" charset="0"/>
              </a:rPr>
              <a:t>are central nervous stimulants and should not be taken near bedtime</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Systemic decongestants should be used with </a:t>
            </a:r>
            <a:r>
              <a:rPr lang="en-US" sz="2400" b="1" dirty="0" smtClean="0">
                <a:solidFill>
                  <a:srgbClr val="FF0000"/>
                </a:solidFill>
                <a:latin typeface="Times New Roman" panose="02020603050405020304" pitchFamily="18" charset="0"/>
                <a:cs typeface="Times New Roman" panose="02020603050405020304" pitchFamily="18" charset="0"/>
              </a:rPr>
              <a:t>caution</a:t>
            </a:r>
            <a:r>
              <a:rPr lang="en-US" sz="2400" dirty="0" smtClean="0">
                <a:latin typeface="Times New Roman" panose="02020603050405020304" pitchFamily="18" charset="0"/>
                <a:cs typeface="Times New Roman" panose="02020603050405020304" pitchFamily="18" charset="0"/>
              </a:rPr>
              <a:t>:</a:t>
            </a:r>
          </a:p>
          <a:p>
            <a:pPr lvl="1"/>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in diabetes</a:t>
            </a:r>
            <a:r>
              <a:rPr lang="en-US" sz="2200" dirty="0" smtClean="0">
                <a:latin typeface="Times New Roman" panose="02020603050405020304" pitchFamily="18" charset="0"/>
                <a:cs typeface="Times New Roman" panose="02020603050405020304" pitchFamily="18" charset="0"/>
              </a:rPr>
              <a:t>,</a:t>
            </a:r>
          </a:p>
          <a:p>
            <a:pPr lvl="1"/>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hypertension, </a:t>
            </a:r>
            <a:endParaRPr lang="en-US" sz="2200" dirty="0" smtClean="0">
              <a:latin typeface="Times New Roman" panose="02020603050405020304" pitchFamily="18" charset="0"/>
              <a:cs typeface="Times New Roman" panose="02020603050405020304" pitchFamily="18" charset="0"/>
            </a:endParaRPr>
          </a:p>
          <a:p>
            <a:pPr lvl="1"/>
            <a:r>
              <a:rPr lang="en-US" sz="2200" dirty="0" smtClean="0">
                <a:latin typeface="Times New Roman" panose="02020603050405020304" pitchFamily="18" charset="0"/>
                <a:cs typeface="Times New Roman" panose="02020603050405020304" pitchFamily="18" charset="0"/>
              </a:rPr>
              <a:t>hyperthyroidism</a:t>
            </a:r>
          </a:p>
          <a:p>
            <a:pPr lvl="1"/>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susceptibility to angle-closure glaucoma, </a:t>
            </a:r>
            <a:endParaRPr lang="en-US" sz="2200" dirty="0" smtClean="0">
              <a:latin typeface="Times New Roman" panose="02020603050405020304" pitchFamily="18" charset="0"/>
              <a:cs typeface="Times New Roman" panose="02020603050405020304" pitchFamily="18" charset="0"/>
            </a:endParaRPr>
          </a:p>
          <a:p>
            <a:pPr lvl="1"/>
            <a:r>
              <a:rPr lang="en-US" sz="2200" dirty="0" smtClean="0">
                <a:latin typeface="Times New Roman" panose="02020603050405020304" pitchFamily="18" charset="0"/>
                <a:cs typeface="Times New Roman" panose="02020603050405020304" pitchFamily="18" charset="0"/>
              </a:rPr>
              <a:t>prostatic hypertrophy</a:t>
            </a:r>
          </a:p>
          <a:p>
            <a:pPr lvl="1"/>
            <a:r>
              <a:rPr lang="en-US" sz="2200" dirty="0" smtClean="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ischaemic</a:t>
            </a:r>
            <a:r>
              <a:rPr lang="en-US" sz="2200" dirty="0">
                <a:latin typeface="Times New Roman" panose="02020603050405020304" pitchFamily="18" charset="0"/>
                <a:cs typeface="Times New Roman" panose="02020603050405020304" pitchFamily="18" charset="0"/>
              </a:rPr>
              <a:t> heart </a:t>
            </a:r>
            <a:r>
              <a:rPr lang="en-US" sz="2200" dirty="0" smtClean="0">
                <a:latin typeface="Times New Roman" panose="02020603050405020304" pitchFamily="18" charset="0"/>
                <a:cs typeface="Times New Roman" panose="02020603050405020304" pitchFamily="18" charset="0"/>
              </a:rPr>
              <a:t>disease</a:t>
            </a:r>
          </a:p>
          <a:p>
            <a:pPr lvl="1"/>
            <a:r>
              <a:rPr lang="en-US" sz="2200" dirty="0" smtClean="0">
                <a:latin typeface="Times New Roman" panose="02020603050405020304" pitchFamily="18" charset="0"/>
                <a:cs typeface="Times New Roman" panose="02020603050405020304" pitchFamily="18" charset="0"/>
              </a:rPr>
              <a:t>in </a:t>
            </a:r>
            <a:r>
              <a:rPr lang="en-US" sz="2200" dirty="0">
                <a:latin typeface="Times New Roman" panose="02020603050405020304" pitchFamily="18" charset="0"/>
                <a:cs typeface="Times New Roman" panose="02020603050405020304" pitchFamily="18" charset="0"/>
              </a:rPr>
              <a:t>patients taking monoamine oxidase inhibitors.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2768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6635080" cy="6192688"/>
          </a:xfrm>
        </p:spPr>
        <p:txBody>
          <a:bodyPr/>
          <a:lstStyle/>
          <a:p>
            <a:pPr marL="0" indent="0">
              <a:buNone/>
            </a:pPr>
            <a:r>
              <a:rPr lang="en-US" sz="4000" b="1" dirty="0" smtClean="0">
                <a:solidFill>
                  <a:srgbClr val="FF0000"/>
                </a:solidFill>
                <a:latin typeface="Times New Roman" panose="02020603050405020304" pitchFamily="18" charset="0"/>
                <a:cs typeface="Times New Roman" panose="02020603050405020304" pitchFamily="18" charset="0"/>
              </a:rPr>
              <a:t>Pregnancy</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defective closure of the abdominal wall (</a:t>
            </a:r>
            <a:r>
              <a:rPr lang="en-US" sz="2400" dirty="0" err="1">
                <a:latin typeface="Times New Roman" panose="02020603050405020304" pitchFamily="18" charset="0"/>
                <a:cs typeface="Times New Roman" panose="02020603050405020304" pitchFamily="18" charset="0"/>
              </a:rPr>
              <a:t>gastroschisis</a:t>
            </a:r>
            <a:r>
              <a:rPr lang="en-US" sz="2400" dirty="0">
                <a:latin typeface="Times New Roman" panose="02020603050405020304" pitchFamily="18" charset="0"/>
                <a:cs typeface="Times New Roman" panose="02020603050405020304" pitchFamily="18" charset="0"/>
              </a:rPr>
              <a:t>) reported very rarely in newborns after first trimester </a:t>
            </a:r>
            <a:r>
              <a:rPr lang="en-US" sz="2400" dirty="0" smtClean="0">
                <a:latin typeface="Times New Roman" panose="02020603050405020304" pitchFamily="18" charset="0"/>
                <a:cs typeface="Times New Roman" panose="02020603050405020304" pitchFamily="18" charset="0"/>
              </a:rPr>
              <a:t>exposure.</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0" indent="0">
              <a:buNone/>
            </a:pPr>
            <a:r>
              <a:rPr lang="en-US" sz="3600" b="1" dirty="0" smtClean="0">
                <a:solidFill>
                  <a:srgbClr val="FF0000"/>
                </a:solidFill>
                <a:latin typeface="Times New Roman" panose="02020603050405020304" pitchFamily="18" charset="0"/>
                <a:cs typeface="Times New Roman" panose="02020603050405020304" pitchFamily="18" charset="0"/>
              </a:rPr>
              <a:t>Breast-feeding</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may suppress lactation; </a:t>
            </a:r>
            <a:r>
              <a:rPr lang="en-US" sz="2400" dirty="0" smtClean="0">
                <a:latin typeface="Times New Roman" panose="02020603050405020304" pitchFamily="18" charset="0"/>
                <a:cs typeface="Times New Roman" panose="02020603050405020304" pitchFamily="18" charset="0"/>
              </a:rPr>
              <a:t>avoid if </a:t>
            </a:r>
            <a:r>
              <a:rPr lang="en-US" sz="2400" dirty="0">
                <a:latin typeface="Times New Roman" panose="02020603050405020304" pitchFamily="18" charset="0"/>
                <a:cs typeface="Times New Roman" panose="02020603050405020304" pitchFamily="18" charset="0"/>
              </a:rPr>
              <a:t>milk production insufficient</a:t>
            </a:r>
          </a:p>
          <a:p>
            <a:pPr marL="0" indent="0">
              <a:buNone/>
            </a:pPr>
            <a:endParaRPr lang="en-US" dirty="0"/>
          </a:p>
        </p:txBody>
      </p:sp>
    </p:spTree>
    <p:extLst>
      <p:ext uri="{BB962C8B-B14F-4D97-AF65-F5344CB8AC3E}">
        <p14:creationId xmlns:p14="http://schemas.microsoft.com/office/powerpoint/2010/main" val="1779247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76672"/>
            <a:ext cx="6563072" cy="5865515"/>
          </a:xfrm>
        </p:spPr>
        <p:txBody>
          <a:bodyPr>
            <a:normAutofit lnSpcReduction="10000"/>
          </a:bodyPr>
          <a:lstStyle/>
          <a:p>
            <a:pPr marL="0" indent="0">
              <a:buNone/>
            </a:pPr>
            <a:r>
              <a:rPr lang="en-US" sz="2800" b="1" dirty="0">
                <a:solidFill>
                  <a:srgbClr val="FF0000"/>
                </a:solidFill>
                <a:latin typeface="Times New Roman" panose="02020603050405020304" pitchFamily="18" charset="0"/>
                <a:cs typeface="Times New Roman" panose="02020603050405020304" pitchFamily="18" charset="0"/>
              </a:rPr>
              <a:t>Hepatic impairment </a:t>
            </a:r>
            <a:endParaRPr lang="en-US" sz="2800" b="1" dirty="0" smtClean="0">
              <a:solidFill>
                <a:srgbClr val="FF0000"/>
              </a:solidFill>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manufacturer </a:t>
            </a:r>
            <a:r>
              <a:rPr lang="en-US" sz="2400" dirty="0">
                <a:latin typeface="Times New Roman" panose="02020603050405020304" pitchFamily="18" charset="0"/>
                <a:cs typeface="Times New Roman" panose="02020603050405020304" pitchFamily="18" charset="0"/>
              </a:rPr>
              <a:t>advises use with caution in severe </a:t>
            </a:r>
            <a:r>
              <a:rPr lang="en-US" sz="2400" dirty="0" smtClean="0">
                <a:latin typeface="Times New Roman" panose="02020603050405020304" pitchFamily="18" charset="0"/>
                <a:cs typeface="Times New Roman" panose="02020603050405020304" pitchFamily="18" charset="0"/>
              </a:rPr>
              <a:t>impairment.</a:t>
            </a:r>
          </a:p>
          <a:p>
            <a:pPr marL="0" indent="0">
              <a:buNone/>
            </a:pPr>
            <a:r>
              <a:rPr lang="en-US" sz="2800" b="1" dirty="0">
                <a:solidFill>
                  <a:srgbClr val="FF0000"/>
                </a:solidFill>
                <a:latin typeface="Times New Roman" panose="02020603050405020304" pitchFamily="18" charset="0"/>
                <a:cs typeface="Times New Roman" panose="02020603050405020304" pitchFamily="18" charset="0"/>
              </a:rPr>
              <a:t>Renal impairment </a:t>
            </a:r>
          </a:p>
          <a:p>
            <a:pPr marL="0" indent="0">
              <a:buNone/>
            </a:pPr>
            <a:r>
              <a:rPr lang="en-US" sz="2400" dirty="0" smtClean="0">
                <a:latin typeface="Times New Roman" panose="02020603050405020304" pitchFamily="18" charset="0"/>
                <a:cs typeface="Times New Roman" panose="02020603050405020304" pitchFamily="18" charset="0"/>
              </a:rPr>
              <a:t>use </a:t>
            </a:r>
            <a:r>
              <a:rPr lang="en-US" sz="2400" dirty="0">
                <a:latin typeface="Times New Roman" panose="02020603050405020304" pitchFamily="18" charset="0"/>
                <a:cs typeface="Times New Roman" panose="02020603050405020304" pitchFamily="18" charset="0"/>
              </a:rPr>
              <a:t>with caution in mild to moderate impairment; manufacturer advises avoid in severe impairment.</a:t>
            </a:r>
          </a:p>
          <a:p>
            <a:pPr marL="0" indent="0">
              <a:buNone/>
            </a:pPr>
            <a:r>
              <a:rPr lang="en-US" sz="2800" b="1" dirty="0" smtClean="0">
                <a:solidFill>
                  <a:srgbClr val="FF0000"/>
                </a:solidFill>
                <a:latin typeface="Times New Roman" panose="02020603050405020304" pitchFamily="18" charset="0"/>
                <a:cs typeface="Times New Roman" panose="02020603050405020304" pitchFamily="18" charset="0"/>
              </a:rPr>
              <a:t>Side-effects</a:t>
            </a:r>
            <a:endParaRPr lang="en-US" sz="2800" b="1" dirty="0">
              <a:solidFill>
                <a:srgbClr val="FF0000"/>
              </a:solidFill>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nausea</a:t>
            </a:r>
            <a:r>
              <a:rPr lang="en-US" sz="2400" dirty="0">
                <a:latin typeface="Times New Roman" panose="02020603050405020304" pitchFamily="18" charset="0"/>
                <a:cs typeface="Times New Roman" panose="02020603050405020304" pitchFamily="18" charset="0"/>
              </a:rPr>
              <a:t>, vomiting</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hypertension, tachycardia</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headache, anxiety, restlessness, insomnia; rarely hallucinations, rash;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very </a:t>
            </a:r>
            <a:r>
              <a:rPr lang="en-US" sz="2400" dirty="0">
                <a:latin typeface="Times New Roman" panose="02020603050405020304" pitchFamily="18" charset="0"/>
                <a:cs typeface="Times New Roman" panose="02020603050405020304" pitchFamily="18" charset="0"/>
              </a:rPr>
              <a:t>rarely angle-closure glaucoma; urinary retention also reported.</a:t>
            </a:r>
          </a:p>
        </p:txBody>
      </p:sp>
    </p:spTree>
    <p:extLst>
      <p:ext uri="{BB962C8B-B14F-4D97-AF65-F5344CB8AC3E}">
        <p14:creationId xmlns:p14="http://schemas.microsoft.com/office/powerpoint/2010/main" val="3722573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7672" y="188640"/>
            <a:ext cx="8229600" cy="893732"/>
          </a:xfrm>
        </p:spPr>
        <p:txBody>
          <a:bodyPr/>
          <a:lstStyle/>
          <a:p>
            <a:r>
              <a:rPr lang="en-US" dirty="0"/>
              <a:t>Local decongestants</a:t>
            </a:r>
          </a:p>
        </p:txBody>
      </p:sp>
      <p:sp>
        <p:nvSpPr>
          <p:cNvPr id="3" name="Content Placeholder 2"/>
          <p:cNvSpPr>
            <a:spLocks noGrp="1"/>
          </p:cNvSpPr>
          <p:nvPr>
            <p:ph idx="1"/>
          </p:nvPr>
        </p:nvSpPr>
        <p:spPr>
          <a:xfrm>
            <a:off x="477672" y="1201002"/>
            <a:ext cx="6974648" cy="5324341"/>
          </a:xfrm>
        </p:spPr>
        <p:txBody>
          <a:bodyPr>
            <a:normAutofit/>
          </a:bodyPr>
          <a:lstStyle/>
          <a:p>
            <a:r>
              <a:rPr lang="en-US" sz="2400" dirty="0">
                <a:latin typeface="Times New Roman" panose="02020603050405020304" pitchFamily="18" charset="0"/>
                <a:cs typeface="Times New Roman" panose="02020603050405020304" pitchFamily="18" charset="0"/>
              </a:rPr>
              <a:t>Sympathomimetic amines exert a rapid and potent </a:t>
            </a:r>
            <a:r>
              <a:rPr lang="en-US" sz="2400" dirty="0" err="1">
                <a:latin typeface="Times New Roman" panose="02020603050405020304" pitchFamily="18" charset="0"/>
                <a:cs typeface="Times New Roman" panose="02020603050405020304" pitchFamily="18" charset="0"/>
              </a:rPr>
              <a:t>vasoconstricting</a:t>
            </a:r>
            <a:r>
              <a:rPr lang="en-US" sz="2400" dirty="0">
                <a:latin typeface="Times New Roman" panose="02020603050405020304" pitchFamily="18" charset="0"/>
                <a:cs typeface="Times New Roman" panose="02020603050405020304" pitchFamily="18" charset="0"/>
              </a:rPr>
              <a:t> effect, </a:t>
            </a:r>
            <a:r>
              <a:rPr lang="en-US" sz="2400" dirty="0" smtClean="0">
                <a:latin typeface="Times New Roman" panose="02020603050405020304" pitchFamily="18" charset="0"/>
                <a:cs typeface="Times New Roman" panose="02020603050405020304" pitchFamily="18" charset="0"/>
              </a:rPr>
              <a:t>confined </a:t>
            </a:r>
            <a:r>
              <a:rPr lang="en-US" sz="2400" dirty="0">
                <a:latin typeface="Times New Roman" panose="02020603050405020304" pitchFamily="18" charset="0"/>
                <a:cs typeface="Times New Roman" panose="02020603050405020304" pitchFamily="18" charset="0"/>
              </a:rPr>
              <a:t>to the area of application, when applied directly into the nose in the form of drops or spays.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Compounds </a:t>
            </a:r>
            <a:r>
              <a:rPr lang="en-US" sz="2400" dirty="0">
                <a:latin typeface="Times New Roman" panose="02020603050405020304" pitchFamily="18" charset="0"/>
                <a:cs typeface="Times New Roman" panose="02020603050405020304" pitchFamily="18" charset="0"/>
              </a:rPr>
              <a:t>used are </a:t>
            </a:r>
            <a:r>
              <a:rPr lang="en-US" sz="2400" dirty="0" err="1">
                <a:latin typeface="Times New Roman" panose="02020603050405020304" pitchFamily="18" charset="0"/>
                <a:cs typeface="Times New Roman" panose="02020603050405020304" pitchFamily="18" charset="0"/>
              </a:rPr>
              <a:t>oxymetazoline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xylometazoline</a:t>
            </a:r>
            <a:r>
              <a:rPr lang="en-US" sz="2400" dirty="0">
                <a:latin typeface="Times New Roman" panose="02020603050405020304" pitchFamily="18" charset="0"/>
                <a:cs typeface="Times New Roman" panose="02020603050405020304" pitchFamily="18" charset="0"/>
              </a:rPr>
              <a:t>, ephedrine and phenylephrine. </a:t>
            </a:r>
          </a:p>
        </p:txBody>
      </p:sp>
    </p:spTree>
    <p:extLst>
      <p:ext uri="{BB962C8B-B14F-4D97-AF65-F5344CB8AC3E}">
        <p14:creationId xmlns:p14="http://schemas.microsoft.com/office/powerpoint/2010/main" val="3667315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6995120" cy="5865515"/>
          </a:xfrm>
        </p:spPr>
        <p:txBody>
          <a:bodyPr>
            <a:normAutofit/>
          </a:bodyPr>
          <a:lstStyle/>
          <a:p>
            <a:pPr marL="342900" lvl="1" indent="-342900"/>
            <a:endParaRPr lang="en-US" sz="2400" dirty="0" smtClean="0">
              <a:latin typeface="Times New Roman" panose="02020603050405020304" pitchFamily="18" charset="0"/>
              <a:cs typeface="Times New Roman" panose="02020603050405020304" pitchFamily="18" charset="0"/>
            </a:endParaRPr>
          </a:p>
          <a:p>
            <a:pPr marL="342900" lvl="1" indent="-342900"/>
            <a:endParaRPr lang="en-US" sz="2400" dirty="0">
              <a:latin typeface="Times New Roman" panose="02020603050405020304" pitchFamily="18" charset="0"/>
              <a:cs typeface="Times New Roman" panose="02020603050405020304" pitchFamily="18" charset="0"/>
            </a:endParaRPr>
          </a:p>
          <a:p>
            <a:pPr marL="342900" lvl="1" indent="-342900"/>
            <a:r>
              <a:rPr lang="en-US" sz="2400" dirty="0" smtClean="0">
                <a:latin typeface="Times New Roman" panose="02020603050405020304" pitchFamily="18" charset="0"/>
                <a:cs typeface="Times New Roman" panose="02020603050405020304" pitchFamily="18" charset="0"/>
              </a:rPr>
              <a:t>They </a:t>
            </a:r>
            <a:r>
              <a:rPr lang="en-US" sz="2400" dirty="0">
                <a:latin typeface="Times New Roman" panose="02020603050405020304" pitchFamily="18" charset="0"/>
                <a:cs typeface="Times New Roman" panose="02020603050405020304" pitchFamily="18" charset="0"/>
              </a:rPr>
              <a:t>can be used by patients for whom systemic decongestants are contraindicated, but should be avoided by patients taking monoamine oxidase inhibitors.</a:t>
            </a:r>
          </a:p>
          <a:p>
            <a:pPr marL="342900" lvl="1" indent="-342900"/>
            <a:endParaRPr lang="en-US" sz="2400" dirty="0">
              <a:latin typeface="Times New Roman" panose="02020603050405020304" pitchFamily="18" charset="0"/>
              <a:cs typeface="Times New Roman" panose="02020603050405020304" pitchFamily="18" charset="0"/>
            </a:endParaRPr>
          </a:p>
          <a:p>
            <a:pPr marL="342900" lvl="1" indent="-342900"/>
            <a:r>
              <a:rPr lang="en-US" sz="2400" dirty="0">
                <a:latin typeface="Times New Roman" panose="02020603050405020304" pitchFamily="18" charset="0"/>
                <a:cs typeface="Times New Roman" panose="02020603050405020304" pitchFamily="18" charset="0"/>
              </a:rPr>
              <a:t>If used for prolonged periods they can cause a </a:t>
            </a:r>
            <a:r>
              <a:rPr lang="en-US" sz="4000" dirty="0">
                <a:solidFill>
                  <a:srgbClr val="FF0000"/>
                </a:solidFill>
                <a:latin typeface="Times New Roman" panose="02020603050405020304" pitchFamily="18" charset="0"/>
                <a:cs typeface="Times New Roman" panose="02020603050405020304" pitchFamily="18" charset="0"/>
              </a:rPr>
              <a:t>rebound effect</a:t>
            </a:r>
            <a:r>
              <a:rPr lang="en-US" sz="2400" dirty="0">
                <a:latin typeface="Times New Roman" panose="02020603050405020304" pitchFamily="18" charset="0"/>
                <a:cs typeface="Times New Roman" panose="02020603050405020304" pitchFamily="18" charset="0"/>
              </a:rPr>
              <a:t>, with congestion often returning worse than before, and should therefore not be used for more than </a:t>
            </a:r>
            <a:r>
              <a:rPr lang="en-US" sz="4000" dirty="0">
                <a:solidFill>
                  <a:srgbClr val="FF0000"/>
                </a:solidFill>
                <a:latin typeface="Times New Roman" panose="02020603050405020304" pitchFamily="18" charset="0"/>
                <a:cs typeface="Times New Roman" panose="02020603050405020304" pitchFamily="18" charset="0"/>
              </a:rPr>
              <a:t>about 5–7 days</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223558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816" y="260648"/>
            <a:ext cx="6347713" cy="1320800"/>
          </a:xfrm>
        </p:spPr>
        <p:txBody>
          <a:bodyPr/>
          <a:lstStyle/>
          <a:p>
            <a:r>
              <a:rPr lang="en-US" dirty="0"/>
              <a:t>Sore throat</a:t>
            </a:r>
          </a:p>
        </p:txBody>
      </p:sp>
      <p:sp>
        <p:nvSpPr>
          <p:cNvPr id="3" name="Content Placeholder 2"/>
          <p:cNvSpPr>
            <a:spLocks noGrp="1"/>
          </p:cNvSpPr>
          <p:nvPr>
            <p:ph idx="1"/>
          </p:nvPr>
        </p:nvSpPr>
        <p:spPr>
          <a:xfrm>
            <a:off x="645489" y="1557958"/>
            <a:ext cx="6347714" cy="3880773"/>
          </a:xfrm>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Demulcents</a:t>
            </a:r>
          </a:p>
          <a:p>
            <a:r>
              <a:rPr lang="en-US" sz="2400" dirty="0" smtClean="0">
                <a:latin typeface="Times New Roman" panose="02020603050405020304" pitchFamily="18" charset="0"/>
                <a:cs typeface="Times New Roman" panose="02020603050405020304" pitchFamily="18" charset="0"/>
              </a:rPr>
              <a:t>Sucking </a:t>
            </a:r>
            <a:r>
              <a:rPr lang="en-US" sz="2400" dirty="0">
                <a:latin typeface="Times New Roman" panose="02020603050405020304" pitchFamily="18" charset="0"/>
                <a:cs typeface="Times New Roman" panose="02020603050405020304" pitchFamily="18" charset="0"/>
              </a:rPr>
              <a:t>anything produces saliva, lubricating and soothing </a:t>
            </a:r>
            <a:r>
              <a:rPr lang="en-US" sz="2400" dirty="0" smtClean="0">
                <a:latin typeface="Times New Roman" panose="02020603050405020304" pitchFamily="18" charset="0"/>
                <a:cs typeface="Times New Roman" panose="02020603050405020304" pitchFamily="18" charset="0"/>
              </a:rPr>
              <a:t>inflamed </a:t>
            </a:r>
            <a:r>
              <a:rPr lang="en-US" sz="2400" dirty="0">
                <a:latin typeface="Times New Roman" panose="02020603050405020304" pitchFamily="18" charset="0"/>
                <a:cs typeface="Times New Roman" panose="02020603050405020304" pitchFamily="18" charset="0"/>
              </a:rPr>
              <a:t>tissues and washing infecting organisms off them. Any lozenge or pastille, regardless of ingredients, will do </a:t>
            </a:r>
            <a:r>
              <a:rPr lang="en-US" sz="2400" dirty="0" smtClean="0">
                <a:latin typeface="Times New Roman" panose="02020603050405020304" pitchFamily="18" charset="0"/>
                <a:cs typeface="Times New Roman" panose="02020603050405020304" pitchFamily="18" charset="0"/>
              </a:rPr>
              <a:t>this. </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033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t>
            </a:r>
            <a:endParaRPr lang="en-US" dirty="0"/>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For </a:t>
            </a:r>
            <a:r>
              <a:rPr lang="en-US" sz="2400" dirty="0" smtClean="0">
                <a:latin typeface="Times New Roman" panose="02020603050405020304" pitchFamily="18" charset="0"/>
                <a:cs typeface="Times New Roman" panose="02020603050405020304" pitchFamily="18" charset="0"/>
              </a:rPr>
              <a:t>influenza Prophylaxis,  </a:t>
            </a:r>
            <a:r>
              <a:rPr lang="en-US" sz="2400" dirty="0">
                <a:latin typeface="Times New Roman" panose="02020603050405020304" pitchFamily="18" charset="0"/>
                <a:cs typeface="Times New Roman" panose="02020603050405020304" pitchFamily="18" charset="0"/>
              </a:rPr>
              <a:t>vaccination is recommended for </a:t>
            </a:r>
            <a:endParaRPr lang="en-US" sz="2400"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high-risk </a:t>
            </a:r>
            <a:r>
              <a:rPr lang="en-US" sz="2400" dirty="0">
                <a:latin typeface="Times New Roman" panose="02020603050405020304" pitchFamily="18" charset="0"/>
                <a:cs typeface="Times New Roman" panose="02020603050405020304" pitchFamily="18" charset="0"/>
              </a:rPr>
              <a:t>groups </a:t>
            </a:r>
          </a:p>
          <a:p>
            <a:pPr lvl="1"/>
            <a:r>
              <a:rPr lang="en-US" sz="2400" dirty="0" smtClean="0">
                <a:latin typeface="Times New Roman" panose="02020603050405020304" pitchFamily="18" charset="0"/>
                <a:cs typeface="Times New Roman" panose="02020603050405020304" pitchFamily="18" charset="0"/>
              </a:rPr>
              <a:t>all </a:t>
            </a:r>
            <a:r>
              <a:rPr lang="en-US" sz="2400" dirty="0">
                <a:latin typeface="Times New Roman" panose="02020603050405020304" pitchFamily="18" charset="0"/>
                <a:cs typeface="Times New Roman" panose="02020603050405020304" pitchFamily="18" charset="0"/>
              </a:rPr>
              <a:t>persons over 65 years.</a:t>
            </a:r>
          </a:p>
        </p:txBody>
      </p:sp>
    </p:spTree>
    <p:extLst>
      <p:ext uri="{BB962C8B-B14F-4D97-AF65-F5344CB8AC3E}">
        <p14:creationId xmlns:p14="http://schemas.microsoft.com/office/powerpoint/2010/main" val="3908575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6912768" cy="5760640"/>
          </a:xfrm>
        </p:spPr>
        <p:txBody>
          <a:bodyPr>
            <a:normAutofit/>
          </a:bodyPr>
          <a:lstStyle/>
          <a:p>
            <a:pPr marL="0" indent="0">
              <a:buNone/>
            </a:pP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glycerin</a:t>
            </a:r>
            <a:r>
              <a:rPr lang="en-US" sz="2400" dirty="0">
                <a:latin typeface="Times New Roman" panose="02020603050405020304" pitchFamily="18" charset="0"/>
                <a:cs typeface="Times New Roman" panose="02020603050405020304" pitchFamily="18" charset="0"/>
              </a:rPr>
              <a:t>, lemon and honey pastilles </a:t>
            </a:r>
            <a:r>
              <a:rPr lang="en-US" sz="2400" dirty="0" smtClean="0">
                <a:latin typeface="Times New Roman" panose="02020603050405020304" pitchFamily="18" charset="0"/>
                <a:cs typeface="Times New Roman" panose="02020603050405020304" pitchFamily="18" charset="0"/>
              </a:rPr>
              <a:t>may </a:t>
            </a:r>
            <a:r>
              <a:rPr lang="en-US" sz="2400" dirty="0">
                <a:latin typeface="Times New Roman" panose="02020603050405020304" pitchFamily="18" charset="0"/>
                <a:cs typeface="Times New Roman" panose="02020603050405020304" pitchFamily="18" charset="0"/>
              </a:rPr>
              <a:t>be </a:t>
            </a:r>
            <a:r>
              <a:rPr lang="en-US" sz="2400" dirty="0" smtClean="0">
                <a:latin typeface="Times New Roman" panose="02020603050405020304" pitchFamily="18" charset="0"/>
                <a:cs typeface="Times New Roman" panose="02020603050405020304" pitchFamily="18" charset="0"/>
              </a:rPr>
              <a:t>effective for </a:t>
            </a:r>
            <a:r>
              <a:rPr lang="en-US" sz="2400" dirty="0">
                <a:latin typeface="Times New Roman" panose="02020603050405020304" pitchFamily="18" charset="0"/>
                <a:cs typeface="Times New Roman" panose="02020603050405020304" pitchFamily="18" charset="0"/>
              </a:rPr>
              <a:t>soothing a sore throat.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Because </a:t>
            </a:r>
            <a:r>
              <a:rPr lang="en-US" sz="2400" dirty="0">
                <a:latin typeface="Times New Roman" panose="02020603050405020304" pitchFamily="18" charset="0"/>
                <a:cs typeface="Times New Roman" panose="02020603050405020304" pitchFamily="18" charset="0"/>
              </a:rPr>
              <a:t>they contain no medicament they can be used as often as necessary to stop the throat feeling dry, thereby relieving discomfort. </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Some products contain ingredients with volatile constituents, e.g. eucalyptus oil and menthol, which produce a sensation of clearing blocked nasal and upper respiratory passages and can be useful in relieving other symptoms of colds. </a:t>
            </a:r>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main disadvantage of most demulcent throat lozenges and pastilles is their </a:t>
            </a:r>
            <a:r>
              <a:rPr lang="en-US" sz="2800" dirty="0">
                <a:solidFill>
                  <a:srgbClr val="FF0000"/>
                </a:solidFill>
                <a:latin typeface="Times New Roman" panose="02020603050405020304" pitchFamily="18" charset="0"/>
                <a:cs typeface="Times New Roman" panose="02020603050405020304" pitchFamily="18" charset="0"/>
              </a:rPr>
              <a:t>high sugar content</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1894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Antibacterials</a:t>
            </a:r>
            <a:r>
              <a:rPr lang="en-US" dirty="0"/>
              <a:t> </a:t>
            </a:r>
          </a:p>
        </p:txBody>
      </p:sp>
      <p:sp>
        <p:nvSpPr>
          <p:cNvPr id="3" name="Content Placeholder 2"/>
          <p:cNvSpPr>
            <a:spLocks noGrp="1"/>
          </p:cNvSpPr>
          <p:nvPr>
            <p:ph idx="1"/>
          </p:nvPr>
        </p:nvSpPr>
        <p:spPr>
          <a:xfrm>
            <a:off x="683568" y="1412776"/>
            <a:ext cx="6347714" cy="3880773"/>
          </a:xfrm>
        </p:spPr>
        <p:txBody>
          <a:bodyPr>
            <a:noAutofit/>
          </a:bodyPr>
          <a:lstStyle/>
          <a:p>
            <a:r>
              <a:rPr lang="en-US" sz="2800" dirty="0">
                <a:latin typeface="Times New Roman" panose="02020603050405020304" pitchFamily="18" charset="0"/>
                <a:cs typeface="Times New Roman" panose="02020603050405020304" pitchFamily="18" charset="0"/>
              </a:rPr>
              <a:t>The antibacterial compounds used in sore-throat lozenges are unlikely to be effective against the rhinoviruses that are largely responsible for the common cold. </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sore throat complicated by a secondary bacterial infection, such as tonsillitis, would normally be treated with a systemic antibiotic. </a:t>
            </a:r>
          </a:p>
        </p:txBody>
      </p:sp>
    </p:spTree>
    <p:extLst>
      <p:ext uri="{BB962C8B-B14F-4D97-AF65-F5344CB8AC3E}">
        <p14:creationId xmlns:p14="http://schemas.microsoft.com/office/powerpoint/2010/main" val="3618398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76672"/>
            <a:ext cx="6048672" cy="5976664"/>
          </a:xfrm>
        </p:spPr>
        <p:txBody>
          <a:bodyPr/>
          <a:lstStyle/>
          <a:p>
            <a:pPr lvl="1"/>
            <a:endParaRPr lang="en-US" dirty="0" smtClean="0"/>
          </a:p>
          <a:p>
            <a:pPr lvl="1"/>
            <a:r>
              <a:rPr lang="en-US" sz="2800" dirty="0" smtClean="0">
                <a:latin typeface="Times New Roman" panose="02020603050405020304" pitchFamily="18" charset="0"/>
                <a:cs typeface="Times New Roman" panose="02020603050405020304" pitchFamily="18" charset="0"/>
              </a:rPr>
              <a:t>Local </a:t>
            </a:r>
            <a:r>
              <a:rPr lang="en-US" sz="2800" dirty="0" err="1">
                <a:latin typeface="Times New Roman" panose="02020603050405020304" pitchFamily="18" charset="0"/>
                <a:cs typeface="Times New Roman" panose="02020603050405020304" pitchFamily="18" charset="0"/>
              </a:rPr>
              <a:t>anaesthetics</a:t>
            </a:r>
            <a:r>
              <a:rPr lang="en-US" sz="2800" dirty="0">
                <a:latin typeface="Times New Roman" panose="02020603050405020304" pitchFamily="18" charset="0"/>
                <a:cs typeface="Times New Roman" panose="02020603050405020304" pitchFamily="18" charset="0"/>
              </a:rPr>
              <a:t> Benzocaine is the only local </a:t>
            </a:r>
            <a:r>
              <a:rPr lang="en-US" sz="2800" dirty="0" err="1">
                <a:latin typeface="Times New Roman" panose="02020603050405020304" pitchFamily="18" charset="0"/>
                <a:cs typeface="Times New Roman" panose="02020603050405020304" pitchFamily="18" charset="0"/>
              </a:rPr>
              <a:t>anaesthetic</a:t>
            </a:r>
            <a:r>
              <a:rPr lang="en-US" sz="2800" dirty="0">
                <a:latin typeface="Times New Roman" panose="02020603050405020304" pitchFamily="18" charset="0"/>
                <a:cs typeface="Times New Roman" panose="02020603050405020304" pitchFamily="18" charset="0"/>
              </a:rPr>
              <a:t> included in sore-throat lozenges; </a:t>
            </a:r>
            <a:endParaRPr lang="en-US" sz="2800" dirty="0" smtClean="0">
              <a:latin typeface="Times New Roman" panose="02020603050405020304" pitchFamily="18" charset="0"/>
              <a:cs typeface="Times New Roman" panose="02020603050405020304" pitchFamily="18" charset="0"/>
            </a:endParaRPr>
          </a:p>
          <a:p>
            <a:pPr lvl="1"/>
            <a:r>
              <a:rPr lang="en-US" sz="2800" dirty="0" smtClean="0">
                <a:latin typeface="Times New Roman" panose="02020603050405020304" pitchFamily="18" charset="0"/>
                <a:cs typeface="Times New Roman" panose="02020603050405020304" pitchFamily="18" charset="0"/>
              </a:rPr>
              <a:t>benzocaine </a:t>
            </a:r>
            <a:r>
              <a:rPr lang="en-US" sz="2800" dirty="0">
                <a:latin typeface="Times New Roman" panose="02020603050405020304" pitchFamily="18" charset="0"/>
                <a:cs typeface="Times New Roman" panose="02020603050405020304" pitchFamily="18" charset="0"/>
              </a:rPr>
              <a:t>and lidocaine are used in sore-throat sprays. </a:t>
            </a:r>
            <a:endParaRPr lang="en-US" sz="2800" dirty="0" smtClean="0">
              <a:latin typeface="Times New Roman" panose="02020603050405020304" pitchFamily="18" charset="0"/>
              <a:cs typeface="Times New Roman" panose="02020603050405020304" pitchFamily="18" charset="0"/>
            </a:endParaRPr>
          </a:p>
          <a:p>
            <a:pPr lvl="1"/>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local </a:t>
            </a:r>
            <a:r>
              <a:rPr lang="en-US" sz="2800" dirty="0" err="1">
                <a:latin typeface="Times New Roman" panose="02020603050405020304" pitchFamily="18" charset="0"/>
                <a:cs typeface="Times New Roman" panose="02020603050405020304" pitchFamily="18" charset="0"/>
              </a:rPr>
              <a:t>anaesthetic</a:t>
            </a:r>
            <a:r>
              <a:rPr lang="en-US" sz="2800" dirty="0">
                <a:latin typeface="Times New Roman" panose="02020603050405020304" pitchFamily="18" charset="0"/>
                <a:cs typeface="Times New Roman" panose="02020603050405020304" pitchFamily="18" charset="0"/>
              </a:rPr>
              <a:t> may be helpful if swallowing is uncomfortable. </a:t>
            </a:r>
            <a:endParaRPr lang="en-US" sz="2800" dirty="0" smtClean="0">
              <a:latin typeface="Times New Roman" panose="02020603050405020304" pitchFamily="18" charset="0"/>
              <a:cs typeface="Times New Roman" panose="02020603050405020304" pitchFamily="18" charset="0"/>
            </a:endParaRPr>
          </a:p>
          <a:p>
            <a:pPr lvl="1"/>
            <a:r>
              <a:rPr lang="en-US" sz="2800" dirty="0" smtClean="0">
                <a:latin typeface="Times New Roman" panose="02020603050405020304" pitchFamily="18" charset="0"/>
                <a:cs typeface="Times New Roman" panose="02020603050405020304" pitchFamily="18" charset="0"/>
              </a:rPr>
              <a:t>Local </a:t>
            </a:r>
            <a:r>
              <a:rPr lang="en-US" sz="2800" dirty="0" err="1">
                <a:latin typeface="Times New Roman" panose="02020603050405020304" pitchFamily="18" charset="0"/>
                <a:cs typeface="Times New Roman" panose="02020603050405020304" pitchFamily="18" charset="0"/>
              </a:rPr>
              <a:t>anaesthetics</a:t>
            </a:r>
            <a:r>
              <a:rPr lang="en-US" sz="2800" dirty="0">
                <a:latin typeface="Times New Roman" panose="02020603050405020304" pitchFamily="18" charset="0"/>
                <a:cs typeface="Times New Roman" panose="02020603050405020304" pitchFamily="18" charset="0"/>
              </a:rPr>
              <a:t> can cause </a:t>
            </a:r>
            <a:r>
              <a:rPr lang="en-US" sz="2800" dirty="0" err="1">
                <a:latin typeface="Times New Roman" panose="02020603050405020304" pitchFamily="18" charset="0"/>
                <a:cs typeface="Times New Roman" panose="02020603050405020304" pitchFamily="18" charset="0"/>
              </a:rPr>
              <a:t>sensitisation</a:t>
            </a:r>
            <a:r>
              <a:rPr lang="en-US" sz="2800" dirty="0">
                <a:latin typeface="Times New Roman" panose="02020603050405020304" pitchFamily="18" charset="0"/>
                <a:cs typeface="Times New Roman" panose="02020603050405020304" pitchFamily="18" charset="0"/>
              </a:rPr>
              <a:t> in some individuals with prolonged use, so usage should be limited </a:t>
            </a:r>
            <a:r>
              <a:rPr lang="en-US" sz="2800" dirty="0">
                <a:solidFill>
                  <a:srgbClr val="FF0000"/>
                </a:solidFill>
                <a:latin typeface="Times New Roman" panose="02020603050405020304" pitchFamily="18" charset="0"/>
                <a:cs typeface="Times New Roman" panose="02020603050405020304" pitchFamily="18" charset="0"/>
              </a:rPr>
              <a:t>to 5 days</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89848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260648"/>
            <a:ext cx="6842721" cy="5780715"/>
          </a:xfrm>
        </p:spPr>
        <p:txBody>
          <a:bodyPr>
            <a:normAutofit lnSpcReduction="10000"/>
          </a:bodyPr>
          <a:lstStyle/>
          <a:p>
            <a:pPr marL="0" indent="0">
              <a:buNone/>
            </a:pPr>
            <a:r>
              <a:rPr lang="en-US" sz="3300" b="1" dirty="0">
                <a:latin typeface="Times New Roman" panose="02020603050405020304" pitchFamily="18" charset="0"/>
                <a:cs typeface="Times New Roman" panose="02020603050405020304" pitchFamily="18" charset="0"/>
              </a:rPr>
              <a:t>Children under 6 years </a:t>
            </a:r>
            <a:r>
              <a:rPr lang="en-US" sz="3300" b="1" dirty="0" smtClean="0">
                <a:latin typeface="Times New Roman" panose="02020603050405020304" pitchFamily="18" charset="0"/>
                <a:cs typeface="Times New Roman" panose="02020603050405020304" pitchFamily="18" charset="0"/>
              </a:rPr>
              <a:t>old</a:t>
            </a:r>
          </a:p>
          <a:p>
            <a:pPr marL="0" indent="0">
              <a:buNone/>
            </a:pPr>
            <a:endParaRPr lang="en-US" sz="3300" b="1"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March 2009, an important statement was issued by the Medicines and Healthcare products Regulatory Agency (MHRA), which says:</a:t>
            </a:r>
          </a:p>
          <a:p>
            <a:r>
              <a:rPr lang="en-US" sz="2400" dirty="0">
                <a:latin typeface="Times New Roman" panose="02020603050405020304" pitchFamily="18" charset="0"/>
                <a:cs typeface="Times New Roman" panose="02020603050405020304" pitchFamily="18" charset="0"/>
              </a:rPr>
              <a:t>The new advice is that parents and </a:t>
            </a:r>
            <a:r>
              <a:rPr lang="en-US" sz="2400" dirty="0" err="1">
                <a:latin typeface="Times New Roman" panose="02020603050405020304" pitchFamily="18" charset="0"/>
                <a:cs typeface="Times New Roman" panose="02020603050405020304" pitchFamily="18" charset="0"/>
              </a:rPr>
              <a:t>carers</a:t>
            </a:r>
            <a:r>
              <a:rPr lang="en-US" sz="2400" dirty="0">
                <a:latin typeface="Times New Roman" panose="02020603050405020304" pitchFamily="18" charset="0"/>
                <a:cs typeface="Times New Roman" panose="02020603050405020304" pitchFamily="18" charset="0"/>
              </a:rPr>
              <a:t> should no longer use over-the-counter (OTC) cough and cold medicines in children under 6. </a:t>
            </a:r>
            <a:endParaRPr lang="en-US" sz="2400" dirty="0" smtClean="0">
              <a:latin typeface="Times New Roman" panose="02020603050405020304" pitchFamily="18" charset="0"/>
              <a:cs typeface="Times New Roman" panose="02020603050405020304" pitchFamily="18" charset="0"/>
            </a:endParaRPr>
          </a:p>
          <a:p>
            <a:pPr lvl="1"/>
            <a:r>
              <a:rPr lang="en-US" sz="2200" dirty="0" smtClean="0">
                <a:latin typeface="Times New Roman" panose="02020603050405020304" pitchFamily="18" charset="0"/>
                <a:cs typeface="Times New Roman" panose="02020603050405020304" pitchFamily="18" charset="0"/>
              </a:rPr>
              <a:t>There </a:t>
            </a:r>
            <a:r>
              <a:rPr lang="en-US" sz="2200" dirty="0">
                <a:latin typeface="Times New Roman" panose="02020603050405020304" pitchFamily="18" charset="0"/>
                <a:cs typeface="Times New Roman" panose="02020603050405020304" pitchFamily="18" charset="0"/>
              </a:rPr>
              <a:t>is no evidence that they work and </a:t>
            </a:r>
            <a:endParaRPr lang="en-US" sz="2200" dirty="0" smtClean="0">
              <a:latin typeface="Times New Roman" panose="02020603050405020304" pitchFamily="18" charset="0"/>
              <a:cs typeface="Times New Roman" panose="02020603050405020304" pitchFamily="18" charset="0"/>
            </a:endParaRPr>
          </a:p>
          <a:p>
            <a:pPr lvl="1"/>
            <a:r>
              <a:rPr lang="en-US" sz="2200" dirty="0" smtClean="0">
                <a:latin typeface="Times New Roman" panose="02020603050405020304" pitchFamily="18" charset="0"/>
                <a:cs typeface="Times New Roman" panose="02020603050405020304" pitchFamily="18" charset="0"/>
              </a:rPr>
              <a:t>they </a:t>
            </a:r>
            <a:r>
              <a:rPr lang="en-US" sz="2200" dirty="0">
                <a:latin typeface="Times New Roman" panose="02020603050405020304" pitchFamily="18" charset="0"/>
                <a:cs typeface="Times New Roman" panose="02020603050405020304" pitchFamily="18" charset="0"/>
              </a:rPr>
              <a:t>can cause side-effects, such as allergic reactions, effects on sleep or hallucinations</a:t>
            </a:r>
            <a:r>
              <a:rPr lang="en-US" sz="2200" dirty="0" smtClean="0">
                <a:latin typeface="Times New Roman" panose="02020603050405020304" pitchFamily="18" charset="0"/>
                <a:cs typeface="Times New Roman" panose="02020603050405020304" pitchFamily="18" charset="0"/>
              </a:rPr>
              <a:t>.</a:t>
            </a:r>
          </a:p>
          <a:p>
            <a:pPr lvl="1"/>
            <a:r>
              <a:rPr lang="en-US" sz="2200" dirty="0">
                <a:latin typeface="Times New Roman" panose="02020603050405020304" pitchFamily="18" charset="0"/>
                <a:cs typeface="Times New Roman" panose="02020603050405020304" pitchFamily="18" charset="0"/>
              </a:rPr>
              <a:t>The risks of side-effects are reduced in older children. This is because they weigh more, get fewer colds and can say if the medicine is doing any good.</a:t>
            </a:r>
          </a:p>
          <a:p>
            <a:endParaRPr lang="en-US" dirty="0"/>
          </a:p>
        </p:txBody>
      </p:sp>
    </p:spTree>
    <p:extLst>
      <p:ext uri="{BB962C8B-B14F-4D97-AF65-F5344CB8AC3E}">
        <p14:creationId xmlns:p14="http://schemas.microsoft.com/office/powerpoint/2010/main" val="2679743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332656"/>
            <a:ext cx="6347714" cy="5708707"/>
          </a:xfrm>
        </p:spPr>
        <p:txBody>
          <a:bodyPr>
            <a:normAutofit/>
          </a:bodyPr>
          <a:lstStyle/>
          <a:p>
            <a:endParaRPr lang="en-US" dirty="0"/>
          </a:p>
          <a:p>
            <a:pPr marL="0" indent="0">
              <a:buNone/>
            </a:pPr>
            <a:r>
              <a:rPr lang="en-US" sz="2400" b="1" dirty="0">
                <a:latin typeface="Times New Roman" panose="02020603050405020304" pitchFamily="18" charset="0"/>
                <a:cs typeface="Times New Roman" panose="02020603050405020304" pitchFamily="18" charset="0"/>
              </a:rPr>
              <a:t>Alternatives to cough and cold medicines for infants</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Saline </a:t>
            </a:r>
            <a:r>
              <a:rPr lang="en-US" sz="2400" dirty="0">
                <a:latin typeface="Times New Roman" panose="02020603050405020304" pitchFamily="18" charset="0"/>
                <a:cs typeface="Times New Roman" panose="02020603050405020304" pitchFamily="18" charset="0"/>
              </a:rPr>
              <a:t>nose drops or spray keep nasal passages moist and helps avoid </a:t>
            </a:r>
            <a:r>
              <a:rPr lang="en-US" sz="2400" dirty="0" smtClean="0">
                <a:latin typeface="Times New Roman" panose="02020603050405020304" pitchFamily="18" charset="0"/>
                <a:cs typeface="Times New Roman" panose="02020603050405020304" pitchFamily="18" charset="0"/>
              </a:rPr>
              <a:t>stuffiness.</a:t>
            </a:r>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Acetaminophen </a:t>
            </a:r>
            <a:r>
              <a:rPr lang="en-US" sz="2400" dirty="0">
                <a:latin typeface="Times New Roman" panose="02020603050405020304" pitchFamily="18" charset="0"/>
                <a:cs typeface="Times New Roman" panose="02020603050405020304" pitchFamily="18" charset="0"/>
              </a:rPr>
              <a:t>or ibuprofen can be used to reduce fever, aches and pains. Parents should carefully read and follow the product’s instructions for use </a:t>
            </a:r>
            <a:r>
              <a:rPr lang="en-US" sz="2400" dirty="0" smtClean="0">
                <a:latin typeface="Times New Roman" panose="02020603050405020304" pitchFamily="18" charset="0"/>
                <a:cs typeface="Times New Roman" panose="02020603050405020304" pitchFamily="18" charset="0"/>
              </a:rPr>
              <a:t>label.</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Drinking plenty of liquids will help the child stay well hydrated.</a:t>
            </a:r>
          </a:p>
          <a:p>
            <a:endParaRPr lang="en-US" dirty="0"/>
          </a:p>
        </p:txBody>
      </p:sp>
    </p:spTree>
    <p:extLst>
      <p:ext uri="{BB962C8B-B14F-4D97-AF65-F5344CB8AC3E}">
        <p14:creationId xmlns:p14="http://schemas.microsoft.com/office/powerpoint/2010/main" val="72524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08648" y="274384"/>
            <a:ext cx="8229600" cy="1052736"/>
          </a:xfrm>
        </p:spPr>
        <p:txBody>
          <a:bodyPr/>
          <a:lstStyle/>
          <a:p>
            <a:r>
              <a:rPr lang="en-US" dirty="0"/>
              <a:t>Hayfever</a:t>
            </a:r>
          </a:p>
        </p:txBody>
      </p:sp>
      <p:sp>
        <p:nvSpPr>
          <p:cNvPr id="3" name="Content Placeholder 2"/>
          <p:cNvSpPr>
            <a:spLocks noGrp="1"/>
          </p:cNvSpPr>
          <p:nvPr>
            <p:ph idx="1"/>
          </p:nvPr>
        </p:nvSpPr>
        <p:spPr>
          <a:xfrm>
            <a:off x="448108" y="1340768"/>
            <a:ext cx="7004212" cy="4525963"/>
          </a:xfrm>
        </p:spPr>
        <p:txBody>
          <a:bodyPr>
            <a:normAutofit/>
          </a:bodyPr>
          <a:lstStyle/>
          <a:p>
            <a:r>
              <a:rPr lang="en-US" sz="2400" dirty="0" smtClean="0">
                <a:latin typeface="Times New Roman" panose="02020603050405020304" pitchFamily="18" charset="0"/>
                <a:cs typeface="Times New Roman" panose="02020603050405020304" pitchFamily="18" charset="0"/>
              </a:rPr>
              <a:t>allergic </a:t>
            </a:r>
            <a:r>
              <a:rPr lang="en-US" sz="2400" dirty="0">
                <a:latin typeface="Times New Roman" panose="02020603050405020304" pitchFamily="18" charset="0"/>
                <a:cs typeface="Times New Roman" panose="02020603050405020304" pitchFamily="18" charset="0"/>
              </a:rPr>
              <a:t>hypersensitivity reactions in the nasal mucosa and the conjunctiva of the </a:t>
            </a:r>
            <a:r>
              <a:rPr lang="en-US" sz="2400" dirty="0" smtClean="0">
                <a:latin typeface="Times New Roman" panose="02020603050405020304" pitchFamily="18" charset="0"/>
                <a:cs typeface="Times New Roman" panose="02020603050405020304" pitchFamily="18" charset="0"/>
              </a:rPr>
              <a:t>eye associated </a:t>
            </a:r>
            <a:r>
              <a:rPr lang="en-US" sz="2400" dirty="0">
                <a:latin typeface="Times New Roman" panose="02020603050405020304" pitchFamily="18" charset="0"/>
                <a:cs typeface="Times New Roman" panose="02020603050405020304" pitchFamily="18" charset="0"/>
              </a:rPr>
              <a:t>with the presence of pollens in the atmosphere in the summer months. </a:t>
            </a:r>
          </a:p>
          <a:p>
            <a:r>
              <a:rPr lang="en-US" sz="2400" dirty="0" smtClean="0">
                <a:latin typeface="Times New Roman" panose="02020603050405020304" pitchFamily="18" charset="0"/>
                <a:cs typeface="Times New Roman" panose="02020603050405020304" pitchFamily="18" charset="0"/>
              </a:rPr>
              <a:t>Histamine </a:t>
            </a:r>
            <a:r>
              <a:rPr lang="en-US" sz="2400" dirty="0">
                <a:latin typeface="Times New Roman" panose="02020603050405020304" pitchFamily="18" charset="0"/>
                <a:cs typeface="Times New Roman" panose="02020603050405020304" pitchFamily="18" charset="0"/>
              </a:rPr>
              <a:t>is the main chemical mediator responsible for the inflammatory response </a:t>
            </a:r>
            <a:r>
              <a:rPr lang="en-US" sz="2400" dirty="0" smtClean="0">
                <a:latin typeface="Times New Roman" panose="02020603050405020304" pitchFamily="18" charset="0"/>
                <a:cs typeface="Times New Roman" panose="02020603050405020304" pitchFamily="18" charset="0"/>
              </a:rPr>
              <a:t>of </a:t>
            </a:r>
            <a:r>
              <a:rPr lang="en-US" sz="2400" dirty="0" err="1" smtClean="0">
                <a:latin typeface="Times New Roman" panose="02020603050405020304" pitchFamily="18" charset="0"/>
                <a:cs typeface="Times New Roman" panose="02020603050405020304" pitchFamily="18" charset="0"/>
              </a:rPr>
              <a:t>hayfever</a:t>
            </a:r>
            <a:r>
              <a:rPr lang="en-US" sz="2400" dirty="0" smtClean="0">
                <a:latin typeface="Times New Roman" panose="02020603050405020304" pitchFamily="18" charset="0"/>
                <a:cs typeface="Times New Roman" panose="02020603050405020304" pitchFamily="18" charset="0"/>
              </a:rPr>
              <a:t>. </a:t>
            </a:r>
          </a:p>
          <a:p>
            <a:r>
              <a:rPr lang="en-US" sz="2400" dirty="0" smtClean="0">
                <a:latin typeface="Times New Roman" panose="02020603050405020304" pitchFamily="18" charset="0"/>
                <a:cs typeface="Times New Roman" panose="02020603050405020304" pitchFamily="18" charset="0"/>
              </a:rPr>
              <a:t>All </a:t>
            </a:r>
            <a:r>
              <a:rPr lang="en-US" sz="2400" dirty="0">
                <a:latin typeface="Times New Roman" panose="02020603050405020304" pitchFamily="18" charset="0"/>
                <a:cs typeface="Times New Roman" panose="02020603050405020304" pitchFamily="18" charset="0"/>
              </a:rPr>
              <a:t>oral formulations for treatment of </a:t>
            </a:r>
            <a:r>
              <a:rPr lang="en-US" sz="2400" dirty="0" err="1">
                <a:latin typeface="Times New Roman" panose="02020603050405020304" pitchFamily="18" charset="0"/>
                <a:cs typeface="Times New Roman" panose="02020603050405020304" pitchFamily="18" charset="0"/>
              </a:rPr>
              <a:t>hayfever</a:t>
            </a:r>
            <a:r>
              <a:rPr lang="en-US" sz="2400" dirty="0">
                <a:latin typeface="Times New Roman" panose="02020603050405020304" pitchFamily="18" charset="0"/>
                <a:cs typeface="Times New Roman" panose="02020603050405020304" pitchFamily="18" charset="0"/>
              </a:rPr>
              <a:t> are antihistamines and act through competitive antagonism of histamine at the H1 -receptor. </a:t>
            </a:r>
          </a:p>
        </p:txBody>
      </p:sp>
    </p:spTree>
    <p:extLst>
      <p:ext uri="{BB962C8B-B14F-4D97-AF65-F5344CB8AC3E}">
        <p14:creationId xmlns:p14="http://schemas.microsoft.com/office/powerpoint/2010/main" val="1284771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8720"/>
            <a:ext cx="6696744" cy="5577483"/>
          </a:xfrm>
        </p:spPr>
        <p:txBody>
          <a:bodyPr/>
          <a:lstStyle/>
          <a:p>
            <a:r>
              <a:rPr lang="en-US" sz="2400" dirty="0">
                <a:latin typeface="Times New Roman" panose="02020603050405020304" pitchFamily="18" charset="0"/>
                <a:cs typeface="Times New Roman" panose="02020603050405020304" pitchFamily="18" charset="0"/>
              </a:rPr>
              <a:t>Antihistamines are generally effective in controlling symptoms of </a:t>
            </a:r>
            <a:r>
              <a:rPr lang="en-US" sz="2400" dirty="0" err="1">
                <a:latin typeface="Times New Roman" panose="02020603050405020304" pitchFamily="18" charset="0"/>
                <a:cs typeface="Times New Roman" panose="02020603050405020304" pitchFamily="18" charset="0"/>
              </a:rPr>
              <a:t>hayfever</a:t>
            </a:r>
            <a:r>
              <a:rPr lang="en-US" sz="2400" dirty="0">
                <a:latin typeface="Times New Roman" panose="02020603050405020304" pitchFamily="18" charset="0"/>
                <a:cs typeface="Times New Roman" panose="02020603050405020304" pitchFamily="18" charset="0"/>
              </a:rPr>
              <a:t>, including sneezing, nasal itching, </a:t>
            </a:r>
            <a:r>
              <a:rPr lang="en-US" sz="2400" dirty="0" err="1">
                <a:latin typeface="Times New Roman" panose="02020603050405020304" pitchFamily="18" charset="0"/>
                <a:cs typeface="Times New Roman" panose="02020603050405020304" pitchFamily="18" charset="0"/>
              </a:rPr>
              <a:t>rhinorrhoea</a:t>
            </a:r>
            <a:r>
              <a:rPr lang="en-US" sz="2400" dirty="0">
                <a:latin typeface="Times New Roman" panose="02020603050405020304" pitchFamily="18" charset="0"/>
                <a:cs typeface="Times New Roman" panose="02020603050405020304" pitchFamily="18" charset="0"/>
              </a:rPr>
              <a:t> and, to a lesser extent, allergic conjunctivitis, but they have little or no effect on nasal congestion.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maximum effectiveness, therefore, antihistamines should be taken when symptoms are expected, rather than after they have started. </a:t>
            </a:r>
          </a:p>
          <a:p>
            <a:endParaRPr lang="en-US" dirty="0"/>
          </a:p>
          <a:p>
            <a:endParaRPr lang="en-US" dirty="0"/>
          </a:p>
        </p:txBody>
      </p:sp>
    </p:spTree>
    <p:extLst>
      <p:ext uri="{BB962C8B-B14F-4D97-AF65-F5344CB8AC3E}">
        <p14:creationId xmlns:p14="http://schemas.microsoft.com/office/powerpoint/2010/main" val="1536029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6707088" cy="6009531"/>
          </a:xfrm>
        </p:spPr>
        <p:txBody>
          <a:bodyPr/>
          <a:lstStyle/>
          <a:p>
            <a:endParaRPr lang="en-US" dirty="0" smtClean="0"/>
          </a:p>
          <a:p>
            <a:pPr marL="0" indent="0">
              <a:buNone/>
            </a:pPr>
            <a:endParaRPr lang="en-US" dirty="0"/>
          </a:p>
          <a:p>
            <a:pPr marL="0" indent="0">
              <a:buNone/>
            </a:pPr>
            <a:r>
              <a:rPr lang="en-US" sz="2400" dirty="0" smtClean="0">
                <a:latin typeface="Times New Roman" panose="02020603050405020304" pitchFamily="18" charset="0"/>
                <a:cs typeface="Times New Roman" panose="02020603050405020304" pitchFamily="18" charset="0"/>
              </a:rPr>
              <a:t>Sedating </a:t>
            </a:r>
            <a:r>
              <a:rPr lang="en-US" sz="2400" dirty="0">
                <a:latin typeface="Times New Roman" panose="02020603050405020304" pitchFamily="18" charset="0"/>
                <a:cs typeface="Times New Roman" panose="02020603050405020304" pitchFamily="18" charset="0"/>
              </a:rPr>
              <a:t>antihistamines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are </a:t>
            </a:r>
            <a:r>
              <a:rPr lang="en-US" sz="2400" dirty="0">
                <a:latin typeface="Times New Roman" panose="02020603050405020304" pitchFamily="18" charset="0"/>
                <a:cs typeface="Times New Roman" panose="02020603050405020304" pitchFamily="18" charset="0"/>
              </a:rPr>
              <a:t>lipophilic and readily cross the blood–brain barrier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as well as binding to H1 -receptors, bind to and block muscarinic receptors and, in some cases, alpha-adrenergic and serotonergic receptors in the brain, and,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as </a:t>
            </a:r>
            <a:r>
              <a:rPr lang="en-US" sz="2400" dirty="0">
                <a:latin typeface="Times New Roman" panose="02020603050405020304" pitchFamily="18" charset="0"/>
                <a:cs typeface="Times New Roman" panose="02020603050405020304" pitchFamily="18" charset="0"/>
              </a:rPr>
              <a:t>a result – can cause several generally undesirable side-effects, including sedation, dry mouth, blurred vision, urinary retention, constipation and gastrointestinal disturbances. </a:t>
            </a:r>
          </a:p>
        </p:txBody>
      </p:sp>
    </p:spTree>
    <p:extLst>
      <p:ext uri="{BB962C8B-B14F-4D97-AF65-F5344CB8AC3E}">
        <p14:creationId xmlns:p14="http://schemas.microsoft.com/office/powerpoint/2010/main" val="4210173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6275040" cy="5937523"/>
          </a:xfrm>
        </p:spPr>
        <p:txBody>
          <a:bodyPr/>
          <a:lstStyle/>
          <a:p>
            <a:endParaRPr lang="en-US" dirty="0" smtClean="0"/>
          </a:p>
          <a:p>
            <a:endParaRPr lang="en-US" dirty="0"/>
          </a:p>
          <a:p>
            <a:endParaRPr lang="en-US" dirty="0" smtClean="0"/>
          </a:p>
          <a:p>
            <a:r>
              <a:rPr lang="en-US" sz="2400" dirty="0" smtClean="0">
                <a:latin typeface="Times New Roman" panose="02020603050405020304" pitchFamily="18" charset="0"/>
                <a:cs typeface="Times New Roman" panose="02020603050405020304" pitchFamily="18" charset="0"/>
              </a:rPr>
              <a:t>Sedating </a:t>
            </a:r>
            <a:r>
              <a:rPr lang="en-US" sz="2400" dirty="0" err="1">
                <a:latin typeface="Times New Roman" panose="02020603050405020304" pitchFamily="18" charset="0"/>
                <a:cs typeface="Times New Roman" panose="02020603050405020304" pitchFamily="18" charset="0"/>
              </a:rPr>
              <a:t>antihitamines</a:t>
            </a:r>
            <a:r>
              <a:rPr lang="en-US" sz="2400" dirty="0">
                <a:latin typeface="Times New Roman" panose="02020603050405020304" pitchFamily="18" charset="0"/>
                <a:cs typeface="Times New Roman" panose="02020603050405020304" pitchFamily="18" charset="0"/>
              </a:rPr>
              <a:t> available without prescription are: – </a:t>
            </a:r>
            <a:r>
              <a:rPr lang="en-US" sz="2400" dirty="0" err="1">
                <a:latin typeface="Times New Roman" panose="02020603050405020304" pitchFamily="18" charset="0"/>
                <a:cs typeface="Times New Roman" panose="02020603050405020304" pitchFamily="18" charset="0"/>
              </a:rPr>
              <a:t>chlorphenamine</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clemastine</a:t>
            </a:r>
            <a:r>
              <a:rPr lang="en-US" sz="2400" dirty="0">
                <a:latin typeface="Times New Roman" panose="02020603050405020304" pitchFamily="18" charset="0"/>
                <a:cs typeface="Times New Roman" panose="02020603050405020304" pitchFamily="18" charset="0"/>
              </a:rPr>
              <a:t> – diphenhydramine – promethazine</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Choice is often based on personal </a:t>
            </a:r>
            <a:r>
              <a:rPr lang="en-US" sz="2400" dirty="0" smtClean="0">
                <a:latin typeface="Times New Roman" panose="02020603050405020304" pitchFamily="18" charset="0"/>
                <a:cs typeface="Times New Roman" panose="02020603050405020304" pitchFamily="18" charset="0"/>
              </a:rPr>
              <a:t>preference and factors such as the degree of sedation caused and duration of action, which do differ between compounds.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64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6275040" cy="5865515"/>
          </a:xfrm>
        </p:spPr>
        <p:txBody>
          <a:bodyPr/>
          <a:lstStyle/>
          <a:p>
            <a:endParaRPr lang="en-US" dirty="0" smtClean="0"/>
          </a:p>
          <a:p>
            <a:endParaRPr lang="en-US" dirty="0"/>
          </a:p>
          <a:p>
            <a:pPr marL="0" indent="0">
              <a:buNone/>
            </a:pPr>
            <a:r>
              <a:rPr lang="en-US" sz="2400" dirty="0" smtClean="0">
                <a:latin typeface="Times New Roman" panose="02020603050405020304" pitchFamily="18" charset="0"/>
                <a:cs typeface="Times New Roman" panose="02020603050405020304" pitchFamily="18" charset="0"/>
              </a:rPr>
              <a:t>Non-sedating antihistamines</a:t>
            </a:r>
          </a:p>
          <a:p>
            <a:r>
              <a:rPr lang="en-US" sz="2400" dirty="0" smtClean="0">
                <a:latin typeface="Times New Roman" panose="02020603050405020304" pitchFamily="18" charset="0"/>
                <a:cs typeface="Times New Roman" panose="02020603050405020304" pitchFamily="18" charset="0"/>
              </a:rPr>
              <a:t>are </a:t>
            </a:r>
            <a:r>
              <a:rPr lang="en-US" sz="2400" dirty="0">
                <a:latin typeface="Times New Roman" panose="02020603050405020304" pitchFamily="18" charset="0"/>
                <a:cs typeface="Times New Roman" panose="02020603050405020304" pitchFamily="18" charset="0"/>
              </a:rPr>
              <a:t>less lipophilic and do not reach the brain to a significant extent – are much less likely to cause centrally mediated adverse side-effects. (However, a few individuals exhibit drowsiness and other central nervous system side-effects in response to non-sedating antihistamines and even to placebo, and impairment of function, if it occurs, is not always accompanied by subjective feelings of </a:t>
            </a:r>
            <a:r>
              <a:rPr lang="en-US" sz="2400" dirty="0" smtClean="0">
                <a:latin typeface="Times New Roman" panose="02020603050405020304" pitchFamily="18" charset="0"/>
                <a:cs typeface="Times New Roman" panose="02020603050405020304" pitchFamily="18" charset="0"/>
              </a:rPr>
              <a:t>drowsiness.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0705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264696"/>
          </a:xfrm>
        </p:spPr>
        <p:txBody>
          <a:bodyPr>
            <a:normAutofit/>
          </a:bodyPr>
          <a:lstStyle/>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There </a:t>
            </a:r>
            <a:r>
              <a:rPr lang="en-US" sz="2400" dirty="0">
                <a:latin typeface="Times New Roman" panose="02020603050405020304" pitchFamily="18" charset="0"/>
                <a:cs typeface="Times New Roman" panose="02020603050405020304" pitchFamily="18" charset="0"/>
              </a:rPr>
              <a:t>is usually no reason to see a doctor as a cold will clear up on its own within a week or two, and there is no prescription-only medicine that can cure a cold</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Symptoms can be treated with over-the-counter medicines and warm </a:t>
            </a:r>
            <a:r>
              <a:rPr lang="en-US" sz="2400" dirty="0" smtClean="0">
                <a:latin typeface="Times New Roman" panose="02020603050405020304" pitchFamily="18" charset="0"/>
                <a:cs typeface="Times New Roman" panose="02020603050405020304" pitchFamily="18" charset="0"/>
              </a:rPr>
              <a:t>drinks.</a:t>
            </a:r>
          </a:p>
          <a:p>
            <a:r>
              <a:rPr lang="en-US" sz="2400" dirty="0">
                <a:latin typeface="Times New Roman" panose="02020603050405020304" pitchFamily="18" charset="0"/>
                <a:cs typeface="Times New Roman" panose="02020603050405020304" pitchFamily="18" charset="0"/>
              </a:rPr>
              <a:t>Rest, preferably by staying in bed</a:t>
            </a:r>
            <a:r>
              <a:rPr lang="en-US" sz="2400" dirty="0" smtClean="0">
                <a:latin typeface="Times New Roman" panose="02020603050405020304" pitchFamily="18" charset="0"/>
                <a:cs typeface="Times New Roman" panose="02020603050405020304" pitchFamily="18" charset="0"/>
              </a:rPr>
              <a:t>. (flu)</a:t>
            </a:r>
          </a:p>
          <a:p>
            <a:r>
              <a:rPr lang="en-US" sz="2400" dirty="0" smtClean="0">
                <a:latin typeface="Times New Roman" panose="02020603050405020304" pitchFamily="18" charset="0"/>
                <a:cs typeface="Times New Roman" panose="02020603050405020304" pitchFamily="18" charset="0"/>
              </a:rPr>
              <a:t>Drink </a:t>
            </a:r>
            <a:r>
              <a:rPr lang="en-US" sz="2400" dirty="0">
                <a:latin typeface="Times New Roman" panose="02020603050405020304" pitchFamily="18" charset="0"/>
                <a:cs typeface="Times New Roman" panose="02020603050405020304" pitchFamily="18" charset="0"/>
              </a:rPr>
              <a:t>as much as possible, as large amounts of </a:t>
            </a:r>
            <a:r>
              <a:rPr lang="en-US" sz="2400" dirty="0" smtClean="0">
                <a:latin typeface="Times New Roman" panose="02020603050405020304" pitchFamily="18" charset="0"/>
                <a:cs typeface="Times New Roman" panose="02020603050405020304" pitchFamily="18" charset="0"/>
              </a:rPr>
              <a:t>fluid </a:t>
            </a:r>
            <a:r>
              <a:rPr lang="en-US" sz="2400" dirty="0">
                <a:latin typeface="Times New Roman" panose="02020603050405020304" pitchFamily="18" charset="0"/>
                <a:cs typeface="Times New Roman" panose="02020603050405020304" pitchFamily="18" charset="0"/>
              </a:rPr>
              <a:t>are lost during a fever. </a:t>
            </a:r>
            <a:endParaRPr 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0634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5842992" cy="5793507"/>
          </a:xfrm>
        </p:spPr>
        <p:txBody>
          <a:bodyPr/>
          <a:lstStyle/>
          <a:p>
            <a:r>
              <a:rPr lang="en-US" sz="2400" dirty="0" smtClean="0">
                <a:latin typeface="Times New Roman" panose="02020603050405020304" pitchFamily="18" charset="0"/>
                <a:cs typeface="Times New Roman" panose="02020603050405020304" pitchFamily="18" charset="0"/>
              </a:rPr>
              <a:t>Patients </a:t>
            </a:r>
            <a:r>
              <a:rPr lang="en-US" sz="2400" dirty="0">
                <a:latin typeface="Times New Roman" panose="02020603050405020304" pitchFamily="18" charset="0"/>
                <a:cs typeface="Times New Roman" panose="02020603050405020304" pitchFamily="18" charset="0"/>
              </a:rPr>
              <a:t>should therefore be warned that these antihistamines may affect driving and other skilled tasks and that excess alcohol should be avoided.) </a:t>
            </a:r>
          </a:p>
          <a:p>
            <a:endParaRPr lang="en-US" dirty="0"/>
          </a:p>
        </p:txBody>
      </p:sp>
    </p:spTree>
    <p:extLst>
      <p:ext uri="{BB962C8B-B14F-4D97-AF65-F5344CB8AC3E}">
        <p14:creationId xmlns:p14="http://schemas.microsoft.com/office/powerpoint/2010/main" val="1935651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6491064" cy="5793507"/>
          </a:xfrm>
        </p:spPr>
        <p:txBody>
          <a:bodyPr>
            <a:normAutofit/>
          </a:bodyPr>
          <a:lstStyle/>
          <a:p>
            <a:r>
              <a:rPr lang="en-US" sz="2400" dirty="0">
                <a:latin typeface="Times New Roman" panose="02020603050405020304" pitchFamily="18" charset="0"/>
                <a:cs typeface="Times New Roman" panose="02020603050405020304" pitchFamily="18" charset="0"/>
              </a:rPr>
              <a:t>Compounds available are: – </a:t>
            </a:r>
            <a:r>
              <a:rPr lang="en-US" sz="2400" dirty="0" err="1">
                <a:latin typeface="Times New Roman" panose="02020603050405020304" pitchFamily="18" charset="0"/>
                <a:cs typeface="Times New Roman" panose="02020603050405020304" pitchFamily="18" charset="0"/>
              </a:rPr>
              <a:t>acrivastine</a:t>
            </a:r>
            <a:r>
              <a:rPr lang="en-US" sz="2400" dirty="0">
                <a:latin typeface="Times New Roman" panose="02020603050405020304" pitchFamily="18" charset="0"/>
                <a:cs typeface="Times New Roman" panose="02020603050405020304" pitchFamily="18" charset="0"/>
              </a:rPr>
              <a:t> – cetirizine – </a:t>
            </a:r>
            <a:r>
              <a:rPr lang="en-US" sz="2400" dirty="0" err="1">
                <a:latin typeface="Times New Roman" panose="02020603050405020304" pitchFamily="18" charset="0"/>
                <a:cs typeface="Times New Roman" panose="02020603050405020304" pitchFamily="18" charset="0"/>
              </a:rPr>
              <a:t>loratadine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incidence of sedation is extremely low for all three drugs, but </a:t>
            </a:r>
            <a:r>
              <a:rPr lang="en-US" sz="2400" dirty="0" err="1">
                <a:latin typeface="Times New Roman" panose="02020603050405020304" pitchFamily="18" charset="0"/>
                <a:cs typeface="Times New Roman" panose="02020603050405020304" pitchFamily="18" charset="0"/>
              </a:rPr>
              <a:t>loratadine</a:t>
            </a:r>
            <a:r>
              <a:rPr lang="en-US" sz="2400" dirty="0">
                <a:latin typeface="Times New Roman" panose="02020603050405020304" pitchFamily="18" charset="0"/>
                <a:cs typeface="Times New Roman" panose="02020603050405020304" pitchFamily="18" charset="0"/>
              </a:rPr>
              <a:t> is less likely to be sedating than </a:t>
            </a:r>
            <a:r>
              <a:rPr lang="en-US" sz="2400" dirty="0" err="1">
                <a:latin typeface="Times New Roman" panose="02020603050405020304" pitchFamily="18" charset="0"/>
                <a:cs typeface="Times New Roman" panose="02020603050405020304" pitchFamily="18" charset="0"/>
              </a:rPr>
              <a:t>acrivastine</a:t>
            </a:r>
            <a:r>
              <a:rPr lang="en-US" sz="2400" dirty="0">
                <a:latin typeface="Times New Roman" panose="02020603050405020304" pitchFamily="18" charset="0"/>
                <a:cs typeface="Times New Roman" panose="02020603050405020304" pitchFamily="18" charset="0"/>
              </a:rPr>
              <a:t> or cetirizine. </a:t>
            </a:r>
          </a:p>
        </p:txBody>
      </p:sp>
    </p:spTree>
    <p:extLst>
      <p:ext uri="{BB962C8B-B14F-4D97-AF65-F5344CB8AC3E}">
        <p14:creationId xmlns:p14="http://schemas.microsoft.com/office/powerpoint/2010/main" val="585484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6203032" cy="5865515"/>
          </a:xfrm>
        </p:spPr>
        <p:txBody>
          <a:bodyPr/>
          <a:lstStyle/>
          <a:p>
            <a:r>
              <a:rPr lang="en-US" sz="2400" dirty="0" err="1">
                <a:latin typeface="Times New Roman" panose="02020603050405020304" pitchFamily="18" charset="0"/>
                <a:cs typeface="Times New Roman" panose="02020603050405020304" pitchFamily="18" charset="0"/>
              </a:rPr>
              <a:t>Beclometasone</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fluticasone </a:t>
            </a:r>
            <a:r>
              <a:rPr lang="en-US" sz="2400" dirty="0">
                <a:latin typeface="Times New Roman" panose="02020603050405020304" pitchFamily="18" charset="0"/>
                <a:cs typeface="Times New Roman" panose="02020603050405020304" pitchFamily="18" charset="0"/>
              </a:rPr>
              <a:t>and sodium </a:t>
            </a:r>
            <a:r>
              <a:rPr lang="en-US" sz="2400" dirty="0" err="1">
                <a:latin typeface="Times New Roman" panose="02020603050405020304" pitchFamily="18" charset="0"/>
                <a:cs typeface="Times New Roman" panose="02020603050405020304" pitchFamily="18" charset="0"/>
              </a:rPr>
              <a:t>cromoglicate</a:t>
            </a:r>
            <a:r>
              <a:rPr lang="en-US" sz="2400" dirty="0">
                <a:latin typeface="Times New Roman" panose="02020603050405020304" pitchFamily="18" charset="0"/>
                <a:cs typeface="Times New Roman" panose="02020603050405020304" pitchFamily="18" charset="0"/>
              </a:rPr>
              <a:t> are effective in relieving all nasal symptoms of </a:t>
            </a:r>
            <a:r>
              <a:rPr lang="en-US" sz="2400" dirty="0" err="1">
                <a:latin typeface="Times New Roman" panose="02020603050405020304" pitchFamily="18" charset="0"/>
                <a:cs typeface="Times New Roman" panose="02020603050405020304" pitchFamily="18" charset="0"/>
              </a:rPr>
              <a:t>hayfever</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They </a:t>
            </a:r>
            <a:r>
              <a:rPr lang="en-US" sz="2400" dirty="0">
                <a:latin typeface="Times New Roman" panose="02020603050405020304" pitchFamily="18" charset="0"/>
                <a:cs typeface="Times New Roman" panose="02020603050405020304" pitchFamily="18" charset="0"/>
              </a:rPr>
              <a:t>take some days to achieve optimum effect, and treatment should ideally be started at least 2 weeks before symptoms are expected</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Patients should be advised that, if symptoms are already present when treatment is started, it could be several days before an effect is noted and several weeks before full relief is obtained. </a:t>
            </a:r>
          </a:p>
          <a:p>
            <a:endParaRPr lang="en-US" dirty="0"/>
          </a:p>
        </p:txBody>
      </p:sp>
    </p:spTree>
    <p:extLst>
      <p:ext uri="{BB962C8B-B14F-4D97-AF65-F5344CB8AC3E}">
        <p14:creationId xmlns:p14="http://schemas.microsoft.com/office/powerpoint/2010/main" val="79733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5842992" cy="5793507"/>
          </a:xfrm>
        </p:spPr>
        <p:txBody>
          <a:bodyPr>
            <a:normAutofit/>
          </a:bodyPr>
          <a:lstStyle/>
          <a:p>
            <a:r>
              <a:rPr lang="en-US" sz="2400" dirty="0" err="1">
                <a:latin typeface="Times New Roman" panose="02020603050405020304" pitchFamily="18" charset="0"/>
                <a:cs typeface="Times New Roman" panose="02020603050405020304" pitchFamily="18" charset="0"/>
              </a:rPr>
              <a:t>Beclometasone</a:t>
            </a:r>
            <a:r>
              <a:rPr lang="en-US" sz="2400" dirty="0">
                <a:latin typeface="Times New Roman" panose="02020603050405020304" pitchFamily="18" charset="0"/>
                <a:cs typeface="Times New Roman" panose="02020603050405020304" pitchFamily="18" charset="0"/>
              </a:rPr>
              <a:t> and </a:t>
            </a:r>
            <a:r>
              <a:rPr lang="en-US" sz="2400" dirty="0" smtClean="0">
                <a:latin typeface="Times New Roman" panose="02020603050405020304" pitchFamily="18" charset="0"/>
                <a:cs typeface="Times New Roman" panose="02020603050405020304" pitchFamily="18" charset="0"/>
              </a:rPr>
              <a:t>fluticasone </a:t>
            </a:r>
            <a:r>
              <a:rPr lang="en-US" sz="2400" dirty="0">
                <a:latin typeface="Times New Roman" panose="02020603050405020304" pitchFamily="18" charset="0"/>
                <a:cs typeface="Times New Roman" panose="02020603050405020304" pitchFamily="18" charset="0"/>
              </a:rPr>
              <a:t>are presented as aqueous non-aerosol sprays. </a:t>
            </a:r>
            <a:r>
              <a:rPr lang="en-US" sz="2400" b="1" dirty="0">
                <a:latin typeface="Times New Roman" panose="02020603050405020304" pitchFamily="18" charset="0"/>
                <a:cs typeface="Times New Roman" panose="02020603050405020304" pitchFamily="18" charset="0"/>
              </a:rPr>
              <a:t>Absorption from the nasal mucosa is low, </a:t>
            </a:r>
            <a:r>
              <a:rPr lang="en-US" sz="2400" dirty="0">
                <a:latin typeface="Times New Roman" panose="02020603050405020304" pitchFamily="18" charset="0"/>
                <a:cs typeface="Times New Roman" panose="02020603050405020304" pitchFamily="18" charset="0"/>
              </a:rPr>
              <a:t>and systemic effects are highly unlikely at recommended doses (although pregnant and lactating women are advised to avoid using them unless a doctor regards treatment as essential</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Any local reactions, such as stinging, burning and aftertaste, are mild and transient. </a:t>
            </a:r>
          </a:p>
        </p:txBody>
      </p:sp>
    </p:spTree>
    <p:extLst>
      <p:ext uri="{BB962C8B-B14F-4D97-AF65-F5344CB8AC3E}">
        <p14:creationId xmlns:p14="http://schemas.microsoft.com/office/powerpoint/2010/main" val="2991787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5915000" cy="6009531"/>
          </a:xfrm>
        </p:spPr>
        <p:txBody>
          <a:bodyPr>
            <a:normAutofit/>
          </a:bodyPr>
          <a:lstStyle/>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Treatment </a:t>
            </a:r>
            <a:r>
              <a:rPr lang="en-US" sz="2400" dirty="0">
                <a:latin typeface="Times New Roman" panose="02020603050405020304" pitchFamily="18" charset="0"/>
                <a:cs typeface="Times New Roman" panose="02020603050405020304" pitchFamily="18" charset="0"/>
              </a:rPr>
              <a:t>may need to be maintained throughout the </a:t>
            </a:r>
            <a:r>
              <a:rPr lang="en-US" sz="2400" dirty="0" err="1">
                <a:latin typeface="Times New Roman" panose="02020603050405020304" pitchFamily="18" charset="0"/>
                <a:cs typeface="Times New Roman" panose="02020603050405020304" pitchFamily="18" charset="0"/>
              </a:rPr>
              <a:t>hayfever</a:t>
            </a:r>
            <a:r>
              <a:rPr lang="en-US" sz="2400" dirty="0">
                <a:latin typeface="Times New Roman" panose="02020603050405020304" pitchFamily="18" charset="0"/>
                <a:cs typeface="Times New Roman" panose="02020603050405020304" pitchFamily="18" charset="0"/>
              </a:rPr>
              <a:t> season, and repeated each year</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preparations can be </a:t>
            </a:r>
            <a:r>
              <a:rPr lang="en-US" sz="2400" b="1" dirty="0">
                <a:latin typeface="Times New Roman" panose="02020603050405020304" pitchFamily="18" charset="0"/>
                <a:cs typeface="Times New Roman" panose="02020603050405020304" pitchFamily="18" charset="0"/>
              </a:rPr>
              <a:t>used for up to 3 months without consulting a doctor. </a:t>
            </a:r>
            <a:endParaRPr lang="en-US" sz="2400" b="1" dirty="0" smtClean="0">
              <a:latin typeface="Times New Roman" panose="02020603050405020304" pitchFamily="18" charset="0"/>
              <a:cs typeface="Times New Roman" panose="02020603050405020304" pitchFamily="18" charset="0"/>
            </a:endParaRPr>
          </a:p>
          <a:p>
            <a:r>
              <a:rPr lang="en-US" sz="2400" dirty="0" err="1" smtClean="0">
                <a:latin typeface="Times New Roman" panose="02020603050405020304" pitchFamily="18" charset="0"/>
                <a:cs typeface="Times New Roman" panose="02020603050405020304" pitchFamily="18" charset="0"/>
              </a:rPr>
              <a:t>Beclometasone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fluticasone are licensed for use in adults of 18 years and over.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They </a:t>
            </a:r>
            <a:r>
              <a:rPr lang="en-US" sz="2400" dirty="0">
                <a:latin typeface="Times New Roman" panose="02020603050405020304" pitchFamily="18" charset="0"/>
                <a:cs typeface="Times New Roman" panose="02020603050405020304" pitchFamily="18" charset="0"/>
              </a:rPr>
              <a:t>should be avoided if there is infection in the nose or eye</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There are otherwise no </a:t>
            </a:r>
            <a:r>
              <a:rPr lang="en-US" sz="2400" dirty="0" smtClean="0">
                <a:latin typeface="Times New Roman" panose="02020603050405020304" pitchFamily="18" charset="0"/>
                <a:cs typeface="Times New Roman" panose="02020603050405020304" pitchFamily="18" charset="0"/>
              </a:rPr>
              <a:t>significant </a:t>
            </a:r>
            <a:r>
              <a:rPr lang="en-US" sz="2400" dirty="0">
                <a:latin typeface="Times New Roman" panose="02020603050405020304" pitchFamily="18" charset="0"/>
                <a:cs typeface="Times New Roman" panose="02020603050405020304" pitchFamily="18" charset="0"/>
              </a:rPr>
              <a:t>contraindications or interactions. </a:t>
            </a:r>
          </a:p>
        </p:txBody>
      </p:sp>
    </p:spTree>
    <p:extLst>
      <p:ext uri="{BB962C8B-B14F-4D97-AF65-F5344CB8AC3E}">
        <p14:creationId xmlns:p14="http://schemas.microsoft.com/office/powerpoint/2010/main" val="909202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7933" y="1340768"/>
            <a:ext cx="4406411" cy="443711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575" y="4025677"/>
            <a:ext cx="5976664" cy="381642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11214"/>
            <a:ext cx="4899154" cy="2828925"/>
          </a:xfrm>
          <a:prstGeom prst="rect">
            <a:avLst/>
          </a:prstGeom>
        </p:spPr>
      </p:pic>
      <p:pic>
        <p:nvPicPr>
          <p:cNvPr id="7" name="Picture 2" descr="http://b4bh.com/up/uploads/images/domain-10340a60a8.jpg"/>
          <p:cNvPicPr>
            <a:picLocks noChangeAspect="1" noChangeArrowheads="1"/>
          </p:cNvPicPr>
          <p:nvPr/>
        </p:nvPicPr>
        <p:blipFill>
          <a:blip r:embed="rId5"/>
          <a:srcRect/>
          <a:stretch>
            <a:fillRect/>
          </a:stretch>
        </p:blipFill>
        <p:spPr bwMode="auto">
          <a:xfrm>
            <a:off x="251520" y="541481"/>
            <a:ext cx="4310860" cy="1851596"/>
          </a:xfrm>
          <a:prstGeom prst="rect">
            <a:avLst/>
          </a:prstGeom>
          <a:noFill/>
        </p:spPr>
      </p:pic>
    </p:spTree>
    <p:extLst>
      <p:ext uri="{BB962C8B-B14F-4D97-AF65-F5344CB8AC3E}">
        <p14:creationId xmlns:p14="http://schemas.microsoft.com/office/powerpoint/2010/main" val="1226152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ttp://www.ubuy.com.kw/images/productImages/3723/3723-342012111459.jpg"/>
          <p:cNvPicPr>
            <a:picLocks noGrp="1" noChangeAspect="1" noChangeArrowheads="1"/>
          </p:cNvPicPr>
          <p:nvPr>
            <p:ph idx="1"/>
          </p:nvPr>
        </p:nvPicPr>
        <p:blipFill>
          <a:blip r:embed="rId2"/>
          <a:srcRect/>
          <a:stretch>
            <a:fillRect/>
          </a:stretch>
        </p:blipFill>
        <p:spPr bwMode="auto">
          <a:xfrm>
            <a:off x="-972616" y="-459432"/>
            <a:ext cx="7488832" cy="3732931"/>
          </a:xfrm>
          <a:prstGeom prst="rect">
            <a:avLst/>
          </a:prstGeom>
          <a:noFill/>
        </p:spPr>
      </p:pic>
      <p:pic>
        <p:nvPicPr>
          <p:cNvPr id="5" name="Picture 4" descr="http://www.mymart.com.ng/product_images/p/569/SAM_0673__37813_zoom.JPG"/>
          <p:cNvPicPr>
            <a:picLocks noChangeAspect="1" noChangeArrowheads="1"/>
          </p:cNvPicPr>
          <p:nvPr/>
        </p:nvPicPr>
        <p:blipFill>
          <a:blip r:embed="rId3"/>
          <a:srcRect/>
          <a:stretch>
            <a:fillRect/>
          </a:stretch>
        </p:blipFill>
        <p:spPr bwMode="auto">
          <a:xfrm>
            <a:off x="5868144" y="404664"/>
            <a:ext cx="3131686" cy="6096000"/>
          </a:xfrm>
          <a:prstGeom prst="rect">
            <a:avLst/>
          </a:prstGeom>
          <a:noFill/>
        </p:spPr>
      </p:pic>
    </p:spTree>
    <p:extLst>
      <p:ext uri="{BB962C8B-B14F-4D97-AF65-F5344CB8AC3E}">
        <p14:creationId xmlns:p14="http://schemas.microsoft.com/office/powerpoint/2010/main" val="912323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2925" y="1000919"/>
            <a:ext cx="5588000" cy="4445000"/>
          </a:xfrm>
        </p:spPr>
      </p:pic>
    </p:spTree>
    <p:extLst>
      <p:ext uri="{BB962C8B-B14F-4D97-AF65-F5344CB8AC3E}">
        <p14:creationId xmlns:p14="http://schemas.microsoft.com/office/powerpoint/2010/main" val="2257486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23728" y="692696"/>
            <a:ext cx="5184575" cy="3257004"/>
          </a:xfrm>
        </p:spPr>
      </p:pic>
      <p:sp>
        <p:nvSpPr>
          <p:cNvPr id="4" name="Rectangle 3"/>
          <p:cNvSpPr/>
          <p:nvPr/>
        </p:nvSpPr>
        <p:spPr>
          <a:xfrm>
            <a:off x="1005473" y="508030"/>
            <a:ext cx="2236510" cy="369332"/>
          </a:xfrm>
          <a:prstGeom prst="rect">
            <a:avLst/>
          </a:prstGeom>
        </p:spPr>
        <p:txBody>
          <a:bodyPr wrap="none">
            <a:spAutoFit/>
          </a:bodyPr>
          <a:lstStyle/>
          <a:p>
            <a:r>
              <a:rPr lang="en-US" dirty="0"/>
              <a:t>Spray versus drops </a:t>
            </a:r>
          </a:p>
        </p:txBody>
      </p:sp>
    </p:spTree>
    <p:extLst>
      <p:ext uri="{BB962C8B-B14F-4D97-AF65-F5344CB8AC3E}">
        <p14:creationId xmlns:p14="http://schemas.microsoft.com/office/powerpoint/2010/main" val="6978396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83506" y="1143000"/>
            <a:ext cx="4800600" cy="4448175"/>
          </a:xfrm>
        </p:spPr>
      </p:pic>
    </p:spTree>
    <p:extLst>
      <p:ext uri="{BB962C8B-B14F-4D97-AF65-F5344CB8AC3E}">
        <p14:creationId xmlns:p14="http://schemas.microsoft.com/office/powerpoint/2010/main" val="3071286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Treatment</a:t>
            </a:r>
          </a:p>
          <a:p>
            <a:pPr lvl="1"/>
            <a:r>
              <a:rPr lang="en-US" sz="2400" dirty="0" smtClean="0">
                <a:latin typeface="Times New Roman" panose="02020603050405020304" pitchFamily="18" charset="0"/>
                <a:cs typeface="Times New Roman" panose="02020603050405020304" pitchFamily="18" charset="0"/>
              </a:rPr>
              <a:t>Antibacterial </a:t>
            </a:r>
            <a:r>
              <a:rPr lang="en-US" sz="2400" dirty="0">
                <a:latin typeface="Times New Roman" panose="02020603050405020304" pitchFamily="18" charset="0"/>
                <a:cs typeface="Times New Roman" panose="02020603050405020304" pitchFamily="18" charset="0"/>
              </a:rPr>
              <a:t>are not effective or appropriate as both infections are viral</a:t>
            </a:r>
            <a:r>
              <a:rPr lang="en-US" sz="2400" dirty="0" smtClean="0">
                <a:latin typeface="Times New Roman" panose="02020603050405020304" pitchFamily="18" charset="0"/>
                <a:cs typeface="Times New Roman" panose="02020603050405020304" pitchFamily="18" charset="0"/>
              </a:rPr>
              <a:t>.</a:t>
            </a:r>
          </a:p>
          <a:p>
            <a:pPr lvl="1"/>
            <a:r>
              <a:rPr lang="en-US" sz="2400" dirty="0">
                <a:latin typeface="Times New Roman" panose="02020603050405020304" pitchFamily="18" charset="0"/>
                <a:cs typeface="Times New Roman" panose="02020603050405020304" pitchFamily="18" charset="0"/>
              </a:rPr>
              <a:t>The same non-prescription medicines are used to treat the symptoms of both the common cold and </a:t>
            </a:r>
            <a:r>
              <a:rPr lang="en-US" sz="2400" dirty="0" smtClean="0">
                <a:latin typeface="Times New Roman" panose="02020603050405020304" pitchFamily="18" charset="0"/>
                <a:cs typeface="Times New Roman" panose="02020603050405020304" pitchFamily="18" charset="0"/>
              </a:rPr>
              <a:t>influenza.</a:t>
            </a:r>
          </a:p>
          <a:p>
            <a:pPr lvl="1"/>
            <a:r>
              <a:rPr lang="en-US" sz="2400" dirty="0" smtClean="0">
                <a:latin typeface="Times New Roman" panose="02020603050405020304" pitchFamily="18" charset="0"/>
                <a:cs typeface="Times New Roman" panose="02020603050405020304" pitchFamily="18" charset="0"/>
              </a:rPr>
              <a:t>over-the-counter </a:t>
            </a:r>
            <a:r>
              <a:rPr lang="en-US" sz="2400" dirty="0">
                <a:latin typeface="Times New Roman" panose="02020603050405020304" pitchFamily="18" charset="0"/>
                <a:cs typeface="Times New Roman" panose="02020603050405020304" pitchFamily="18" charset="0"/>
              </a:rPr>
              <a:t>preparations often contain a combination of ingredients intended to treat two or more symptoms.</a:t>
            </a:r>
          </a:p>
        </p:txBody>
      </p:sp>
    </p:spTree>
    <p:extLst>
      <p:ext uri="{BB962C8B-B14F-4D97-AF65-F5344CB8AC3E}">
        <p14:creationId xmlns:p14="http://schemas.microsoft.com/office/powerpoint/2010/main" val="1717075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476672"/>
            <a:ext cx="6192688" cy="4042147"/>
          </a:xfrm>
        </p:spPr>
      </p:pic>
    </p:spTree>
    <p:extLst>
      <p:ext uri="{BB962C8B-B14F-4D97-AF65-F5344CB8AC3E}">
        <p14:creationId xmlns:p14="http://schemas.microsoft.com/office/powerpoint/2010/main" val="293560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ttp://saydaletk.com/image/cache/data/medicine/TAVEGYL%2020%20mg%201%20tablets-500x500.jpg"/>
          <p:cNvPicPr>
            <a:picLocks noGrp="1" noChangeAspect="1" noChangeArrowheads="1"/>
          </p:cNvPicPr>
          <p:nvPr>
            <p:ph idx="1"/>
          </p:nvPr>
        </p:nvPicPr>
        <p:blipFill>
          <a:blip r:embed="rId2"/>
          <a:srcRect/>
          <a:stretch>
            <a:fillRect/>
          </a:stretch>
        </p:blipFill>
        <p:spPr bwMode="auto">
          <a:xfrm>
            <a:off x="467544" y="476672"/>
            <a:ext cx="7344816" cy="4762500"/>
          </a:xfrm>
          <a:prstGeom prst="rect">
            <a:avLst/>
          </a:prstGeom>
          <a:noFill/>
        </p:spPr>
      </p:pic>
    </p:spTree>
    <p:extLst>
      <p:ext uri="{BB962C8B-B14F-4D97-AF65-F5344CB8AC3E}">
        <p14:creationId xmlns:p14="http://schemas.microsoft.com/office/powerpoint/2010/main" val="4160994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8" y="260648"/>
            <a:ext cx="7994849" cy="5780715"/>
          </a:xfrm>
        </p:spPr>
        <p:txBody>
          <a:bodyPr/>
          <a:lstStyle/>
          <a:p>
            <a:endParaRPr lang="en-US" dirty="0"/>
          </a:p>
        </p:txBody>
      </p:sp>
      <p:pic>
        <p:nvPicPr>
          <p:cNvPr id="4" name="Picture 2" descr="http://upload.wikimedia.org/wikipedia/en/2/24/Periactin_4_mg.jpg"/>
          <p:cNvPicPr>
            <a:picLocks noChangeAspect="1" noChangeArrowheads="1"/>
          </p:cNvPicPr>
          <p:nvPr/>
        </p:nvPicPr>
        <p:blipFill>
          <a:blip r:embed="rId2"/>
          <a:srcRect/>
          <a:stretch>
            <a:fillRect/>
          </a:stretch>
        </p:blipFill>
        <p:spPr bwMode="auto">
          <a:xfrm>
            <a:off x="304800" y="381000"/>
            <a:ext cx="8522221" cy="6172200"/>
          </a:xfrm>
          <a:prstGeom prst="rect">
            <a:avLst/>
          </a:prstGeom>
          <a:noFill/>
        </p:spPr>
      </p:pic>
    </p:spTree>
    <p:extLst>
      <p:ext uri="{BB962C8B-B14F-4D97-AF65-F5344CB8AC3E}">
        <p14:creationId xmlns:p14="http://schemas.microsoft.com/office/powerpoint/2010/main" val="373414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2" descr="http://upload.wikimedia.org/wikipedia/commons/2/2b/Atarax.JPG"/>
          <p:cNvPicPr>
            <a:picLocks noChangeAspect="1" noChangeArrowheads="1"/>
          </p:cNvPicPr>
          <p:nvPr/>
        </p:nvPicPr>
        <p:blipFill>
          <a:blip r:embed="rId2"/>
          <a:srcRect/>
          <a:stretch>
            <a:fillRect/>
          </a:stretch>
        </p:blipFill>
        <p:spPr bwMode="auto">
          <a:xfrm>
            <a:off x="3581400" y="2362200"/>
            <a:ext cx="5486400" cy="4286250"/>
          </a:xfrm>
          <a:prstGeom prst="rect">
            <a:avLst/>
          </a:prstGeom>
          <a:noFill/>
        </p:spPr>
      </p:pic>
      <p:pic>
        <p:nvPicPr>
          <p:cNvPr id="47108" name="Picture 4" descr="http://www.ataraxonline.org/wp-content/uploads/2013/12/atarax_10308_9_big_.jpg"/>
          <p:cNvPicPr>
            <a:picLocks noChangeAspect="1" noChangeArrowheads="1"/>
          </p:cNvPicPr>
          <p:nvPr/>
        </p:nvPicPr>
        <p:blipFill>
          <a:blip r:embed="rId3"/>
          <a:srcRect/>
          <a:stretch>
            <a:fillRect/>
          </a:stretch>
        </p:blipFill>
        <p:spPr bwMode="auto">
          <a:xfrm>
            <a:off x="0" y="188640"/>
            <a:ext cx="4286250" cy="3962401"/>
          </a:xfrm>
          <a:prstGeom prst="rect">
            <a:avLst/>
          </a:prstGeom>
          <a:noFill/>
        </p:spPr>
      </p:pic>
    </p:spTree>
    <p:extLst>
      <p:ext uri="{BB962C8B-B14F-4D97-AF65-F5344CB8AC3E}">
        <p14:creationId xmlns:p14="http://schemas.microsoft.com/office/powerpoint/2010/main" val="3120331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ttp://seif-online.com/image/cache/1416-500x500.jpg"/>
          <p:cNvPicPr>
            <a:picLocks noGrp="1" noChangeAspect="1" noChangeArrowheads="1"/>
          </p:cNvPicPr>
          <p:nvPr>
            <p:ph idx="1"/>
          </p:nvPr>
        </p:nvPicPr>
        <p:blipFill>
          <a:blip r:embed="rId2"/>
          <a:srcRect/>
          <a:stretch>
            <a:fillRect/>
          </a:stretch>
        </p:blipFill>
        <p:spPr bwMode="auto">
          <a:xfrm>
            <a:off x="467544" y="-315416"/>
            <a:ext cx="4762500" cy="4012158"/>
          </a:xfrm>
          <a:prstGeom prst="rect">
            <a:avLst/>
          </a:prstGeom>
          <a:noFill/>
        </p:spPr>
      </p:pic>
      <p:pic>
        <p:nvPicPr>
          <p:cNvPr id="5" name="Picture 4" descr="http://www.easyapotheke.de/images/xt_images/1329096.jpg"/>
          <p:cNvPicPr>
            <a:picLocks noChangeAspect="1" noChangeArrowheads="1"/>
          </p:cNvPicPr>
          <p:nvPr/>
        </p:nvPicPr>
        <p:blipFill>
          <a:blip r:embed="rId3"/>
          <a:srcRect/>
          <a:stretch>
            <a:fillRect/>
          </a:stretch>
        </p:blipFill>
        <p:spPr bwMode="auto">
          <a:xfrm>
            <a:off x="5364088" y="1447800"/>
            <a:ext cx="3627512" cy="5149552"/>
          </a:xfrm>
          <a:prstGeom prst="rect">
            <a:avLst/>
          </a:prstGeom>
          <a:noFill/>
        </p:spPr>
      </p:pic>
    </p:spTree>
    <p:extLst>
      <p:ext uri="{BB962C8B-B14F-4D97-AF65-F5344CB8AC3E}">
        <p14:creationId xmlns:p14="http://schemas.microsoft.com/office/powerpoint/2010/main" val="4084526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http://www.unipharma-sy.com/PubFiles/ItemFiles/28/image_78_en.jpg"/>
          <p:cNvPicPr>
            <a:picLocks noGrp="1" noChangeAspect="1" noChangeArrowheads="1"/>
          </p:cNvPicPr>
          <p:nvPr>
            <p:ph idx="1"/>
          </p:nvPr>
        </p:nvPicPr>
        <p:blipFill>
          <a:blip r:embed="rId2"/>
          <a:srcRect/>
          <a:stretch>
            <a:fillRect/>
          </a:stretch>
        </p:blipFill>
        <p:spPr bwMode="auto">
          <a:xfrm>
            <a:off x="683568" y="548680"/>
            <a:ext cx="6264696" cy="4680520"/>
          </a:xfrm>
          <a:prstGeom prst="rect">
            <a:avLst/>
          </a:prstGeom>
          <a:noFill/>
        </p:spPr>
      </p:pic>
    </p:spTree>
    <p:extLst>
      <p:ext uri="{BB962C8B-B14F-4D97-AF65-F5344CB8AC3E}">
        <p14:creationId xmlns:p14="http://schemas.microsoft.com/office/powerpoint/2010/main" val="2151523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ttp://www.apotikantar.com/image/cache/data/Produk%20C/CLARITIN%20TAB-250x250.jpg"/>
          <p:cNvPicPr>
            <a:picLocks noGrp="1" noChangeAspect="1" noChangeArrowheads="1"/>
          </p:cNvPicPr>
          <p:nvPr>
            <p:ph idx="1"/>
          </p:nvPr>
        </p:nvPicPr>
        <p:blipFill>
          <a:blip r:embed="rId2"/>
          <a:srcRect/>
          <a:stretch>
            <a:fillRect/>
          </a:stretch>
        </p:blipFill>
        <p:spPr bwMode="auto">
          <a:xfrm>
            <a:off x="683568" y="692696"/>
            <a:ext cx="6336703" cy="5184576"/>
          </a:xfrm>
          <a:prstGeom prst="rect">
            <a:avLst/>
          </a:prstGeom>
          <a:noFill/>
        </p:spPr>
      </p:pic>
    </p:spTree>
    <p:extLst>
      <p:ext uri="{BB962C8B-B14F-4D97-AF65-F5344CB8AC3E}">
        <p14:creationId xmlns:p14="http://schemas.microsoft.com/office/powerpoint/2010/main" val="178707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ttp://drzubaidi.com/blog/wp-content/uploads/2013/01/zyrtec.jpg"/>
          <p:cNvPicPr>
            <a:picLocks noGrp="1" noChangeAspect="1" noChangeArrowheads="1"/>
          </p:cNvPicPr>
          <p:nvPr>
            <p:ph idx="1"/>
          </p:nvPr>
        </p:nvPicPr>
        <p:blipFill>
          <a:blip r:embed="rId2"/>
          <a:srcRect/>
          <a:stretch>
            <a:fillRect/>
          </a:stretch>
        </p:blipFill>
        <p:spPr bwMode="auto">
          <a:xfrm>
            <a:off x="2189956" y="1282700"/>
            <a:ext cx="4762500" cy="3810000"/>
          </a:xfrm>
          <a:prstGeom prst="rect">
            <a:avLst/>
          </a:prstGeom>
          <a:noFill/>
        </p:spPr>
      </p:pic>
    </p:spTree>
    <p:extLst>
      <p:ext uri="{BB962C8B-B14F-4D97-AF65-F5344CB8AC3E}">
        <p14:creationId xmlns:p14="http://schemas.microsoft.com/office/powerpoint/2010/main" val="11070795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descr="http://www.expresscheapgeneric.com/img/uploads/9654-telfast-120-mg-box.jpg"/>
          <p:cNvPicPr>
            <a:picLocks noGrp="1" noChangeAspect="1" noChangeArrowheads="1"/>
          </p:cNvPicPr>
          <p:nvPr>
            <p:ph idx="1"/>
          </p:nvPr>
        </p:nvPicPr>
        <p:blipFill>
          <a:blip r:embed="rId2"/>
          <a:srcRect/>
          <a:stretch>
            <a:fillRect/>
          </a:stretch>
        </p:blipFill>
        <p:spPr bwMode="auto">
          <a:xfrm>
            <a:off x="611560" y="-15041"/>
            <a:ext cx="6348413" cy="2939985"/>
          </a:xfrm>
          <a:prstGeom prst="rect">
            <a:avLst/>
          </a:prstGeom>
          <a:noFill/>
        </p:spPr>
      </p:pic>
      <p:pic>
        <p:nvPicPr>
          <p:cNvPr id="5" name="Picture 2" descr="http://static.openapotheek.nl/media/catalog/product/cache/1/image/5e06319eda06f020e43594a9c230972d/t/e/telfast_tablet_omhuld_180mg_1/telfast-tablet-omhuld-180mg-1st-openapotheek.nl.jpg"/>
          <p:cNvPicPr>
            <a:picLocks noChangeAspect="1" noChangeArrowheads="1"/>
          </p:cNvPicPr>
          <p:nvPr/>
        </p:nvPicPr>
        <p:blipFill>
          <a:blip r:embed="rId3"/>
          <a:srcRect/>
          <a:stretch>
            <a:fillRect/>
          </a:stretch>
        </p:blipFill>
        <p:spPr bwMode="auto">
          <a:xfrm>
            <a:off x="971600" y="2924944"/>
            <a:ext cx="4876800" cy="3371850"/>
          </a:xfrm>
          <a:prstGeom prst="rect">
            <a:avLst/>
          </a:prstGeom>
          <a:noFill/>
        </p:spPr>
      </p:pic>
    </p:spTree>
    <p:extLst>
      <p:ext uri="{BB962C8B-B14F-4D97-AF65-F5344CB8AC3E}">
        <p14:creationId xmlns:p14="http://schemas.microsoft.com/office/powerpoint/2010/main" val="10743444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ttp://www.unipharma-sy.com/PubFiles/ItemFiles/28/image_79_en.jpg"/>
          <p:cNvPicPr>
            <a:picLocks noGrp="1" noChangeAspect="1" noChangeArrowheads="1"/>
          </p:cNvPicPr>
          <p:nvPr>
            <p:ph idx="1"/>
          </p:nvPr>
        </p:nvPicPr>
        <p:blipFill>
          <a:blip r:embed="rId2"/>
          <a:srcRect/>
          <a:stretch>
            <a:fillRect/>
          </a:stretch>
        </p:blipFill>
        <p:spPr bwMode="auto">
          <a:xfrm>
            <a:off x="755576" y="548681"/>
            <a:ext cx="6192688" cy="3508176"/>
          </a:xfrm>
          <a:prstGeom prst="rect">
            <a:avLst/>
          </a:prstGeom>
          <a:noFill/>
        </p:spPr>
      </p:pic>
    </p:spTree>
    <p:extLst>
      <p:ext uri="{BB962C8B-B14F-4D97-AF65-F5344CB8AC3E}">
        <p14:creationId xmlns:p14="http://schemas.microsoft.com/office/powerpoint/2010/main" val="2102281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a:t>
            </a:r>
            <a:endParaRPr lang="en-US" dirty="0"/>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Fever and malaise</a:t>
            </a:r>
          </a:p>
          <a:p>
            <a:r>
              <a:rPr lang="en-US" sz="2400" dirty="0">
                <a:latin typeface="Times New Roman" panose="02020603050405020304" pitchFamily="18" charset="0"/>
                <a:cs typeface="Times New Roman" panose="02020603050405020304" pitchFamily="18" charset="0"/>
              </a:rPr>
              <a:t>Rhinorrhea</a:t>
            </a:r>
          </a:p>
          <a:p>
            <a:r>
              <a:rPr lang="en-US" sz="2400" dirty="0">
                <a:latin typeface="Times New Roman" panose="02020603050405020304" pitchFamily="18" charset="0"/>
                <a:cs typeface="Times New Roman" panose="02020603050405020304" pitchFamily="18" charset="0"/>
              </a:rPr>
              <a:t>Nasal congestion</a:t>
            </a:r>
          </a:p>
          <a:p>
            <a:r>
              <a:rPr lang="en-US" sz="2400" dirty="0">
                <a:latin typeface="Times New Roman" panose="02020603050405020304" pitchFamily="18" charset="0"/>
                <a:cs typeface="Times New Roman" panose="02020603050405020304" pitchFamily="18" charset="0"/>
              </a:rPr>
              <a:t>Sore throat</a:t>
            </a:r>
          </a:p>
          <a:p>
            <a:r>
              <a:rPr lang="en-US" sz="2400" dirty="0">
                <a:latin typeface="Times New Roman" panose="02020603050405020304" pitchFamily="18" charset="0"/>
                <a:cs typeface="Times New Roman" panose="02020603050405020304" pitchFamily="18" charset="0"/>
              </a:rPr>
              <a:t>cough</a:t>
            </a:r>
          </a:p>
        </p:txBody>
      </p:sp>
    </p:spTree>
    <p:extLst>
      <p:ext uri="{BB962C8B-B14F-4D97-AF65-F5344CB8AC3E}">
        <p14:creationId xmlns:p14="http://schemas.microsoft.com/office/powerpoint/2010/main" val="2429947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4078" y="333375"/>
            <a:ext cx="2798357" cy="5708650"/>
          </a:xfrm>
        </p:spPr>
      </p:pic>
    </p:spTree>
    <p:extLst>
      <p:ext uri="{BB962C8B-B14F-4D97-AF65-F5344CB8AC3E}">
        <p14:creationId xmlns:p14="http://schemas.microsoft.com/office/powerpoint/2010/main" val="25470078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764704"/>
            <a:ext cx="6624736" cy="2934522"/>
          </a:xfrm>
        </p:spPr>
      </p:pic>
    </p:spTree>
    <p:extLst>
      <p:ext uri="{BB962C8B-B14F-4D97-AF65-F5344CB8AC3E}">
        <p14:creationId xmlns:p14="http://schemas.microsoft.com/office/powerpoint/2010/main" val="33691803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260648"/>
            <a:ext cx="6347714" cy="5780715"/>
          </a:xfrm>
        </p:spPr>
        <p:txBody>
          <a:bodyPr/>
          <a:lstStyle/>
          <a:p>
            <a:r>
              <a:rPr lang="en-US" sz="2400" b="1" dirty="0" err="1" smtClean="0">
                <a:latin typeface="Times New Roman" panose="02020603050405020304" pitchFamily="18" charset="0"/>
                <a:cs typeface="Times New Roman" panose="02020603050405020304" pitchFamily="18" charset="0"/>
              </a:rPr>
              <a:t>Anginovag</a:t>
            </a:r>
            <a:r>
              <a:rPr lang="en-US" sz="2400" b="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consists of </a:t>
            </a:r>
          </a:p>
          <a:p>
            <a:pPr lvl="1"/>
            <a:r>
              <a:rPr lang="en-US" sz="2400" i="1" dirty="0" err="1" smtClean="0">
                <a:latin typeface="Times New Roman" panose="02020603050405020304" pitchFamily="18" charset="0"/>
                <a:cs typeface="Times New Roman" panose="02020603050405020304" pitchFamily="18" charset="0"/>
              </a:rPr>
              <a:t>Dequalinium</a:t>
            </a:r>
            <a:r>
              <a:rPr lang="en-US" sz="2400" i="1" dirty="0" smtClean="0">
                <a:latin typeface="Times New Roman" panose="02020603050405020304" pitchFamily="18" charset="0"/>
                <a:cs typeface="Times New Roman" panose="02020603050405020304" pitchFamily="18" charset="0"/>
              </a:rPr>
              <a:t> Chloride</a:t>
            </a:r>
          </a:p>
          <a:p>
            <a:pPr lvl="1"/>
            <a:r>
              <a:rPr lang="en-US" sz="2400" i="1" dirty="0" err="1" smtClean="0">
                <a:latin typeface="Times New Roman" panose="02020603050405020304" pitchFamily="18" charset="0"/>
                <a:cs typeface="Times New Roman" panose="02020603050405020304" pitchFamily="18" charset="0"/>
              </a:rPr>
              <a:t>Enoxolone</a:t>
            </a:r>
            <a:r>
              <a:rPr lang="en-US" sz="2400" dirty="0" smtClean="0">
                <a:latin typeface="Times New Roman" panose="02020603050405020304" pitchFamily="18" charset="0"/>
                <a:cs typeface="Times New Roman" panose="02020603050405020304" pitchFamily="18" charset="0"/>
              </a:rPr>
              <a:t>,</a:t>
            </a:r>
          </a:p>
          <a:p>
            <a:pPr lvl="1"/>
            <a:r>
              <a:rPr lang="en-US" sz="2400" i="1" dirty="0" smtClean="0">
                <a:latin typeface="Times New Roman" panose="02020603050405020304" pitchFamily="18" charset="0"/>
                <a:cs typeface="Times New Roman" panose="02020603050405020304" pitchFamily="18" charset="0"/>
              </a:rPr>
              <a:t>Hydrocortisone </a:t>
            </a:r>
            <a:r>
              <a:rPr lang="en-US" sz="2400" i="1" dirty="0">
                <a:latin typeface="Times New Roman" panose="02020603050405020304" pitchFamily="18" charset="0"/>
                <a:cs typeface="Times New Roman" panose="02020603050405020304" pitchFamily="18" charset="0"/>
              </a:rPr>
              <a:t>Acetate</a:t>
            </a:r>
            <a:r>
              <a:rPr lang="en-US" sz="2400" dirty="0" smtClean="0">
                <a:latin typeface="Times New Roman" panose="02020603050405020304" pitchFamily="18" charset="0"/>
                <a:cs typeface="Times New Roman" panose="02020603050405020304" pitchFamily="18" charset="0"/>
              </a:rPr>
              <a:t>,</a:t>
            </a:r>
          </a:p>
          <a:p>
            <a:pPr lvl="1"/>
            <a:r>
              <a:rPr lang="en-US" sz="2400" i="1" dirty="0" smtClean="0">
                <a:latin typeface="Times New Roman" panose="02020603050405020304" pitchFamily="18" charset="0"/>
                <a:cs typeface="Times New Roman" panose="02020603050405020304" pitchFamily="18" charset="0"/>
              </a:rPr>
              <a:t>Lidocaine </a:t>
            </a:r>
            <a:r>
              <a:rPr lang="en-US" sz="2400" i="1" dirty="0">
                <a:latin typeface="Times New Roman" panose="02020603050405020304" pitchFamily="18" charset="0"/>
                <a:cs typeface="Times New Roman" panose="02020603050405020304" pitchFamily="18" charset="0"/>
              </a:rPr>
              <a:t>Hydrochloride</a:t>
            </a:r>
            <a:r>
              <a:rPr lang="en-US" sz="2400" dirty="0" smtClean="0">
                <a:latin typeface="Times New Roman" panose="02020603050405020304" pitchFamily="18" charset="0"/>
                <a:cs typeface="Times New Roman" panose="02020603050405020304" pitchFamily="18" charset="0"/>
              </a:rPr>
              <a:t>,</a:t>
            </a:r>
          </a:p>
          <a:p>
            <a:pPr lvl="1"/>
            <a:r>
              <a:rPr lang="en-US" sz="2400" i="1" dirty="0" err="1" smtClean="0">
                <a:latin typeface="Times New Roman" panose="02020603050405020304" pitchFamily="18" charset="0"/>
                <a:cs typeface="Times New Roman" panose="02020603050405020304" pitchFamily="18" charset="0"/>
              </a:rPr>
              <a:t>Tyrothricin</a:t>
            </a:r>
            <a:r>
              <a:rPr lang="en-US" sz="2400" dirty="0" smtClean="0">
                <a:latin typeface="Times New Roman" panose="02020603050405020304" pitchFamily="18" charset="0"/>
                <a:cs typeface="Times New Roman" panose="02020603050405020304" pitchFamily="18" charset="0"/>
              </a:rPr>
              <a:t>.</a:t>
            </a:r>
            <a:endParaRPr lang="en-US" dirty="0" smtClean="0"/>
          </a:p>
          <a:p>
            <a:pPr lvl="1"/>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944" y="1556792"/>
            <a:ext cx="4320480" cy="5301208"/>
          </a:xfrm>
          <a:prstGeom prst="rect">
            <a:avLst/>
          </a:prstGeom>
        </p:spPr>
      </p:pic>
    </p:spTree>
    <p:extLst>
      <p:ext uri="{BB962C8B-B14F-4D97-AF65-F5344CB8AC3E}">
        <p14:creationId xmlns:p14="http://schemas.microsoft.com/office/powerpoint/2010/main" val="2670537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43806" y="1119187"/>
            <a:ext cx="5080000" cy="4064000"/>
          </a:xfrm>
        </p:spPr>
      </p:pic>
    </p:spTree>
    <p:extLst>
      <p:ext uri="{BB962C8B-B14F-4D97-AF65-F5344CB8AC3E}">
        <p14:creationId xmlns:p14="http://schemas.microsoft.com/office/powerpoint/2010/main" val="353720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835371"/>
          </a:xfrm>
        </p:spPr>
        <p:txBody>
          <a:bodyPr/>
          <a:lstStyle/>
          <a:p>
            <a:r>
              <a:rPr lang="en-US" dirty="0"/>
              <a:t>Fever and malaise</a:t>
            </a:r>
          </a:p>
        </p:txBody>
      </p:sp>
      <p:sp>
        <p:nvSpPr>
          <p:cNvPr id="3" name="Content Placeholder 2"/>
          <p:cNvSpPr>
            <a:spLocks noGrp="1"/>
          </p:cNvSpPr>
          <p:nvPr>
            <p:ph idx="1"/>
          </p:nvPr>
        </p:nvSpPr>
        <p:spPr>
          <a:xfrm>
            <a:off x="457200" y="980728"/>
            <a:ext cx="8229600" cy="5400600"/>
          </a:xfrm>
        </p:spPr>
        <p:txBody>
          <a:bodyPr>
            <a:normAutofit/>
          </a:bodyPr>
          <a:lstStyle/>
          <a:p>
            <a:pPr lvl="1"/>
            <a:endParaRPr lang="en-US" sz="2400" dirty="0" smtClean="0">
              <a:latin typeface="Times New Roman" panose="02020603050405020304" pitchFamily="18" charset="0"/>
              <a:cs typeface="Times New Roman" panose="02020603050405020304" pitchFamily="18" charset="0"/>
            </a:endParaRPr>
          </a:p>
          <a:p>
            <a:pPr lvl="1"/>
            <a:r>
              <a:rPr lang="en-US" sz="2400" dirty="0" smtClean="0">
                <a:latin typeface="Times New Roman" panose="02020603050405020304" pitchFamily="18" charset="0"/>
                <a:cs typeface="Times New Roman" panose="02020603050405020304" pitchFamily="18" charset="0"/>
              </a:rPr>
              <a:t>Paracetamol</a:t>
            </a:r>
            <a:r>
              <a:rPr lang="en-US" sz="2400" dirty="0">
                <a:latin typeface="Times New Roman" panose="02020603050405020304" pitchFamily="18" charset="0"/>
                <a:cs typeface="Times New Roman" panose="02020603050405020304" pitchFamily="18" charset="0"/>
              </a:rPr>
              <a:t>, aspirin and ibuprofen </a:t>
            </a:r>
            <a:endParaRPr lang="en-US" sz="2400" dirty="0" smtClean="0">
              <a:latin typeface="Times New Roman" panose="02020603050405020304" pitchFamily="18" charset="0"/>
              <a:cs typeface="Times New Roman" panose="02020603050405020304" pitchFamily="18" charset="0"/>
            </a:endParaRPr>
          </a:p>
          <a:p>
            <a:pPr lvl="1"/>
            <a:r>
              <a:rPr lang="en-US" sz="2400" dirty="0">
                <a:latin typeface="Times New Roman" panose="02020603050405020304" pitchFamily="18" charset="0"/>
                <a:cs typeface="Times New Roman" panose="02020603050405020304" pitchFamily="18" charset="0"/>
              </a:rPr>
              <a:t>Aspirin is restricted in its use by its pronounced side-effect </a:t>
            </a:r>
            <a:r>
              <a:rPr lang="en-US" sz="2400" dirty="0" smtClean="0">
                <a:latin typeface="Times New Roman" panose="02020603050405020304" pitchFamily="18" charset="0"/>
                <a:cs typeface="Times New Roman" panose="02020603050405020304" pitchFamily="18" charset="0"/>
              </a:rPr>
              <a:t>profile. </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801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4460" y="332656"/>
            <a:ext cx="8229600" cy="1143000"/>
          </a:xfrm>
        </p:spPr>
        <p:txBody>
          <a:bodyPr>
            <a:normAutofit fontScale="90000"/>
          </a:bodyPr>
          <a:lstStyle/>
          <a:p>
            <a:r>
              <a:rPr lang="en-US" dirty="0"/>
              <a:t>Nasal congestion and </a:t>
            </a:r>
            <a:r>
              <a:rPr lang="en-US" dirty="0" err="1"/>
              <a:t>rhinorrhoea</a:t>
            </a:r>
            <a:r>
              <a:rPr lang="en-US" dirty="0"/>
              <a:t> </a:t>
            </a:r>
            <a:r>
              <a:rPr lang="en-US" dirty="0" smtClean="0"/>
              <a:t/>
            </a:r>
            <a:br>
              <a:rPr lang="en-US" dirty="0" smtClean="0"/>
            </a:br>
            <a:r>
              <a:rPr lang="en-US" dirty="0" smtClean="0"/>
              <a:t>(</a:t>
            </a:r>
            <a:r>
              <a:rPr lang="en-US" dirty="0"/>
              <a:t>runny nose)</a:t>
            </a:r>
          </a:p>
        </p:txBody>
      </p:sp>
      <p:sp>
        <p:nvSpPr>
          <p:cNvPr id="3" name="Content Placeholder 2"/>
          <p:cNvSpPr>
            <a:spLocks noGrp="1"/>
          </p:cNvSpPr>
          <p:nvPr>
            <p:ph idx="1"/>
          </p:nvPr>
        </p:nvSpPr>
        <p:spPr>
          <a:xfrm>
            <a:off x="971600" y="1700808"/>
            <a:ext cx="6347714" cy="3880773"/>
          </a:xfrm>
        </p:spPr>
        <p:txBody>
          <a:bodyPr/>
          <a:lstStyle/>
          <a:p>
            <a:endParaRPr lang="en-US" dirty="0" smtClean="0"/>
          </a:p>
          <a:p>
            <a:r>
              <a:rPr lang="en-US" sz="2400" dirty="0">
                <a:latin typeface="Times New Roman" panose="02020603050405020304" pitchFamily="18" charset="0"/>
                <a:cs typeface="Times New Roman" panose="02020603050405020304" pitchFamily="18" charset="0"/>
              </a:rPr>
              <a:t>Sedating antihistamines</a:t>
            </a:r>
          </a:p>
          <a:p>
            <a:pPr marL="342900" lvl="1" indent="-342900"/>
            <a:r>
              <a:rPr lang="en-US" sz="2400" dirty="0" smtClean="0">
                <a:latin typeface="Times New Roman" panose="02020603050405020304" pitchFamily="18" charset="0"/>
                <a:cs typeface="Times New Roman" panose="02020603050405020304" pitchFamily="18" charset="0"/>
              </a:rPr>
              <a:t>They </a:t>
            </a:r>
            <a:r>
              <a:rPr lang="en-US" sz="2400" dirty="0">
                <a:latin typeface="Times New Roman" panose="02020603050405020304" pitchFamily="18" charset="0"/>
                <a:cs typeface="Times New Roman" panose="02020603050405020304" pitchFamily="18" charset="0"/>
              </a:rPr>
              <a:t>are usually co-formulated with </a:t>
            </a:r>
            <a:r>
              <a:rPr lang="en-US" sz="2400" dirty="0" err="1">
                <a:latin typeface="Times New Roman" panose="02020603050405020304" pitchFamily="18" charset="0"/>
                <a:cs typeface="Times New Roman" panose="02020603050405020304" pitchFamily="18" charset="0"/>
              </a:rPr>
              <a:t>sympathomimetics</a:t>
            </a:r>
            <a:r>
              <a:rPr lang="en-US" sz="2400" dirty="0">
                <a:latin typeface="Times New Roman" panose="02020603050405020304" pitchFamily="18" charset="0"/>
                <a:cs typeface="Times New Roman" panose="02020603050405020304" pitchFamily="18" charset="0"/>
              </a:rPr>
              <a:t> to counteract the congestion and the sedation that they tend to cause. </a:t>
            </a:r>
          </a:p>
        </p:txBody>
      </p:sp>
    </p:spTree>
    <p:extLst>
      <p:ext uri="{BB962C8B-B14F-4D97-AF65-F5344CB8AC3E}">
        <p14:creationId xmlns:p14="http://schemas.microsoft.com/office/powerpoint/2010/main" val="1447944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6995120" cy="5865515"/>
          </a:xfrm>
        </p:spPr>
        <p:txBody>
          <a:bodyPr>
            <a:normAutofit/>
          </a:bodyPr>
          <a:lstStyle/>
          <a:p>
            <a:pPr marL="0" indent="0">
              <a:buNone/>
            </a:pPr>
            <a:r>
              <a:rPr lang="en-US" sz="2800" b="1" dirty="0">
                <a:latin typeface="Times New Roman" panose="02020603050405020304" pitchFamily="18" charset="0"/>
                <a:cs typeface="Times New Roman" panose="02020603050405020304" pitchFamily="18" charset="0"/>
              </a:rPr>
              <a:t>Cautions and </a:t>
            </a:r>
            <a:r>
              <a:rPr lang="en-US" sz="2800" b="1" dirty="0" smtClean="0">
                <a:latin typeface="Times New Roman" panose="02020603050405020304" pitchFamily="18" charset="0"/>
                <a:cs typeface="Times New Roman" panose="02020603050405020304" pitchFamily="18" charset="0"/>
              </a:rPr>
              <a:t>contra-indications</a:t>
            </a:r>
          </a:p>
          <a:p>
            <a:pPr marL="0" indent="0">
              <a:buNone/>
            </a:pPr>
            <a:endParaRPr lang="en-US" sz="2800" b="1"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caution </a:t>
            </a:r>
            <a:r>
              <a:rPr lang="en-US" sz="2400" dirty="0">
                <a:latin typeface="Times New Roman" panose="02020603050405020304" pitchFamily="18" charset="0"/>
                <a:cs typeface="Times New Roman" panose="02020603050405020304" pitchFamily="18" charset="0"/>
              </a:rPr>
              <a:t>in </a:t>
            </a:r>
            <a:r>
              <a:rPr lang="en-US" sz="2400" dirty="0">
                <a:solidFill>
                  <a:srgbClr val="FF0000"/>
                </a:solidFill>
                <a:latin typeface="Times New Roman" panose="02020603050405020304" pitchFamily="18" charset="0"/>
                <a:cs typeface="Times New Roman" panose="02020603050405020304" pitchFamily="18" charset="0"/>
              </a:rPr>
              <a:t>prostatic hypertrophy</a:t>
            </a:r>
            <a:r>
              <a:rPr lang="en-US" sz="2400" dirty="0">
                <a:latin typeface="Times New Roman" panose="02020603050405020304" pitchFamily="18" charset="0"/>
                <a:cs typeface="Times New Roman" panose="02020603050405020304" pitchFamily="18" charset="0"/>
              </a:rPr>
              <a:t>, urinary retention, susceptibility to </a:t>
            </a:r>
            <a:r>
              <a:rPr lang="en-US" sz="2400" dirty="0" smtClean="0">
                <a:latin typeface="Times New Roman" panose="02020603050405020304" pitchFamily="18" charset="0"/>
                <a:cs typeface="Times New Roman" panose="02020603050405020304" pitchFamily="18" charset="0"/>
              </a:rPr>
              <a:t>angle closure </a:t>
            </a:r>
            <a:r>
              <a:rPr lang="en-US" sz="2400" dirty="0">
                <a:solidFill>
                  <a:srgbClr val="FF0000"/>
                </a:solidFill>
                <a:latin typeface="Times New Roman" panose="02020603050405020304" pitchFamily="18" charset="0"/>
                <a:cs typeface="Times New Roman" panose="02020603050405020304" pitchFamily="18" charset="0"/>
              </a:rPr>
              <a:t>glaucoma</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pyloroduodenal</a:t>
            </a:r>
            <a:r>
              <a:rPr lang="en-US" sz="2400" dirty="0">
                <a:latin typeface="Times New Roman" panose="02020603050405020304" pitchFamily="18" charset="0"/>
                <a:cs typeface="Times New Roman" panose="02020603050405020304" pitchFamily="18" charset="0"/>
              </a:rPr>
              <a:t> obstruction</a:t>
            </a:r>
            <a:r>
              <a:rPr lang="en-US" sz="2400"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Caution may be required in </a:t>
            </a:r>
            <a:r>
              <a:rPr lang="en-US" sz="2400" dirty="0">
                <a:solidFill>
                  <a:srgbClr val="FF0000"/>
                </a:solidFill>
                <a:latin typeface="Times New Roman" panose="02020603050405020304" pitchFamily="18" charset="0"/>
                <a:cs typeface="Times New Roman" panose="02020603050405020304" pitchFamily="18" charset="0"/>
              </a:rPr>
              <a:t>epilepsy</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Children and the elderly </a:t>
            </a:r>
            <a:r>
              <a:rPr lang="en-US" sz="2400" dirty="0">
                <a:latin typeface="Times New Roman" panose="02020603050405020304" pitchFamily="18" charset="0"/>
                <a:cs typeface="Times New Roman" panose="02020603050405020304" pitchFamily="18" charset="0"/>
              </a:rPr>
              <a:t>are more susceptible to side-effects</a:t>
            </a:r>
            <a:r>
              <a:rPr lang="en-US" sz="2400" dirty="0" smtClean="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Hepatic </a:t>
            </a:r>
            <a:r>
              <a:rPr lang="en-US" sz="2400" dirty="0" smtClean="0">
                <a:latin typeface="Times New Roman" panose="02020603050405020304" pitchFamily="18" charset="0"/>
                <a:cs typeface="Times New Roman" panose="02020603050405020304" pitchFamily="18" charset="0"/>
              </a:rPr>
              <a:t>impairment</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Sedating antihistamines should be avoided in severe </a:t>
            </a:r>
            <a:r>
              <a:rPr lang="en-US" sz="2400" dirty="0">
                <a:solidFill>
                  <a:srgbClr val="FF0000"/>
                </a:solidFill>
                <a:latin typeface="Times New Roman" panose="02020603050405020304" pitchFamily="18" charset="0"/>
                <a:cs typeface="Times New Roman" panose="02020603050405020304" pitchFamily="18" charset="0"/>
              </a:rPr>
              <a:t>liver disease</a:t>
            </a:r>
            <a:r>
              <a:rPr lang="en-US" sz="2400" dirty="0">
                <a:latin typeface="Times New Roman" panose="02020603050405020304" pitchFamily="18" charset="0"/>
                <a:cs typeface="Times New Roman" panose="02020603050405020304" pitchFamily="18" charset="0"/>
              </a:rPr>
              <a:t>—increased risk of coma.</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6878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6840760" cy="6120680"/>
          </a:xfrm>
        </p:spPr>
        <p:txBody>
          <a:bodyPr>
            <a:normAutofit/>
          </a:bodyPr>
          <a:lstStyle/>
          <a:p>
            <a:pPr marL="0" indent="0">
              <a:buNone/>
            </a:pPr>
            <a:r>
              <a:rPr lang="en-US" sz="3200" b="1" dirty="0" smtClean="0">
                <a:latin typeface="Times New Roman" panose="02020603050405020304" pitchFamily="18" charset="0"/>
                <a:cs typeface="Times New Roman" panose="02020603050405020304" pitchFamily="18" charset="0"/>
              </a:rPr>
              <a:t>Pregnancy </a:t>
            </a:r>
          </a:p>
          <a:p>
            <a:r>
              <a:rPr lang="en-US" sz="2400" dirty="0" smtClean="0">
                <a:latin typeface="Times New Roman" panose="02020603050405020304" pitchFamily="18" charset="0"/>
                <a:cs typeface="Times New Roman" panose="02020603050405020304" pitchFamily="18" charset="0"/>
              </a:rPr>
              <a:t>Most </a:t>
            </a:r>
            <a:r>
              <a:rPr lang="en-US" sz="2400" dirty="0">
                <a:latin typeface="Times New Roman" panose="02020603050405020304" pitchFamily="18" charset="0"/>
                <a:cs typeface="Times New Roman" panose="02020603050405020304" pitchFamily="18" charset="0"/>
              </a:rPr>
              <a:t>manufacturers of antihistamines advise avoiding their use during pregnancy; however, </a:t>
            </a:r>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there </a:t>
            </a:r>
            <a:r>
              <a:rPr lang="en-US" sz="2400" dirty="0">
                <a:latin typeface="Times New Roman" panose="02020603050405020304" pitchFamily="18" charset="0"/>
                <a:cs typeface="Times New Roman" panose="02020603050405020304" pitchFamily="18" charset="0"/>
              </a:rPr>
              <a:t>is no evidence of teratogenicity except for </a:t>
            </a:r>
            <a:r>
              <a:rPr lang="en-US" sz="2400" dirty="0" smtClean="0">
                <a:latin typeface="Times New Roman" panose="02020603050405020304" pitchFamily="18" charset="0"/>
                <a:cs typeface="Times New Roman" panose="02020603050405020304" pitchFamily="18" charset="0"/>
              </a:rPr>
              <a:t>hydroxyzine. </a:t>
            </a:r>
          </a:p>
          <a:p>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use of sedating antihistamines in the latter part of the third trimester may cause adverse effects in neonates such as irritability, paradoxical excitability, and tremor</a:t>
            </a:r>
            <a:r>
              <a:rPr lang="en-US" sz="2400" dirty="0" smtClean="0">
                <a:latin typeface="Times New Roman" panose="02020603050405020304" pitchFamily="18" charset="0"/>
                <a:cs typeface="Times New Roman" panose="02020603050405020304" pitchFamily="18" charset="0"/>
              </a:rPr>
              <a:t>.</a:t>
            </a: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031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3705</TotalTime>
  <Words>1786</Words>
  <Application>Microsoft Office PowerPoint</Application>
  <PresentationFormat>On-screen Show (4:3)</PresentationFormat>
  <Paragraphs>170</Paragraphs>
  <Slides>53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MS PGothic</vt:lpstr>
      <vt:lpstr>Arial</vt:lpstr>
      <vt:lpstr>Calibri</vt:lpstr>
      <vt:lpstr>Times New Roman</vt:lpstr>
      <vt:lpstr>Trebuchet MS</vt:lpstr>
      <vt:lpstr>Wingdings 3</vt:lpstr>
      <vt:lpstr>Facet</vt:lpstr>
      <vt:lpstr>Common cold medicines</vt:lpstr>
      <vt:lpstr>Prevention </vt:lpstr>
      <vt:lpstr>PowerPoint Presentation</vt:lpstr>
      <vt:lpstr>PowerPoint Presentation</vt:lpstr>
      <vt:lpstr>Symptoms</vt:lpstr>
      <vt:lpstr>Fever and malaise</vt:lpstr>
      <vt:lpstr>Nasal congestion and rhinorrhoea  (runny nose)</vt:lpstr>
      <vt:lpstr>PowerPoint Presentation</vt:lpstr>
      <vt:lpstr>PowerPoint Presentation</vt:lpstr>
      <vt:lpstr>Breast-feeding </vt:lpstr>
      <vt:lpstr>PowerPoint Presentation</vt:lpstr>
      <vt:lpstr>PowerPoint Presentation</vt:lpstr>
      <vt:lpstr>Systemic nasal decongestants</vt:lpstr>
      <vt:lpstr>PowerPoint Presentation</vt:lpstr>
      <vt:lpstr>PowerPoint Presentation</vt:lpstr>
      <vt:lpstr>PowerPoint Presentation</vt:lpstr>
      <vt:lpstr>Local decongestants</vt:lpstr>
      <vt:lpstr>PowerPoint Presentation</vt:lpstr>
      <vt:lpstr>Sore throat</vt:lpstr>
      <vt:lpstr>PowerPoint Presentation</vt:lpstr>
      <vt:lpstr>Antibacterials </vt:lpstr>
      <vt:lpstr>PowerPoint Presentation</vt:lpstr>
      <vt:lpstr>PowerPoint Presentation</vt:lpstr>
      <vt:lpstr>PowerPoint Presentation</vt:lpstr>
      <vt:lpstr>Hayfever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Challenging Benzodiazepine and  Z-hypnotic Prescribing</dc:title>
  <dc:creator>Chris</dc:creator>
  <cp:lastModifiedBy>acer</cp:lastModifiedBy>
  <cp:revision>261</cp:revision>
  <cp:lastPrinted>2016-10-08T12:59:58Z</cp:lastPrinted>
  <dcterms:created xsi:type="dcterms:W3CDTF">2013-09-25T20:10:50Z</dcterms:created>
  <dcterms:modified xsi:type="dcterms:W3CDTF">2025-10-12T12:51:28Z</dcterms:modified>
</cp:coreProperties>
</file>