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8" r:id="rId6"/>
    <p:sldId id="262" r:id="rId7"/>
    <p:sldId id="264" r:id="rId8"/>
    <p:sldId id="265" r:id="rId9"/>
    <p:sldId id="266" r:id="rId10"/>
    <p:sldId id="267" r:id="rId11"/>
    <p:sldId id="269" r:id="rId12"/>
    <p:sldId id="270" r:id="rId13"/>
    <p:sldId id="272" r:id="rId14"/>
    <p:sldId id="271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7" r:id="rId23"/>
    <p:sldId id="282" r:id="rId24"/>
    <p:sldId id="283" r:id="rId25"/>
    <p:sldId id="284" r:id="rId26"/>
    <p:sldId id="28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B41F-2D0F-433E-86B4-6705EB143FD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C732D-E757-4D98-BD21-3D081161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454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B41F-2D0F-433E-86B4-6705EB143FD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C732D-E757-4D98-BD21-3D081161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335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B41F-2D0F-433E-86B4-6705EB143FD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C732D-E757-4D98-BD21-3D081161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801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B41F-2D0F-433E-86B4-6705EB143FD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C732D-E757-4D98-BD21-3D081161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794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B41F-2D0F-433E-86B4-6705EB143FD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C732D-E757-4D98-BD21-3D081161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598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B41F-2D0F-433E-86B4-6705EB143FD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C732D-E757-4D98-BD21-3D081161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78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B41F-2D0F-433E-86B4-6705EB143FD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C732D-E757-4D98-BD21-3D081161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90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B41F-2D0F-433E-86B4-6705EB143FD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C732D-E757-4D98-BD21-3D081161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B41F-2D0F-433E-86B4-6705EB143FD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C732D-E757-4D98-BD21-3D081161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507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B41F-2D0F-433E-86B4-6705EB143FD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C732D-E757-4D98-BD21-3D081161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089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B41F-2D0F-433E-86B4-6705EB143FD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C732D-E757-4D98-BD21-3D081161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418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9B41F-2D0F-433E-86B4-6705EB143FD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C732D-E757-4D98-BD21-3D081161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68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7200" dirty="0"/>
              <a:t>A Review of the Fundamentals of Research Methodology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7400" y="6400800"/>
            <a:ext cx="3276600" cy="4572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Mohammed Al-</a:t>
            </a:r>
            <a:r>
              <a:rPr lang="en-US" sz="2000" dirty="0" err="1" smtClean="0">
                <a:solidFill>
                  <a:srgbClr val="0070C0"/>
                </a:solidFill>
              </a:rPr>
              <a:t>zubaidi</a:t>
            </a:r>
            <a:r>
              <a:rPr lang="en-US" sz="2000" dirty="0" smtClean="0">
                <a:solidFill>
                  <a:srgbClr val="0070C0"/>
                </a:solidFill>
              </a:rPr>
              <a:t>, PhD</a:t>
            </a:r>
            <a:endParaRPr lang="en-US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28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09019"/>
            <a:ext cx="8229600" cy="2239962"/>
          </a:xfrm>
        </p:spPr>
        <p:txBody>
          <a:bodyPr>
            <a:noAutofit/>
          </a:bodyPr>
          <a:lstStyle/>
          <a:p>
            <a:r>
              <a:rPr lang="en-US" sz="8000" b="1" dirty="0"/>
              <a:t>Steps for a Research Process? 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62615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1- </a:t>
            </a:r>
            <a:r>
              <a:rPr lang="en-US" dirty="0" smtClean="0"/>
              <a:t>Identify and define </a:t>
            </a:r>
            <a:r>
              <a:rPr lang="en-US" dirty="0" smtClean="0"/>
              <a:t>research problem</a:t>
            </a:r>
          </a:p>
          <a:p>
            <a:pPr marL="0" indent="0">
              <a:buNone/>
            </a:pPr>
            <a:r>
              <a:rPr lang="en-US" dirty="0" smtClean="0"/>
              <a:t>2- Review of literature</a:t>
            </a:r>
          </a:p>
          <a:p>
            <a:pPr marL="0" indent="0">
              <a:buNone/>
            </a:pPr>
            <a:r>
              <a:rPr lang="en-US" dirty="0" smtClean="0"/>
              <a:t>3- Formulate </a:t>
            </a:r>
            <a:r>
              <a:rPr lang="en-US" dirty="0" smtClean="0"/>
              <a:t>hypotheses or research questions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4- </a:t>
            </a:r>
            <a:r>
              <a:rPr lang="en-US" dirty="0" smtClean="0"/>
              <a:t>Preparing </a:t>
            </a:r>
            <a:r>
              <a:rPr lang="en-US" dirty="0" smtClean="0"/>
              <a:t>the research design</a:t>
            </a:r>
          </a:p>
          <a:p>
            <a:pPr marL="0" indent="0">
              <a:buNone/>
            </a:pPr>
            <a:r>
              <a:rPr lang="en-US" dirty="0" smtClean="0"/>
              <a:t>5- Sampling</a:t>
            </a:r>
          </a:p>
          <a:p>
            <a:pPr marL="0" indent="0">
              <a:buNone/>
            </a:pPr>
            <a:r>
              <a:rPr lang="en-US" dirty="0" smtClean="0"/>
              <a:t>6- </a:t>
            </a:r>
            <a:r>
              <a:rPr lang="en-US" dirty="0" smtClean="0"/>
              <a:t>Data collection</a:t>
            </a:r>
          </a:p>
          <a:p>
            <a:pPr marL="0" indent="0">
              <a:buNone/>
            </a:pPr>
            <a:r>
              <a:rPr lang="en-US" dirty="0" smtClean="0"/>
              <a:t>7- </a:t>
            </a:r>
            <a:r>
              <a:rPr lang="en-US" dirty="0" smtClean="0"/>
              <a:t>Data </a:t>
            </a:r>
            <a:r>
              <a:rPr lang="en-US" dirty="0" smtClean="0"/>
              <a:t>analysis</a:t>
            </a:r>
          </a:p>
          <a:p>
            <a:pPr marL="0" indent="0">
              <a:buNone/>
            </a:pPr>
            <a:r>
              <a:rPr lang="en-US" dirty="0" smtClean="0"/>
              <a:t>8- </a:t>
            </a:r>
            <a:r>
              <a:rPr lang="en-US" dirty="0" smtClean="0"/>
              <a:t>Interpretation </a:t>
            </a:r>
            <a:r>
              <a:rPr lang="en-US" dirty="0" smtClean="0"/>
              <a:t>and report writing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marL="0" indent="0"/>
            <a:r>
              <a:rPr lang="en-US" b="1" dirty="0" smtClean="0"/>
              <a:t>Steps of Research Process</a:t>
            </a:r>
          </a:p>
        </p:txBody>
      </p:sp>
    </p:spTree>
    <p:extLst>
      <p:ext uri="{BB962C8B-B14F-4D97-AF65-F5344CB8AC3E}">
        <p14:creationId xmlns:p14="http://schemas.microsoft.com/office/powerpoint/2010/main" val="421398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“</a:t>
            </a:r>
            <a:r>
              <a:rPr lang="en-US" b="1" dirty="0"/>
              <a:t>Research Question &amp; Topic”</a:t>
            </a:r>
            <a:endParaRPr lang="en-US" dirty="0"/>
          </a:p>
          <a:p>
            <a:r>
              <a:rPr lang="en-US" dirty="0" smtClean="0"/>
              <a:t>Begin </a:t>
            </a:r>
            <a:r>
              <a:rPr lang="en-US" dirty="0"/>
              <a:t>from a question to which you don’t know the answer &amp; that can’t be answered just by going to the appropriate reference source.</a:t>
            </a:r>
          </a:p>
          <a:p>
            <a:r>
              <a:rPr lang="en-US" dirty="0" smtClean="0"/>
              <a:t>That </a:t>
            </a:r>
            <a:r>
              <a:rPr lang="en-US" dirty="0"/>
              <a:t>is, begin from a research question, not a homework question.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Step 1: </a:t>
            </a:r>
            <a:r>
              <a:rPr lang="en-US" b="1" dirty="0" smtClean="0"/>
              <a:t>Identify and Define </a:t>
            </a:r>
            <a:r>
              <a:rPr lang="en-US" b="1" dirty="0" smtClean="0"/>
              <a:t>Research Problem </a:t>
            </a:r>
          </a:p>
        </p:txBody>
      </p:sp>
    </p:spTree>
    <p:extLst>
      <p:ext uri="{BB962C8B-B14F-4D97-AF65-F5344CB8AC3E}">
        <p14:creationId xmlns:p14="http://schemas.microsoft.com/office/powerpoint/2010/main" val="187382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“</a:t>
            </a:r>
            <a:r>
              <a:rPr lang="en-US" b="1" dirty="0"/>
              <a:t>Gathering information”</a:t>
            </a:r>
            <a:endParaRPr lang="en-US" dirty="0"/>
          </a:p>
          <a:p>
            <a:r>
              <a:rPr lang="en-US" dirty="0" smtClean="0"/>
              <a:t>Decide </a:t>
            </a:r>
            <a:r>
              <a:rPr lang="en-US" dirty="0"/>
              <a:t>what kind of information or data will be needed in order to build the answer to the question.</a:t>
            </a:r>
          </a:p>
          <a:p>
            <a:r>
              <a:rPr lang="en-US" dirty="0" smtClean="0"/>
              <a:t>Gather </a:t>
            </a:r>
            <a:r>
              <a:rPr lang="en-US" dirty="0"/>
              <a:t>information &amp;/or collect data.</a:t>
            </a:r>
          </a:p>
          <a:p>
            <a:r>
              <a:rPr lang="en-US" dirty="0" smtClean="0"/>
              <a:t>Work </a:t>
            </a:r>
            <a:r>
              <a:rPr lang="en-US" dirty="0"/>
              <a:t>with the information/data to derive or construct your answer.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marL="0" indent="0"/>
            <a:r>
              <a:rPr lang="en-US" b="1" dirty="0" smtClean="0"/>
              <a:t>Step 2: Review of Literature </a:t>
            </a:r>
          </a:p>
        </p:txBody>
      </p:sp>
    </p:spTree>
    <p:extLst>
      <p:ext uri="{BB962C8B-B14F-4D97-AF65-F5344CB8AC3E}">
        <p14:creationId xmlns:p14="http://schemas.microsoft.com/office/powerpoint/2010/main" val="297310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33528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Getting Started: </a:t>
            </a:r>
            <a:endParaRPr lang="en-US" dirty="0"/>
          </a:p>
          <a:p>
            <a:pPr marL="0" indent="0" algn="ctr">
              <a:buNone/>
            </a:pPr>
            <a:r>
              <a:rPr lang="en-US" b="1" dirty="0" smtClean="0"/>
              <a:t>       Step </a:t>
            </a:r>
            <a:r>
              <a:rPr lang="en-US" b="1" dirty="0"/>
              <a:t>1+2</a:t>
            </a:r>
            <a:endParaRPr lang="en-US" dirty="0"/>
          </a:p>
          <a:p>
            <a:pPr algn="ctr"/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How </a:t>
            </a:r>
            <a:r>
              <a:rPr lang="en-US" dirty="0"/>
              <a:t>to select Research topic? </a:t>
            </a: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5Ws </a:t>
            </a:r>
            <a:r>
              <a:rPr lang="en-US" dirty="0"/>
              <a:t>&amp; 1H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907" y="-122904"/>
            <a:ext cx="5495093" cy="722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311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719"/>
            <a:ext cx="8229600" cy="2468562"/>
          </a:xfrm>
        </p:spPr>
        <p:txBody>
          <a:bodyPr>
            <a:noAutofit/>
          </a:bodyPr>
          <a:lstStyle/>
          <a:p>
            <a:r>
              <a:rPr lang="en-US" sz="7200" b="1" dirty="0"/>
              <a:t>Examples of a </a:t>
            </a:r>
            <a:r>
              <a:rPr lang="en-US" sz="7200" b="1" dirty="0" smtClean="0"/>
              <a:t>Research </a:t>
            </a:r>
            <a:r>
              <a:rPr lang="en-US" sz="7200" b="1" dirty="0"/>
              <a:t>Topic?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425601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23622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/>
              <a:t>Getting Started: Step 1+2</a:t>
            </a:r>
            <a:endParaRPr lang="en-US" sz="4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509" y="14748"/>
            <a:ext cx="6315075" cy="681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19048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Step 3: Formulate </a:t>
            </a:r>
            <a:r>
              <a:rPr lang="en-US" b="1" dirty="0" smtClean="0"/>
              <a:t>hypotheses or research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 hypothesis is </a:t>
            </a:r>
            <a:r>
              <a:rPr lang="en-US" dirty="0"/>
              <a:t>a statement about the relationship between two or </a:t>
            </a:r>
            <a:r>
              <a:rPr lang="en-US" dirty="0" smtClean="0"/>
              <a:t>more variables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</a:t>
            </a:r>
            <a:r>
              <a:rPr lang="en-US" dirty="0"/>
              <a:t>is a specific, testable prediction about what you expect to happen in a study.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e.g</a:t>
            </a:r>
            <a:r>
              <a:rPr lang="en-US" dirty="0"/>
              <a:t>. “Students who study in groups perform better in mathematics than those who study alone.”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There are two types</a:t>
            </a:r>
            <a:r>
              <a:rPr lang="en-US" dirty="0" smtClean="0"/>
              <a:t>:</a:t>
            </a:r>
            <a:r>
              <a:rPr lang="en-US" dirty="0"/>
              <a:t> </a:t>
            </a:r>
          </a:p>
          <a:p>
            <a:r>
              <a:rPr lang="en-US" dirty="0"/>
              <a:t>Null Hypothesis (H₀): No effect or </a:t>
            </a:r>
            <a:r>
              <a:rPr lang="en-US" dirty="0" smtClean="0"/>
              <a:t>difference</a:t>
            </a:r>
            <a:endParaRPr lang="en-US" dirty="0"/>
          </a:p>
          <a:p>
            <a:r>
              <a:rPr lang="en-US" dirty="0"/>
              <a:t>Alternative Hypothesis (H₁): There is an effect or difference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5634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Examples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Example 1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study designed to look at the relationship between sleep deprivation and test performance </a:t>
            </a:r>
          </a:p>
          <a:p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Hypothesis </a:t>
            </a:r>
            <a:r>
              <a:rPr lang="en-US" b="1" dirty="0"/>
              <a:t>: 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6304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Examples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Hypothesis :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"</a:t>
            </a:r>
            <a:r>
              <a:rPr lang="en-US" dirty="0"/>
              <a:t>This study is designed to assess the hypothesis that sleep-deprived people will perform worse on a test than individuals who are not sleep deprived."</a:t>
            </a:r>
          </a:p>
        </p:txBody>
      </p:sp>
    </p:spTree>
    <p:extLst>
      <p:ext uri="{BB962C8B-B14F-4D97-AF65-F5344CB8AC3E}">
        <p14:creationId xmlns:p14="http://schemas.microsoft.com/office/powerpoint/2010/main" val="3818170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Learning Objectives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You will know by the end of this session:</a:t>
            </a:r>
          </a:p>
          <a:p>
            <a:r>
              <a:rPr lang="en-US" dirty="0" smtClean="0"/>
              <a:t>What is ‘research’, types and importance?</a:t>
            </a:r>
          </a:p>
          <a:p>
            <a:r>
              <a:rPr lang="en-US" dirty="0" smtClean="0"/>
              <a:t>Steps for scientific researching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48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Examples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Example 2: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 researcher might be interested in the relationship between study habits </a:t>
            </a:r>
            <a:r>
              <a:rPr lang="en-US" dirty="0" smtClean="0"/>
              <a:t>and test </a:t>
            </a:r>
            <a:r>
              <a:rPr lang="en-US" dirty="0"/>
              <a:t>anxiety.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Hypothesis</a:t>
            </a:r>
            <a:r>
              <a:rPr lang="en-US" b="1" dirty="0"/>
              <a:t>?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"Test anxiety decreases as a result of effective study habits."</a:t>
            </a:r>
          </a:p>
        </p:txBody>
      </p:sp>
    </p:spTree>
    <p:extLst>
      <p:ext uri="{BB962C8B-B14F-4D97-AF65-F5344CB8AC3E}">
        <p14:creationId xmlns:p14="http://schemas.microsoft.com/office/powerpoint/2010/main" val="22683517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Step 4: Preparing the study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Introduce </a:t>
            </a:r>
            <a:r>
              <a:rPr lang="en-US" dirty="0"/>
              <a:t>the overall methodological approach for investigating your research problem. </a:t>
            </a:r>
          </a:p>
          <a:p>
            <a:endParaRPr lang="en-US" dirty="0"/>
          </a:p>
          <a:p>
            <a:r>
              <a:rPr lang="en-US" dirty="0" smtClean="0"/>
              <a:t>Is </a:t>
            </a:r>
            <a:r>
              <a:rPr lang="en-US" dirty="0"/>
              <a:t>your study qualitative or quantitative or a combination of both (mixed method)? 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759599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Step 5: </a:t>
            </a:r>
            <a:r>
              <a:rPr lang="en-US" b="1" dirty="0" smtClean="0"/>
              <a:t>Sampling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Sampling </a:t>
            </a:r>
            <a:r>
              <a:rPr lang="en-US" dirty="0"/>
              <a:t>is selecting a portion from a population to represent the whole.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 smtClean="0"/>
              <a:t>Probability </a:t>
            </a:r>
            <a:r>
              <a:rPr lang="en-US" dirty="0"/>
              <a:t>Sampling (random selection, e.g., simple random, stratified, cluster</a:t>
            </a:r>
            <a:r>
              <a:rPr lang="en-US" dirty="0" smtClean="0"/>
              <a:t>). </a:t>
            </a:r>
          </a:p>
          <a:p>
            <a:pPr marL="0" indent="0">
              <a:buNone/>
            </a:pPr>
            <a:r>
              <a:rPr lang="en-US" dirty="0" smtClean="0"/>
              <a:t>Ensuring </a:t>
            </a:r>
            <a:r>
              <a:rPr lang="en-US" dirty="0"/>
              <a:t>every population member has a known chance of being included, leading to generalizable, unbiased results, ideal for conclusive </a:t>
            </a:r>
            <a:r>
              <a:rPr lang="en-US" dirty="0" smtClean="0"/>
              <a:t>research.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Non-Probability </a:t>
            </a:r>
            <a:r>
              <a:rPr lang="en-US" dirty="0"/>
              <a:t>Sampling (</a:t>
            </a:r>
            <a:r>
              <a:rPr lang="en-US" dirty="0" smtClean="0"/>
              <a:t>non-random selection, </a:t>
            </a:r>
            <a:r>
              <a:rPr lang="en-US" dirty="0"/>
              <a:t>e.g., convenience, purposive, snowball)</a:t>
            </a:r>
          </a:p>
          <a:p>
            <a:pPr marL="0" indent="0">
              <a:buNone/>
            </a:pPr>
            <a:r>
              <a:rPr lang="en-US" dirty="0" smtClean="0"/>
              <a:t>It is </a:t>
            </a:r>
            <a:r>
              <a:rPr lang="en-US" dirty="0"/>
              <a:t>faster and cheaper, and </a:t>
            </a:r>
            <a:r>
              <a:rPr lang="en-US" dirty="0" smtClean="0"/>
              <a:t>it is </a:t>
            </a:r>
            <a:r>
              <a:rPr lang="en-US" dirty="0"/>
              <a:t>suitable for exploratory research but risks sampling bias and limited </a:t>
            </a:r>
            <a:r>
              <a:rPr lang="en-US" dirty="0" smtClean="0"/>
              <a:t>generalizability.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577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Step </a:t>
            </a:r>
            <a:r>
              <a:rPr lang="en-US" b="1" dirty="0" smtClean="0"/>
              <a:t>6: </a:t>
            </a:r>
            <a:r>
              <a:rPr lang="en-US" b="1" dirty="0" smtClean="0"/>
              <a:t>Data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Describe </a:t>
            </a:r>
            <a:r>
              <a:rPr lang="en-US" dirty="0"/>
              <a:t>the specific methods of data collection you are going to use, such as:</a:t>
            </a:r>
          </a:p>
          <a:p>
            <a:r>
              <a:rPr lang="en-US" dirty="0" smtClean="0"/>
              <a:t>Surveys</a:t>
            </a:r>
            <a:endParaRPr lang="en-US" dirty="0"/>
          </a:p>
          <a:p>
            <a:r>
              <a:rPr lang="en-US" dirty="0" smtClean="0"/>
              <a:t>Interviews</a:t>
            </a:r>
            <a:endParaRPr lang="en-US" dirty="0"/>
          </a:p>
          <a:p>
            <a:r>
              <a:rPr lang="en-US" dirty="0" smtClean="0"/>
              <a:t>Questionnaires</a:t>
            </a:r>
            <a:endParaRPr lang="en-US" dirty="0"/>
          </a:p>
          <a:p>
            <a:r>
              <a:rPr lang="en-US" dirty="0" smtClean="0"/>
              <a:t>Observation</a:t>
            </a:r>
            <a:endParaRPr lang="en-US" dirty="0"/>
          </a:p>
          <a:p>
            <a:r>
              <a:rPr lang="en-US" dirty="0" smtClean="0"/>
              <a:t>Archival </a:t>
            </a:r>
            <a:r>
              <a:rPr lang="en-US" dirty="0"/>
              <a:t>research.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9004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Step </a:t>
            </a:r>
            <a:r>
              <a:rPr lang="en-US" b="1" dirty="0" smtClean="0"/>
              <a:t>7: </a:t>
            </a:r>
            <a:r>
              <a:rPr lang="en-US" b="1" dirty="0" smtClean="0"/>
              <a:t>Data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Explain </a:t>
            </a:r>
            <a:r>
              <a:rPr lang="en-US" dirty="0"/>
              <a:t>how you intend to analyze your results. Will you use statistical analysis? </a:t>
            </a:r>
          </a:p>
          <a:p>
            <a:r>
              <a:rPr lang="en-US" dirty="0" smtClean="0"/>
              <a:t>Describe </a:t>
            </a:r>
            <a:r>
              <a:rPr lang="en-US" dirty="0"/>
              <a:t>how you plan to obtain an accurate assessment of relationships, patterns, trends, distributions, ..</a:t>
            </a:r>
            <a:r>
              <a:rPr lang="en-US" dirty="0" smtClean="0"/>
              <a:t>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0820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Step </a:t>
            </a:r>
            <a:r>
              <a:rPr lang="en-US" b="1" dirty="0" smtClean="0"/>
              <a:t>8: </a:t>
            </a:r>
            <a:r>
              <a:rPr lang="en-US" b="1" dirty="0" smtClean="0"/>
              <a:t>Data Interpretation &amp; Research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Simply </a:t>
            </a:r>
            <a:r>
              <a:rPr lang="en-US" dirty="0"/>
              <a:t>state what you found.</a:t>
            </a:r>
          </a:p>
          <a:p>
            <a:r>
              <a:rPr lang="en-US" dirty="0" smtClean="0"/>
              <a:t>Presented </a:t>
            </a:r>
            <a:r>
              <a:rPr lang="en-US" dirty="0"/>
              <a:t>in a logical order.</a:t>
            </a:r>
          </a:p>
          <a:p>
            <a:r>
              <a:rPr lang="en-US" dirty="0" smtClean="0"/>
              <a:t>Use </a:t>
            </a:r>
            <a:r>
              <a:rPr lang="en-US" dirty="0"/>
              <a:t>the past tense to describe your results.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9703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 Sum Up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endParaRPr lang="en-US" dirty="0"/>
          </a:p>
          <a:p>
            <a:pPr algn="just"/>
            <a:r>
              <a:rPr lang="en-US" dirty="0"/>
              <a:t>Research is a systematic inquiry to describe, explain, predict  &amp; control an observed phenomenon.</a:t>
            </a:r>
          </a:p>
          <a:p>
            <a:pPr algn="just"/>
            <a:r>
              <a:rPr lang="en-US" dirty="0" smtClean="0"/>
              <a:t>The </a:t>
            </a:r>
            <a:r>
              <a:rPr lang="en-US" dirty="0"/>
              <a:t>research purpose can be either Exploratory, descriptive or explanatory.</a:t>
            </a:r>
          </a:p>
          <a:p>
            <a:pPr algn="just"/>
            <a:r>
              <a:rPr lang="en-US" dirty="0" smtClean="0"/>
              <a:t>Research </a:t>
            </a:r>
            <a:r>
              <a:rPr lang="en-US" dirty="0"/>
              <a:t>can be: Basic, applied, </a:t>
            </a:r>
            <a:r>
              <a:rPr lang="en-US" dirty="0" smtClean="0"/>
              <a:t>quantitative/  qualitative or </a:t>
            </a:r>
            <a:r>
              <a:rPr lang="en-US" dirty="0" smtClean="0"/>
              <a:t>mixed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smtClean="0"/>
              <a:t>There </a:t>
            </a:r>
            <a:r>
              <a:rPr lang="en-US" dirty="0"/>
              <a:t>are </a:t>
            </a:r>
            <a:r>
              <a:rPr lang="en-US" dirty="0" smtClean="0"/>
              <a:t>8 </a:t>
            </a:r>
            <a:r>
              <a:rPr lang="en-US" dirty="0"/>
              <a:t>Steps for Scientific Researching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150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What is scientific research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b="1" dirty="0" smtClean="0"/>
              <a:t>Research</a:t>
            </a:r>
            <a:r>
              <a:rPr lang="en-US" dirty="0" smtClean="0"/>
              <a:t> is </a:t>
            </a:r>
            <a:r>
              <a:rPr lang="en-US" dirty="0"/>
              <a:t>the </a:t>
            </a:r>
            <a:r>
              <a:rPr lang="en-US" dirty="0" smtClean="0"/>
              <a:t>systematic and physical </a:t>
            </a:r>
            <a:r>
              <a:rPr lang="en-US" dirty="0" smtClean="0"/>
              <a:t>process of gathering information and </a:t>
            </a:r>
            <a:r>
              <a:rPr lang="en-US" dirty="0"/>
              <a:t>the </a:t>
            </a:r>
            <a:r>
              <a:rPr lang="en-US" dirty="0" smtClean="0"/>
              <a:t>mental process of deriving </a:t>
            </a:r>
            <a:r>
              <a:rPr lang="en-US" dirty="0"/>
              <a:t>the answer to your </a:t>
            </a:r>
            <a:r>
              <a:rPr lang="en-US" dirty="0" smtClean="0"/>
              <a:t>question from </a:t>
            </a:r>
            <a:r>
              <a:rPr lang="en-US" dirty="0"/>
              <a:t>the information you gathered</a:t>
            </a:r>
            <a:r>
              <a:rPr lang="en-US" dirty="0" smtClean="0"/>
              <a:t>. </a:t>
            </a:r>
            <a:r>
              <a:rPr lang="en-US" dirty="0"/>
              <a:t>It involves the application of scientific methods to discover new facts or verify and test existing knowledge.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Research </a:t>
            </a:r>
            <a:r>
              <a:rPr lang="en-US" dirty="0"/>
              <a:t>writing </a:t>
            </a:r>
            <a:r>
              <a:rPr lang="en-US" dirty="0" smtClean="0"/>
              <a:t>is the </a:t>
            </a:r>
            <a:r>
              <a:rPr lang="en-US" dirty="0"/>
              <a:t>process of sharing the answer to your research </a:t>
            </a:r>
            <a:r>
              <a:rPr lang="en-US" dirty="0" smtClean="0"/>
              <a:t>question along </a:t>
            </a:r>
            <a:r>
              <a:rPr lang="en-US" dirty="0"/>
              <a:t>with the evidence on which your answer is based, the </a:t>
            </a:r>
            <a:r>
              <a:rPr lang="en-US" dirty="0" smtClean="0"/>
              <a:t>sources you </a:t>
            </a:r>
            <a:r>
              <a:rPr lang="en-US" dirty="0"/>
              <a:t>used, and your own reasoning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61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dirty="0"/>
              <a:t>Types of researches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87217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22320"/>
            <a:ext cx="9144000" cy="3535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229600" cy="3429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A. </a:t>
            </a:r>
            <a:r>
              <a:rPr lang="en-US" sz="2400" b="1" dirty="0"/>
              <a:t>Basic (Pure) </a:t>
            </a:r>
            <a:r>
              <a:rPr lang="en-US" sz="2400" b="1" dirty="0" smtClean="0"/>
              <a:t>Research</a:t>
            </a:r>
            <a:r>
              <a:rPr lang="en-US" sz="2400" b="1" dirty="0"/>
              <a:t> </a:t>
            </a:r>
          </a:p>
          <a:p>
            <a:pPr marL="0" indent="0">
              <a:buNone/>
            </a:pPr>
            <a:r>
              <a:rPr lang="en-US" sz="2400" dirty="0" smtClean="0"/>
              <a:t>- Aims </a:t>
            </a:r>
            <a:r>
              <a:rPr lang="en-US" sz="2400" dirty="0"/>
              <a:t>at expanding </a:t>
            </a:r>
            <a:r>
              <a:rPr lang="en-US" sz="2400" dirty="0" smtClean="0"/>
              <a:t>knowledge</a:t>
            </a:r>
            <a:r>
              <a:rPr lang="en-US" sz="2400" dirty="0"/>
              <a:t> </a:t>
            </a:r>
          </a:p>
          <a:p>
            <a:pPr>
              <a:buFontTx/>
              <a:buChar char="-"/>
            </a:pPr>
            <a:r>
              <a:rPr lang="en-US" sz="2400" dirty="0" smtClean="0"/>
              <a:t>Not </a:t>
            </a:r>
            <a:r>
              <a:rPr lang="en-US" sz="2400" dirty="0"/>
              <a:t>immediately applicable to real-world </a:t>
            </a:r>
            <a:r>
              <a:rPr lang="en-US" sz="2400" dirty="0" smtClean="0"/>
              <a:t>problems. </a:t>
            </a:r>
            <a:r>
              <a:rPr lang="en-US" sz="2400" dirty="0"/>
              <a:t>e</a:t>
            </a:r>
            <a:r>
              <a:rPr lang="en-US" sz="2400" dirty="0" smtClean="0"/>
              <a:t>.g. </a:t>
            </a:r>
            <a:r>
              <a:rPr lang="en-US" sz="2400" dirty="0"/>
              <a:t>Studying the structure of </a:t>
            </a:r>
            <a:r>
              <a:rPr lang="en-US" sz="2400" dirty="0" smtClean="0"/>
              <a:t>DNA</a:t>
            </a:r>
          </a:p>
          <a:p>
            <a:pPr marL="0" indent="0">
              <a:buNone/>
            </a:pPr>
            <a:r>
              <a:rPr lang="en-US" sz="2400" b="1" dirty="0" smtClean="0"/>
              <a:t>B. </a:t>
            </a:r>
            <a:r>
              <a:rPr lang="en-US" sz="2400" b="1" dirty="0"/>
              <a:t>Applied Research</a:t>
            </a:r>
          </a:p>
          <a:p>
            <a:pPr marL="0" indent="0">
              <a:buNone/>
            </a:pPr>
            <a:r>
              <a:rPr lang="en-US" sz="2400" dirty="0" smtClean="0"/>
              <a:t>- Solves </a:t>
            </a:r>
            <a:r>
              <a:rPr lang="en-US" sz="2400" dirty="0"/>
              <a:t>practical problems using scientific </a:t>
            </a:r>
            <a:r>
              <a:rPr lang="en-US" sz="2400" dirty="0" smtClean="0"/>
              <a:t>methods. E.g. Researching </a:t>
            </a:r>
            <a:r>
              <a:rPr lang="en-US" sz="2400" dirty="0"/>
              <a:t>a new method for reducing traffic </a:t>
            </a:r>
            <a:r>
              <a:rPr lang="en-US" sz="2400" dirty="0" smtClean="0"/>
              <a:t>congestion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6982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400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C. Qualitative research</a:t>
            </a:r>
            <a:endParaRPr lang="en-US" dirty="0" smtClean="0"/>
          </a:p>
          <a:p>
            <a:r>
              <a:rPr lang="en-US" dirty="0" smtClean="0"/>
              <a:t>Explores </a:t>
            </a:r>
            <a:r>
              <a:rPr lang="en-US" dirty="0"/>
              <a:t>behaviors, experiences, and perceptions</a:t>
            </a:r>
          </a:p>
          <a:p>
            <a:r>
              <a:rPr lang="en-US" dirty="0" smtClean="0"/>
              <a:t>Uses </a:t>
            </a:r>
            <a:r>
              <a:rPr lang="en-US" dirty="0"/>
              <a:t>interviews, focus groups, and open-ended </a:t>
            </a:r>
            <a:r>
              <a:rPr lang="en-US" dirty="0" smtClean="0"/>
              <a:t>questions</a:t>
            </a:r>
            <a:endParaRPr lang="en-US" dirty="0"/>
          </a:p>
          <a:p>
            <a:r>
              <a:rPr lang="en-US" dirty="0" smtClean="0"/>
              <a:t>It </a:t>
            </a:r>
            <a:r>
              <a:rPr lang="en-US" dirty="0"/>
              <a:t>helps create </a:t>
            </a:r>
            <a:r>
              <a:rPr lang="en-US" dirty="0" smtClean="0"/>
              <a:t>in-depth understanding </a:t>
            </a:r>
            <a:r>
              <a:rPr lang="en-US" dirty="0"/>
              <a:t>of problems or issues.  </a:t>
            </a:r>
          </a:p>
          <a:p>
            <a:r>
              <a:rPr lang="en-US" dirty="0" smtClean="0"/>
              <a:t>This </a:t>
            </a:r>
            <a:r>
              <a:rPr lang="en-US" dirty="0"/>
              <a:t>is a </a:t>
            </a:r>
            <a:r>
              <a:rPr lang="en-US" dirty="0" smtClean="0"/>
              <a:t>non-statistical method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D. Quantitative </a:t>
            </a:r>
            <a:r>
              <a:rPr lang="en-US" b="1" dirty="0"/>
              <a:t>research</a:t>
            </a:r>
            <a:endParaRPr lang="en-US" dirty="0"/>
          </a:p>
          <a:p>
            <a:r>
              <a:rPr lang="en-US" dirty="0"/>
              <a:t>Based on numerical data</a:t>
            </a:r>
          </a:p>
          <a:p>
            <a:r>
              <a:rPr lang="en-US" dirty="0"/>
              <a:t>Is a structured way of collecting data and analyzing it to draw conclusions. </a:t>
            </a:r>
          </a:p>
          <a:p>
            <a:r>
              <a:rPr lang="en-US" dirty="0"/>
              <a:t>Statistical (all about numbers).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E. Mixed Methods Research </a:t>
            </a:r>
          </a:p>
          <a:p>
            <a:r>
              <a:rPr lang="en-US" dirty="0"/>
              <a:t>Combines both quantitative and qualitative techniques for deeper understanding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08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Is the Purpose of a Research?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3500" b="1" dirty="0"/>
              <a:t>1. </a:t>
            </a:r>
            <a:r>
              <a:rPr lang="en-US" sz="3500" b="1" dirty="0" smtClean="0"/>
              <a:t>Exploratory (</a:t>
            </a:r>
            <a:r>
              <a:rPr lang="en-US" sz="3500" b="1" dirty="0"/>
              <a:t>To gain familiarity with a </a:t>
            </a:r>
            <a:r>
              <a:rPr lang="en-US" sz="3500" b="1" dirty="0" smtClean="0"/>
              <a:t>phenomenon)</a:t>
            </a:r>
            <a:r>
              <a:rPr lang="en-US" sz="3500" b="1" dirty="0" smtClean="0"/>
              <a:t>:</a:t>
            </a:r>
            <a:endParaRPr lang="en-US" sz="3500" b="1" dirty="0"/>
          </a:p>
          <a:p>
            <a:r>
              <a:rPr lang="en-US" dirty="0" smtClean="0"/>
              <a:t>It </a:t>
            </a:r>
            <a:r>
              <a:rPr lang="en-US" dirty="0"/>
              <a:t>is conducted to handle new problem areas which haven’t been explored before. </a:t>
            </a:r>
          </a:p>
          <a:p>
            <a:r>
              <a:rPr lang="en-US" dirty="0" smtClean="0"/>
              <a:t>To </a:t>
            </a:r>
            <a:r>
              <a:rPr lang="en-US" dirty="0"/>
              <a:t>explore a group of questions. The answers &amp; analytics may not offer a final conclusion to the perceived problem.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Example: The survey poll that can be send to students to understand their opinions about the timing of a weekly conference. Based on such information, </a:t>
            </a:r>
            <a:r>
              <a:rPr lang="en-US" dirty="0" smtClean="0"/>
              <a:t>decision is </a:t>
            </a:r>
            <a:r>
              <a:rPr lang="en-US" dirty="0"/>
              <a:t>taken.</a:t>
            </a:r>
          </a:p>
        </p:txBody>
      </p:sp>
    </p:spTree>
    <p:extLst>
      <p:ext uri="{BB962C8B-B14F-4D97-AF65-F5344CB8AC3E}">
        <p14:creationId xmlns:p14="http://schemas.microsoft.com/office/powerpoint/2010/main" val="355535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What Is the Purpose of a Research?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3500" b="1" dirty="0"/>
              <a:t>2. </a:t>
            </a:r>
            <a:r>
              <a:rPr lang="en-US" sz="3500" b="1" dirty="0" smtClean="0"/>
              <a:t>Descriptive (</a:t>
            </a:r>
            <a:r>
              <a:rPr lang="en-US" sz="3500" b="1" dirty="0"/>
              <a:t>To describe a </a:t>
            </a:r>
            <a:r>
              <a:rPr lang="en-US" sz="3500" b="1" dirty="0" smtClean="0"/>
              <a:t>situation)</a:t>
            </a:r>
            <a:r>
              <a:rPr lang="en-US" sz="3500" b="1" dirty="0" smtClean="0"/>
              <a:t>:</a:t>
            </a:r>
            <a:endParaRPr lang="en-US" sz="3500" b="1" dirty="0"/>
          </a:p>
          <a:p>
            <a:r>
              <a:rPr lang="en-US" dirty="0" smtClean="0"/>
              <a:t>Three </a:t>
            </a:r>
            <a:r>
              <a:rPr lang="en-US" dirty="0"/>
              <a:t>main purposes of descriptive research: describing, explaining &amp; validating the findings. </a:t>
            </a:r>
          </a:p>
          <a:p>
            <a:r>
              <a:rPr lang="en-US" dirty="0" smtClean="0"/>
              <a:t>Focuses </a:t>
            </a:r>
            <a:r>
              <a:rPr lang="en-US" dirty="0"/>
              <a:t>on expanding knowledge on current issues through a process of data collection. </a:t>
            </a:r>
          </a:p>
          <a:p>
            <a:r>
              <a:rPr lang="en-US" dirty="0" smtClean="0"/>
              <a:t>To </a:t>
            </a:r>
            <a:r>
              <a:rPr lang="en-US" dirty="0"/>
              <a:t>describe the behavior of a sample population.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Example: Across-section study planned to include a questionnaire form among </a:t>
            </a:r>
            <a:r>
              <a:rPr lang="en-US" dirty="0" smtClean="0"/>
              <a:t>medical students </a:t>
            </a:r>
            <a:r>
              <a:rPr lang="en-US" dirty="0"/>
              <a:t>in order to know their opinions about </a:t>
            </a:r>
            <a:r>
              <a:rPr lang="en-US" dirty="0" smtClean="0"/>
              <a:t>continuous medical </a:t>
            </a:r>
            <a:r>
              <a:rPr lang="en-US" dirty="0"/>
              <a:t>education.</a:t>
            </a:r>
          </a:p>
        </p:txBody>
      </p:sp>
    </p:spTree>
    <p:extLst>
      <p:ext uri="{BB962C8B-B14F-4D97-AF65-F5344CB8AC3E}">
        <p14:creationId xmlns:p14="http://schemas.microsoft.com/office/powerpoint/2010/main" val="380258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What Is the Purpose of a Research?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3. </a:t>
            </a:r>
            <a:r>
              <a:rPr lang="en-US" b="1" dirty="0" smtClean="0"/>
              <a:t>Explanatory (</a:t>
            </a:r>
            <a:r>
              <a:rPr lang="en-US" b="1" dirty="0"/>
              <a:t>To test a </a:t>
            </a:r>
            <a:r>
              <a:rPr lang="en-US" b="1" dirty="0" smtClean="0"/>
              <a:t>hypothesis)</a:t>
            </a:r>
            <a:r>
              <a:rPr lang="en-US" b="1" dirty="0" smtClean="0"/>
              <a:t>:</a:t>
            </a:r>
            <a:endParaRPr lang="en-US" b="1" dirty="0"/>
          </a:p>
          <a:p>
            <a:r>
              <a:rPr lang="en-US" dirty="0" smtClean="0"/>
              <a:t>Can </a:t>
            </a:r>
            <a:r>
              <a:rPr lang="en-US" dirty="0"/>
              <a:t>be conducted for a problem that was not well researched before, demands priorities, generates operational definitions. </a:t>
            </a:r>
          </a:p>
          <a:p>
            <a:r>
              <a:rPr lang="en-US" dirty="0" smtClean="0"/>
              <a:t>They </a:t>
            </a:r>
            <a:r>
              <a:rPr lang="en-US" dirty="0"/>
              <a:t>are not used to give us some conclusive evidence but helps us in understanding the problem more efficiently.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Examples:  Literature Research, In-depth study of every single problem &amp; a Case Analysis Research.</a:t>
            </a:r>
          </a:p>
        </p:txBody>
      </p:sp>
    </p:spTree>
    <p:extLst>
      <p:ext uri="{BB962C8B-B14F-4D97-AF65-F5344CB8AC3E}">
        <p14:creationId xmlns:p14="http://schemas.microsoft.com/office/powerpoint/2010/main" val="206489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1050</TotalTime>
  <Words>1030</Words>
  <Application>Microsoft Office PowerPoint</Application>
  <PresentationFormat>On-screen Show (4:3)</PresentationFormat>
  <Paragraphs>132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A Review of the Fundamentals of Research Methodology</vt:lpstr>
      <vt:lpstr>Learning Objectives</vt:lpstr>
      <vt:lpstr>What is scientific research</vt:lpstr>
      <vt:lpstr>Types of researches</vt:lpstr>
      <vt:lpstr>PowerPoint Presentation</vt:lpstr>
      <vt:lpstr>PowerPoint Presentation</vt:lpstr>
      <vt:lpstr>What Is the Purpose of a Research?</vt:lpstr>
      <vt:lpstr>What Is the Purpose of a Research?</vt:lpstr>
      <vt:lpstr>What Is the Purpose of a Research?</vt:lpstr>
      <vt:lpstr>Steps for a Research Process? </vt:lpstr>
      <vt:lpstr>Steps of Research Process</vt:lpstr>
      <vt:lpstr>Step 1: Identify and Define Research Problem </vt:lpstr>
      <vt:lpstr>Step 2: Review of Literature </vt:lpstr>
      <vt:lpstr>PowerPoint Presentation</vt:lpstr>
      <vt:lpstr>Examples of a Research Topic?</vt:lpstr>
      <vt:lpstr>PowerPoint Presentation</vt:lpstr>
      <vt:lpstr>Step 3: Formulate hypotheses or research questions</vt:lpstr>
      <vt:lpstr>Examples</vt:lpstr>
      <vt:lpstr>Examples</vt:lpstr>
      <vt:lpstr>Examples</vt:lpstr>
      <vt:lpstr>Step 4: Preparing the study Design</vt:lpstr>
      <vt:lpstr>Step 5: Sampling</vt:lpstr>
      <vt:lpstr>Step 6: Data Collection</vt:lpstr>
      <vt:lpstr>Step 7: Data Analysis</vt:lpstr>
      <vt:lpstr>Step 8: Data Interpretation &amp; Research writing</vt:lpstr>
      <vt:lpstr>To Sum 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 of Scientific Researches</dc:title>
  <dc:creator>MOHAMMED</dc:creator>
  <cp:lastModifiedBy>MOHAMMED</cp:lastModifiedBy>
  <cp:revision>61</cp:revision>
  <dcterms:created xsi:type="dcterms:W3CDTF">2024-09-30T07:20:43Z</dcterms:created>
  <dcterms:modified xsi:type="dcterms:W3CDTF">2025-09-15T23:21:40Z</dcterms:modified>
</cp:coreProperties>
</file>