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DA702-DE85-4D66-A732-9A2D6E0DDE92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1C26C-243E-4708-8192-39D478A3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56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1C26C-243E-4708-8192-39D478A3D4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9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6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4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2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8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3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4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4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8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6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1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D17A8-0B2C-4036-85FF-5B932322B8B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E4916-D89C-498F-8E84-D4F99A5FB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2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1"/>
            <a:ext cx="7772400" cy="2590799"/>
          </a:xfrm>
        </p:spPr>
        <p:txBody>
          <a:bodyPr>
            <a:noAutofit/>
          </a:bodyPr>
          <a:lstStyle/>
          <a:p>
            <a:r>
              <a:rPr lang="en-US" sz="9600" b="1" dirty="0" smtClean="0"/>
              <a:t>The Review of Literature</a:t>
            </a:r>
            <a:endParaRPr lang="en-US" sz="96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400800" y="6553200"/>
            <a:ext cx="2743200" cy="304800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MOHAMMED AL-ZUBAIDI, PhD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583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5. To Establish a Theoretical or Clinical Framework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The review connects your study to theories, clinical guidelines, or biological models.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/>
              <a:t>Example</a:t>
            </a:r>
            <a:r>
              <a:rPr lang="en-US" u="sng" dirty="0"/>
              <a:t>:</a:t>
            </a:r>
            <a:r>
              <a:rPr lang="en-US" dirty="0"/>
              <a:t> In reviewing inflammatory bowel disease (IBD), you refer to the immune </a:t>
            </a:r>
            <a:r>
              <a:rPr lang="en-US" dirty="0" err="1"/>
              <a:t>dysregulation</a:t>
            </a:r>
            <a:r>
              <a:rPr lang="en-US" dirty="0"/>
              <a:t> theory to frame your analysis of cytokine levels.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678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To Support Arguments or Hypotheses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Citing established literature backs up your claims and shows academic rigor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/>
              <a:t>Example</a:t>
            </a:r>
            <a:r>
              <a:rPr lang="en-US" u="sng" dirty="0"/>
              <a:t>:</a:t>
            </a:r>
            <a:r>
              <a:rPr lang="en-US" dirty="0"/>
              <a:t> If proposing a link between air pollution and asthma, you cite epidemiological data, toxicology studies, and WHO guidelines.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643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7. To Help Formulate Research Questions or Hypotheses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Reading literature helps sharpen your research focus.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/>
              <a:t>Example</a:t>
            </a:r>
            <a:r>
              <a:rPr lang="en-US" u="sng" dirty="0"/>
              <a:t>:</a:t>
            </a:r>
            <a:r>
              <a:rPr lang="en-US" dirty="0"/>
              <a:t> You initially want to study cancer in smokers but, after reviewing the literature, decide to narrow it to “lung cancer progression in heavy smokers under 40.”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62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Sources of Literature in Biomedical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A strong literature review depends on using credible and diverse sources.</a:t>
            </a:r>
          </a:p>
          <a:p>
            <a:pPr marL="0" indent="0">
              <a:buNone/>
            </a:pPr>
            <a:r>
              <a:rPr lang="en-US" sz="2400" b="1" u="sng" dirty="0" smtClean="0"/>
              <a:t>The </a:t>
            </a:r>
            <a:r>
              <a:rPr lang="en-US" sz="2400" b="1" u="sng" dirty="0"/>
              <a:t>major types:</a:t>
            </a:r>
          </a:p>
          <a:p>
            <a:pPr marL="0" indent="0">
              <a:buNone/>
            </a:pPr>
            <a:r>
              <a:rPr lang="en-US" sz="2400" b="1" dirty="0"/>
              <a:t>1. Primary </a:t>
            </a:r>
            <a:r>
              <a:rPr lang="en-US" sz="2400" b="1" dirty="0" smtClean="0"/>
              <a:t>Sources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These are original research studies published in scientific journals.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u="sng" dirty="0"/>
              <a:t>Examples:</a:t>
            </a:r>
          </a:p>
          <a:p>
            <a:pPr marL="0" indent="0">
              <a:buNone/>
            </a:pPr>
            <a:r>
              <a:rPr lang="en-US" sz="2400" dirty="0"/>
              <a:t> </a:t>
            </a:r>
            <a:r>
              <a:rPr lang="en-US" sz="2400" dirty="0" smtClean="0"/>
              <a:t>- Randomized </a:t>
            </a:r>
            <a:r>
              <a:rPr lang="en-US" sz="2400" dirty="0"/>
              <a:t>controlled trials (RCTs)</a:t>
            </a:r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/>
              <a:t> </a:t>
            </a:r>
            <a:r>
              <a:rPr lang="en-US" sz="2400" dirty="0" smtClean="0"/>
              <a:t>Cohort </a:t>
            </a:r>
            <a:r>
              <a:rPr lang="en-US" sz="2400" dirty="0"/>
              <a:t>or case-control studies</a:t>
            </a:r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/>
              <a:t> </a:t>
            </a:r>
            <a:r>
              <a:rPr lang="en-US" sz="2400" dirty="0" smtClean="0"/>
              <a:t>Basic </a:t>
            </a:r>
            <a:r>
              <a:rPr lang="en-US" sz="2400" dirty="0"/>
              <a:t>lab (in vitro or animal) studies</a:t>
            </a:r>
          </a:p>
          <a:p>
            <a:pPr marL="0" indent="0">
              <a:buNone/>
            </a:pPr>
            <a:r>
              <a:rPr lang="en-US" sz="2400" dirty="0" smtClean="0"/>
              <a:t>- </a:t>
            </a:r>
            <a:r>
              <a:rPr lang="en-US" sz="2400" dirty="0"/>
              <a:t> </a:t>
            </a:r>
            <a:r>
              <a:rPr lang="en-US" sz="2400" dirty="0" smtClean="0"/>
              <a:t>Clinical </a:t>
            </a:r>
            <a:r>
              <a:rPr lang="en-US" sz="2400" dirty="0"/>
              <a:t>case </a:t>
            </a:r>
            <a:r>
              <a:rPr lang="en-US" sz="2400" dirty="0" smtClean="0"/>
              <a:t>reports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4191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Literature in Biomedical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u="sng" dirty="0" smtClean="0"/>
              <a:t>Journal Example: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/>
              <a:t>New England Journal of Medicine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/>
              <a:t>The Lancet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smtClean="0"/>
              <a:t>JAMA (Journal of the American Medical Association)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024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Literature in Biomedical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2. Secondary </a:t>
            </a:r>
            <a:r>
              <a:rPr lang="en-US" sz="2200" b="1" dirty="0" smtClean="0"/>
              <a:t>Sources</a:t>
            </a:r>
            <a:endParaRPr lang="en-US" sz="2200" b="1" dirty="0"/>
          </a:p>
          <a:p>
            <a:pPr marL="0" indent="0">
              <a:buNone/>
            </a:pPr>
            <a:r>
              <a:rPr lang="en-US" sz="2200" dirty="0"/>
              <a:t>These are summaries or analyses of primary research.</a:t>
            </a:r>
          </a:p>
          <a:p>
            <a:pPr marL="0" indent="0">
              <a:buNone/>
            </a:pPr>
            <a:r>
              <a:rPr lang="en-US" sz="2200" dirty="0"/>
              <a:t> </a:t>
            </a:r>
          </a:p>
          <a:p>
            <a:pPr marL="0" indent="0">
              <a:buNone/>
            </a:pPr>
            <a:r>
              <a:rPr lang="en-US" sz="2200" u="sng" dirty="0"/>
              <a:t>Examples:</a:t>
            </a:r>
          </a:p>
          <a:p>
            <a:pPr marL="0" indent="0">
              <a:buNone/>
            </a:pPr>
            <a:r>
              <a:rPr lang="en-US" sz="2200" dirty="0" smtClean="0"/>
              <a:t>- Literature reviews</a:t>
            </a:r>
            <a:r>
              <a:rPr lang="en-US" sz="2200" dirty="0"/>
              <a:t> </a:t>
            </a:r>
            <a:r>
              <a:rPr lang="en-US" sz="2200" dirty="0" smtClean="0"/>
              <a:t>OR review articles on stem cell therapy</a:t>
            </a: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- Systematic </a:t>
            </a:r>
            <a:r>
              <a:rPr lang="en-US" sz="2200" dirty="0"/>
              <a:t>reviews </a:t>
            </a:r>
            <a:r>
              <a:rPr lang="en-US" sz="2200" dirty="0" smtClean="0"/>
              <a:t>(on drug efficacy) and meta-analyses (comparing survival rates between cancer treatments)</a:t>
            </a:r>
            <a:r>
              <a:rPr lang="en-US" sz="2200" dirty="0"/>
              <a:t> </a:t>
            </a:r>
          </a:p>
          <a:p>
            <a:pPr marL="0" indent="0">
              <a:buNone/>
            </a:pPr>
            <a:r>
              <a:rPr lang="en-US" sz="2200" dirty="0" smtClean="0"/>
              <a:t>- Clinical guidelines</a:t>
            </a:r>
            <a:r>
              <a:rPr lang="en-US" sz="2200" dirty="0"/>
              <a:t> </a:t>
            </a:r>
          </a:p>
          <a:p>
            <a:pPr marL="0" indent="0">
              <a:buNone/>
            </a:pPr>
            <a:r>
              <a:rPr lang="en-US" sz="2200" dirty="0" smtClean="0"/>
              <a:t>- Narrative overviews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 </a:t>
            </a:r>
            <a:endParaRPr lang="en-US" sz="2200" dirty="0" smtClean="0"/>
          </a:p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r>
              <a:rPr lang="en-US" sz="2200" dirty="0"/>
              <a:t>[</a:t>
            </a:r>
            <a:r>
              <a:rPr lang="en-US" sz="2200" dirty="0" smtClean="0"/>
              <a:t>Cochrane </a:t>
            </a:r>
            <a:r>
              <a:rPr lang="en-US" sz="2200" dirty="0"/>
              <a:t>Reviews are high-quality systematic reviews used in evidence-based medicine</a:t>
            </a:r>
            <a:r>
              <a:rPr lang="en-US" sz="2200" dirty="0" smtClean="0"/>
              <a:t>.]</a:t>
            </a:r>
          </a:p>
        </p:txBody>
      </p:sp>
    </p:spTree>
    <p:extLst>
      <p:ext uri="{BB962C8B-B14F-4D97-AF65-F5344CB8AC3E}">
        <p14:creationId xmlns:p14="http://schemas.microsoft.com/office/powerpoint/2010/main" val="2395607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Literature in Biomedical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3. Tertiary </a:t>
            </a:r>
            <a:r>
              <a:rPr lang="en-US" sz="2400" b="1" dirty="0" smtClean="0"/>
              <a:t>Sources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Used for background knowledge, not usually cited as evidence in research papers.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u="sng" dirty="0"/>
              <a:t>Examples: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 smtClean="0"/>
              <a:t>- Textbooks </a:t>
            </a:r>
            <a:r>
              <a:rPr lang="en-US" sz="2400" dirty="0"/>
              <a:t>(e.g., Robbins Pathologic Basis of Disease)</a:t>
            </a:r>
          </a:p>
          <a:p>
            <a:pPr marL="0" indent="0">
              <a:buNone/>
            </a:pPr>
            <a:r>
              <a:rPr lang="en-US" sz="2400" dirty="0" smtClean="0"/>
              <a:t>- Medical </a:t>
            </a:r>
            <a:r>
              <a:rPr lang="en-US" sz="2400" dirty="0"/>
              <a:t>encyclopedias</a:t>
            </a:r>
          </a:p>
          <a:p>
            <a:pPr marL="0" indent="0">
              <a:buNone/>
            </a:pPr>
            <a:r>
              <a:rPr lang="en-US" sz="2400" dirty="0" smtClean="0"/>
              <a:t>- Databases </a:t>
            </a:r>
            <a:r>
              <a:rPr lang="en-US" sz="2400" dirty="0"/>
              <a:t>like </a:t>
            </a:r>
            <a:r>
              <a:rPr lang="en-US" sz="2400" dirty="0" err="1" smtClean="0"/>
              <a:t>MedlinePlus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Note: Avoid relying too heavily on tertiary sources for academic work unless there are from </a:t>
            </a:r>
            <a:r>
              <a:rPr lang="en-US" sz="2400" dirty="0" smtClean="0"/>
              <a:t>authoritative </a:t>
            </a:r>
            <a:r>
              <a:rPr lang="en-US" sz="2400" dirty="0" smtClean="0"/>
              <a:t>institutions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6283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Literature in Biomedical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4. Grey </a:t>
            </a:r>
            <a:r>
              <a:rPr lang="en-US" sz="2400" b="1" dirty="0" smtClean="0"/>
              <a:t>Literature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Unpublished or non-commercially published materials. Use cautiously but can be valuable.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u="sng" dirty="0"/>
              <a:t>Examples: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 smtClean="0"/>
              <a:t>- Theses </a:t>
            </a:r>
            <a:r>
              <a:rPr lang="en-US" sz="2400" dirty="0"/>
              <a:t>and </a:t>
            </a:r>
            <a:r>
              <a:rPr lang="en-US" sz="2400" dirty="0" smtClean="0"/>
              <a:t>dissertations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 Conference </a:t>
            </a:r>
            <a:r>
              <a:rPr lang="en-US" sz="2400" dirty="0"/>
              <a:t>abstracts or </a:t>
            </a:r>
            <a:r>
              <a:rPr lang="en-US" sz="2400" dirty="0" smtClean="0"/>
              <a:t>posters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 smtClean="0"/>
              <a:t>- Government </a:t>
            </a:r>
            <a:r>
              <a:rPr lang="en-US" sz="2400" dirty="0"/>
              <a:t>or NGO reports (e.g., WHO, CDC</a:t>
            </a:r>
            <a:r>
              <a:rPr lang="en-US" sz="2400" dirty="0" smtClean="0"/>
              <a:t>)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 smtClean="0"/>
              <a:t>- Clinical </a:t>
            </a:r>
            <a:r>
              <a:rPr lang="en-US" sz="2400" dirty="0"/>
              <a:t>trial registries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7063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Literature in Biomedical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5. Digital Databases and Repositories</a:t>
            </a:r>
          </a:p>
          <a:p>
            <a:pPr marL="0" indent="0">
              <a:buNone/>
            </a:pPr>
            <a:r>
              <a:rPr lang="en-US" sz="2400" dirty="0" smtClean="0"/>
              <a:t>Most biomedical literature is accessed through specialized databases. </a:t>
            </a:r>
          </a:p>
          <a:p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278982"/>
              </p:ext>
            </p:extLst>
          </p:nvPr>
        </p:nvGraphicFramePr>
        <p:xfrm>
          <a:off x="533400" y="2362200"/>
          <a:ext cx="8229600" cy="4498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743200"/>
                <a:gridCol w="2971800"/>
              </a:tblGrid>
              <a:tr h="751744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Database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Purpose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</a:t>
                      </a:r>
                      <a:endParaRPr lang="en-US" sz="2800" dirty="0"/>
                    </a:p>
                  </a:txBody>
                  <a:tcPr/>
                </a:tc>
              </a:tr>
              <a:tr h="706981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PubMed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Biomedical journal articles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https://pubmed.ncbi.nlm.nih.gov</a:t>
                      </a:r>
                      <a:endParaRPr lang="en-US" dirty="0"/>
                    </a:p>
                  </a:txBody>
                  <a:tcPr/>
                </a:tc>
              </a:tr>
              <a:tr h="840511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Biomedical &amp; pharmacological research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https://www.embase.com</a:t>
                      </a:r>
                      <a:endParaRPr lang="en-US" dirty="0"/>
                    </a:p>
                  </a:txBody>
                  <a:tcPr/>
                </a:tc>
              </a:tr>
              <a:tr h="706981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Cochrane Library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Systematic reviews &amp; trials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https://www.cochranelibrary.com</a:t>
                      </a:r>
                      <a:endParaRPr lang="en-US" dirty="0"/>
                    </a:p>
                  </a:txBody>
                  <a:tcPr/>
                </a:tc>
              </a:tr>
              <a:tr h="706981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Scopus / Web of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Citation tracking, broader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https://www.scopus.com</a:t>
                      </a:r>
                      <a:endParaRPr lang="en-US" dirty="0"/>
                    </a:p>
                  </a:txBody>
                  <a:tcPr/>
                </a:tc>
              </a:tr>
              <a:tr h="785061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ClinicalTrials.gov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Ongoing and completed clinical trials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https://clinicaltrials.gov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588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Literature in Biomedical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Example:</a:t>
            </a:r>
            <a:r>
              <a:rPr lang="en-US" sz="2400" dirty="0"/>
              <a:t> Choosing Sources for a Biomedical Literature </a:t>
            </a:r>
            <a:r>
              <a:rPr lang="en-US" sz="2400" dirty="0" smtClean="0"/>
              <a:t>Review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Topic: </a:t>
            </a:r>
            <a:r>
              <a:rPr lang="en-US" sz="2400" b="1" u="sng" dirty="0"/>
              <a:t>“</a:t>
            </a:r>
            <a:r>
              <a:rPr lang="en-US" sz="2400" b="1" u="sng" dirty="0" smtClean="0"/>
              <a:t>The </a:t>
            </a:r>
            <a:r>
              <a:rPr lang="en-US" sz="2400" b="1" u="sng" dirty="0"/>
              <a:t>Role of Vitamin D in Autoimmune Diseases</a:t>
            </a:r>
            <a:r>
              <a:rPr lang="en-US" sz="2400" b="1" u="sng" dirty="0" smtClean="0"/>
              <a:t>”</a:t>
            </a: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655431"/>
              </p:ext>
            </p:extLst>
          </p:nvPr>
        </p:nvGraphicFramePr>
        <p:xfrm>
          <a:off x="457200" y="2276168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276600"/>
                <a:gridCol w="2743200"/>
              </a:tblGrid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 Type	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Useful</a:t>
                      </a:r>
                      <a:endParaRPr lang="en-US" sz="2400" dirty="0" smtClean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Primary	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RCT testing Vitamin D in MS patients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Shows direct clinical evidence</a:t>
                      </a:r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Secondary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Systematic review of Vitamin D in 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Synthesizes multiple studies</a:t>
                      </a:r>
                    </a:p>
                  </a:txBody>
                  <a:tcPr/>
                </a:tc>
              </a:tr>
              <a:tr h="952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Tertiary	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Harrison’s Internal Medicine textbook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Background on autoimmune diseases</a:t>
                      </a:r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Grey	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nutrition 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Epidemiological trends</a:t>
                      </a:r>
                    </a:p>
                  </a:txBody>
                  <a:tcPr/>
                </a:tc>
              </a:tr>
              <a:tr h="952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Database	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PubMed search for: “Vitamin D AND Autoimmune”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peer-reviewed papers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076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Meaning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Definition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smtClean="0"/>
              <a:t>A </a:t>
            </a:r>
            <a:r>
              <a:rPr lang="en-US" dirty="0"/>
              <a:t>literature review is a comprehensive, systematic, and critical examination of previously published scholarly work on a specific topic or research question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It is not just a summary of previous studies, but rather a synthesis that provides an understanding of what is already known, what is not known, and how your current research fits into the larger body of knowledge.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81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129484"/>
              </p:ext>
            </p:extLst>
          </p:nvPr>
        </p:nvGraphicFramePr>
        <p:xfrm>
          <a:off x="533400" y="1447800"/>
          <a:ext cx="8077200" cy="472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25"/>
                <a:gridCol w="5553075"/>
              </a:tblGrid>
              <a:tr h="12151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Aspect	</a:t>
                      </a:r>
                    </a:p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Points</a:t>
                      </a:r>
                      <a:endParaRPr lang="en-US" sz="2800" dirty="0"/>
                    </a:p>
                  </a:txBody>
                  <a:tcPr/>
                </a:tc>
              </a:tr>
              <a:tr h="9260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Meaning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structured, critical evaluation of past research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3877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Objectives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Understand, synthesize, identify gaps, build frameworks, and avoid duplication</a:t>
                      </a:r>
                    </a:p>
                  </a:txBody>
                  <a:tcPr/>
                </a:tc>
              </a:tr>
              <a:tr h="1200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Sources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primary, secondary, grey, and reputable databases like PubMed, Cochrane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993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Final Thought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A </a:t>
            </a:r>
            <a:r>
              <a:rPr lang="en-US" dirty="0"/>
              <a:t>well-executed literature review is the foundation of strong biomedical research. It guides your research direction, supports your hypotheses, and demonstrates your scholarly rigor. Whether you're writing a thesis, preparing a manuscript, or developing a research proposal, investing time in your literature review will pay off in the quality and credibility of your work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81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The End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33946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In Biomedical Context</a:t>
            </a:r>
            <a:r>
              <a:rPr lang="en-US" b="1" dirty="0" smtClean="0"/>
              <a:t>: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In biomedical research, a literature review may cover: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Clinical trials on a </a:t>
            </a:r>
            <a:r>
              <a:rPr lang="en-US" dirty="0" smtClean="0"/>
              <a:t>treatment</a:t>
            </a:r>
            <a:endParaRPr lang="en-US" dirty="0"/>
          </a:p>
          <a:p>
            <a:r>
              <a:rPr lang="en-US" dirty="0"/>
              <a:t>Pathophysiological </a:t>
            </a:r>
            <a:r>
              <a:rPr lang="en-US" dirty="0" smtClean="0"/>
              <a:t>mechanisms</a:t>
            </a:r>
            <a:endParaRPr lang="en-US" dirty="0"/>
          </a:p>
          <a:p>
            <a:r>
              <a:rPr lang="en-US" dirty="0"/>
              <a:t>Epidemiological </a:t>
            </a:r>
            <a:r>
              <a:rPr lang="en-US" dirty="0" smtClean="0"/>
              <a:t>data</a:t>
            </a:r>
            <a:endParaRPr lang="en-US" dirty="0"/>
          </a:p>
          <a:p>
            <a:r>
              <a:rPr lang="en-US" dirty="0"/>
              <a:t>Animal and in vitro </a:t>
            </a:r>
            <a:r>
              <a:rPr lang="en-US" dirty="0" smtClean="0"/>
              <a:t>experiments</a:t>
            </a:r>
            <a:endParaRPr lang="en-US" dirty="0"/>
          </a:p>
          <a:p>
            <a:r>
              <a:rPr lang="en-US" dirty="0"/>
              <a:t>Diagnostic </a:t>
            </a:r>
            <a:r>
              <a:rPr lang="en-US" dirty="0" smtClean="0"/>
              <a:t>technologies</a:t>
            </a:r>
            <a:endParaRPr lang="en-US" dirty="0"/>
          </a:p>
          <a:p>
            <a:r>
              <a:rPr lang="en-US" dirty="0"/>
              <a:t>Health policy or public health </a:t>
            </a:r>
            <a:r>
              <a:rPr lang="en-US" dirty="0" smtClean="0"/>
              <a:t>interventions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10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Example:</a:t>
            </a:r>
            <a:r>
              <a:rPr lang="en-US" dirty="0"/>
              <a:t> A literature review on </a:t>
            </a:r>
            <a:r>
              <a:rPr lang="en-US" b="1" dirty="0"/>
              <a:t>diabetes and cardiovascular risk</a:t>
            </a:r>
            <a:r>
              <a:rPr lang="en-US" dirty="0"/>
              <a:t> would analyze: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How diabetes leads to atherosclerosis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What medications reduce cardiovascular risk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How guidelines differ across countries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What gaps exist in current management practices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75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Important Distinction: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literature review is not: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A list of article summaries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A data collection method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A discussion of your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literature review serves several important purposes. Here's a breakdown with biomedical examples: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To Understand the Existing Knowledge Base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You must first know what has already been studied before launching new research.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/>
              <a:t>Example</a:t>
            </a:r>
            <a:r>
              <a:rPr lang="en-US" u="sng" dirty="0"/>
              <a:t>:</a:t>
            </a:r>
            <a:r>
              <a:rPr lang="en-US" dirty="0"/>
              <a:t> Before testing a new drug for Alzheimer's, you review prior clinical trials, mechanisms of action, and biomarkers used.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81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To Identify Gaps in </a:t>
            </a:r>
            <a:r>
              <a:rPr lang="en-US" dirty="0" smtClean="0"/>
              <a:t>Research</a:t>
            </a:r>
          </a:p>
          <a:p>
            <a:pPr marL="0" indent="0">
              <a:buNone/>
            </a:pPr>
            <a:r>
              <a:rPr lang="en-US" dirty="0" smtClean="0"/>
              <a:t> </a:t>
            </a:r>
          </a:p>
          <a:p>
            <a:pPr marL="0" indent="0">
              <a:buNone/>
            </a:pPr>
            <a:r>
              <a:rPr lang="en-US" dirty="0" smtClean="0"/>
              <a:t>Spotting </a:t>
            </a:r>
            <a:r>
              <a:rPr lang="en-US" dirty="0"/>
              <a:t>what is missing allows you to justify your research question.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/>
              <a:t>Example</a:t>
            </a:r>
            <a:r>
              <a:rPr lang="en-US" u="sng" dirty="0"/>
              <a:t>:</a:t>
            </a:r>
            <a:r>
              <a:rPr lang="en-US" dirty="0"/>
              <a:t> You find many studies on male cardiovascular health but few on women with diabetes and heart disease—a research gap.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86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To Avoid Duplication of Work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Reviewing literature helps ensure your research is original and builds on what is already known.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/>
              <a:t>Example</a:t>
            </a:r>
            <a:r>
              <a:rPr lang="en-US" u="sng" dirty="0"/>
              <a:t>:</a:t>
            </a:r>
            <a:r>
              <a:rPr lang="en-US" dirty="0"/>
              <a:t> If a similar trial was done 2 years ago, you may modify your hypothesis or improve their methodology.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577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 To Inform Research Design or Methodology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Understanding how previous studies were designed helps you design your study better.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u="sng" dirty="0" smtClean="0"/>
              <a:t>Example</a:t>
            </a:r>
            <a:r>
              <a:rPr lang="en-US" u="sng" dirty="0"/>
              <a:t>:</a:t>
            </a:r>
            <a:r>
              <a:rPr lang="en-US" dirty="0"/>
              <a:t> You learn that previous sepsis studies used SOFA scores, so you incorporate that into your own study for consistency.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078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484</Words>
  <Application>Microsoft Office PowerPoint</Application>
  <PresentationFormat>On-screen Show (4:3)</PresentationFormat>
  <Paragraphs>184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The Review of Literature</vt:lpstr>
      <vt:lpstr>Meaning of Literature Review</vt:lpstr>
      <vt:lpstr>Meaning of Literature Review</vt:lpstr>
      <vt:lpstr>Meaning of Literature Review</vt:lpstr>
      <vt:lpstr>Meaning of Literature Review</vt:lpstr>
      <vt:lpstr>Objectives of Literature Review</vt:lpstr>
      <vt:lpstr>Objectives of Literature Review</vt:lpstr>
      <vt:lpstr>Objectives of Literature Review</vt:lpstr>
      <vt:lpstr>Objectives of Literature Review</vt:lpstr>
      <vt:lpstr>Objectives of Literature Review</vt:lpstr>
      <vt:lpstr>Objectives of Literature Review</vt:lpstr>
      <vt:lpstr>Objectives of Literature Review</vt:lpstr>
      <vt:lpstr>Sources of Literature in Biomedical Research</vt:lpstr>
      <vt:lpstr>Sources of Literature in Biomedical Research</vt:lpstr>
      <vt:lpstr>Sources of Literature in Biomedical Research</vt:lpstr>
      <vt:lpstr>Sources of Literature in Biomedical Research</vt:lpstr>
      <vt:lpstr>Sources of Literature in Biomedical Research</vt:lpstr>
      <vt:lpstr>Sources of Literature in Biomedical Research</vt:lpstr>
      <vt:lpstr>Sources of Literature in Biomedical Research</vt:lpstr>
      <vt:lpstr>Summary Table</vt:lpstr>
      <vt:lpstr>Final Thought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</dc:creator>
  <cp:lastModifiedBy>MOHAMMED</cp:lastModifiedBy>
  <cp:revision>47</cp:revision>
  <dcterms:created xsi:type="dcterms:W3CDTF">2025-09-28T08:30:02Z</dcterms:created>
  <dcterms:modified xsi:type="dcterms:W3CDTF">2025-09-29T22:38:42Z</dcterms:modified>
</cp:coreProperties>
</file>