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1" r:id="rId6"/>
    <p:sldId id="262" r:id="rId7"/>
    <p:sldId id="260" r:id="rId8"/>
    <p:sldId id="263" r:id="rId9"/>
  </p:sldIdLst>
  <p:sldSz cx="14630400" cy="8229600"/>
  <p:notesSz cx="8229600" cy="14630400"/>
  <p:embeddedFontLst>
    <p:embeddedFont>
      <p:font typeface="Patrick Hand" panose="00000500000000000000" pitchFamily="2"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A7850-9C6F-4FBC-9188-1B8483F7F9DE}" v="22" dt="2025-10-17T11:33:15.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656" autoAdjust="0"/>
  </p:normalViewPr>
  <p:slideViewPr>
    <p:cSldViewPr snapToGrid="0" snapToObjects="1">
      <p:cViewPr>
        <p:scale>
          <a:sx n="75" d="100"/>
          <a:sy n="75" d="100"/>
        </p:scale>
        <p:origin x="133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 M. Vartanian" userId="87a8529efc07c10a" providerId="LiveId" clId="{1FBE6A4C-7138-4A3C-A2D9-965746A91FFC}"/>
    <pc:docChg chg="custSel addSld modSld sldOrd modMainMaster">
      <pc:chgData name="Ara M. Vartanian" userId="87a8529efc07c10a" providerId="LiveId" clId="{1FBE6A4C-7138-4A3C-A2D9-965746A91FFC}" dt="2025-10-17T11:23:29.616" v="387"/>
      <pc:docMkLst>
        <pc:docMk/>
      </pc:docMkLst>
      <pc:sldChg chg="modSp mod">
        <pc:chgData name="Ara M. Vartanian" userId="87a8529efc07c10a" providerId="LiveId" clId="{1FBE6A4C-7138-4A3C-A2D9-965746A91FFC}" dt="2025-10-16T18:10:51.970" v="108" actId="403"/>
        <pc:sldMkLst>
          <pc:docMk/>
          <pc:sldMk cId="0" sldId="256"/>
        </pc:sldMkLst>
        <pc:spChg chg="mod">
          <ac:chgData name="Ara M. Vartanian" userId="87a8529efc07c10a" providerId="LiveId" clId="{1FBE6A4C-7138-4A3C-A2D9-965746A91FFC}" dt="2025-10-16T18:10:40.622" v="105" actId="1076"/>
          <ac:spMkLst>
            <pc:docMk/>
            <pc:sldMk cId="0" sldId="256"/>
            <ac:spMk id="3" creationId="{00000000-0000-0000-0000-000000000000}"/>
          </ac:spMkLst>
        </pc:spChg>
        <pc:spChg chg="mod">
          <ac:chgData name="Ara M. Vartanian" userId="87a8529efc07c10a" providerId="LiveId" clId="{1FBE6A4C-7138-4A3C-A2D9-965746A91FFC}" dt="2025-10-16T18:10:51.970" v="108" actId="403"/>
          <ac:spMkLst>
            <pc:docMk/>
            <pc:sldMk cId="0" sldId="256"/>
            <ac:spMk id="4" creationId="{00000000-0000-0000-0000-000000000000}"/>
          </ac:spMkLst>
        </pc:spChg>
      </pc:sldChg>
      <pc:sldChg chg="modSp mod">
        <pc:chgData name="Ara M. Vartanian" userId="87a8529efc07c10a" providerId="LiveId" clId="{1FBE6A4C-7138-4A3C-A2D9-965746A91FFC}" dt="2025-10-15T17:50:27.323" v="0" actId="14100"/>
        <pc:sldMkLst>
          <pc:docMk/>
          <pc:sldMk cId="0" sldId="257"/>
        </pc:sldMkLst>
        <pc:spChg chg="mod">
          <ac:chgData name="Ara M. Vartanian" userId="87a8529efc07c10a" providerId="LiveId" clId="{1FBE6A4C-7138-4A3C-A2D9-965746A91FFC}" dt="2025-10-15T17:50:27.323" v="0" actId="14100"/>
          <ac:spMkLst>
            <pc:docMk/>
            <pc:sldMk cId="0" sldId="257"/>
            <ac:spMk id="5" creationId="{00000000-0000-0000-0000-000000000000}"/>
          </ac:spMkLst>
        </pc:spChg>
      </pc:sldChg>
      <pc:sldChg chg="modSp mod">
        <pc:chgData name="Ara M. Vartanian" userId="87a8529efc07c10a" providerId="LiveId" clId="{1FBE6A4C-7138-4A3C-A2D9-965746A91FFC}" dt="2025-10-16T18:11:17.263" v="109" actId="113"/>
        <pc:sldMkLst>
          <pc:docMk/>
          <pc:sldMk cId="0" sldId="258"/>
        </pc:sldMkLst>
        <pc:spChg chg="mod">
          <ac:chgData name="Ara M. Vartanian" userId="87a8529efc07c10a" providerId="LiveId" clId="{1FBE6A4C-7138-4A3C-A2D9-965746A91FFC}" dt="2025-10-15T17:51:26.237" v="1" actId="113"/>
          <ac:spMkLst>
            <pc:docMk/>
            <pc:sldMk cId="0" sldId="258"/>
            <ac:spMk id="4" creationId="{00000000-0000-0000-0000-000000000000}"/>
          </ac:spMkLst>
        </pc:spChg>
        <pc:spChg chg="mod">
          <ac:chgData name="Ara M. Vartanian" userId="87a8529efc07c10a" providerId="LiveId" clId="{1FBE6A4C-7138-4A3C-A2D9-965746A91FFC}" dt="2025-10-16T18:11:17.263" v="109" actId="113"/>
          <ac:spMkLst>
            <pc:docMk/>
            <pc:sldMk cId="0" sldId="258"/>
            <ac:spMk id="8" creationId="{00000000-0000-0000-0000-000000000000}"/>
          </ac:spMkLst>
        </pc:spChg>
      </pc:sldChg>
      <pc:sldChg chg="modSp mod">
        <pc:chgData name="Ara M. Vartanian" userId="87a8529efc07c10a" providerId="LiveId" clId="{1FBE6A4C-7138-4A3C-A2D9-965746A91FFC}" dt="2025-10-15T17:52:18.337" v="2" actId="1036"/>
        <pc:sldMkLst>
          <pc:docMk/>
          <pc:sldMk cId="0" sldId="259"/>
        </pc:sldMkLst>
        <pc:picChg chg="mod">
          <ac:chgData name="Ara M. Vartanian" userId="87a8529efc07c10a" providerId="LiveId" clId="{1FBE6A4C-7138-4A3C-A2D9-965746A91FFC}" dt="2025-10-15T17:52:18.337" v="2" actId="1036"/>
          <ac:picMkLst>
            <pc:docMk/>
            <pc:sldMk cId="0" sldId="259"/>
            <ac:picMk id="8" creationId="{00000000-0000-0000-0000-000000000000}"/>
          </ac:picMkLst>
        </pc:picChg>
      </pc:sldChg>
      <pc:sldChg chg="modSp mod">
        <pc:chgData name="Ara M. Vartanian" userId="87a8529efc07c10a" providerId="LiveId" clId="{1FBE6A4C-7138-4A3C-A2D9-965746A91FFC}" dt="2025-10-16T18:23:06.472" v="124" actId="255"/>
        <pc:sldMkLst>
          <pc:docMk/>
          <pc:sldMk cId="0" sldId="260"/>
        </pc:sldMkLst>
        <pc:spChg chg="mod">
          <ac:chgData name="Ara M. Vartanian" userId="87a8529efc07c10a" providerId="LiveId" clId="{1FBE6A4C-7138-4A3C-A2D9-965746A91FFC}" dt="2025-10-16T18:22:49.946" v="119" actId="403"/>
          <ac:spMkLst>
            <pc:docMk/>
            <pc:sldMk cId="0" sldId="260"/>
            <ac:spMk id="7" creationId="{00000000-0000-0000-0000-000000000000}"/>
          </ac:spMkLst>
        </pc:spChg>
        <pc:spChg chg="mod">
          <ac:chgData name="Ara M. Vartanian" userId="87a8529efc07c10a" providerId="LiveId" clId="{1FBE6A4C-7138-4A3C-A2D9-965746A91FFC}" dt="2025-10-16T18:22:45.455" v="117" actId="403"/>
          <ac:spMkLst>
            <pc:docMk/>
            <pc:sldMk cId="0" sldId="260"/>
            <ac:spMk id="8" creationId="{00000000-0000-0000-0000-000000000000}"/>
          </ac:spMkLst>
        </pc:spChg>
        <pc:spChg chg="mod">
          <ac:chgData name="Ara M. Vartanian" userId="87a8529efc07c10a" providerId="LiveId" clId="{1FBE6A4C-7138-4A3C-A2D9-965746A91FFC}" dt="2025-10-16T18:22:54.359" v="121" actId="403"/>
          <ac:spMkLst>
            <pc:docMk/>
            <pc:sldMk cId="0" sldId="260"/>
            <ac:spMk id="11" creationId="{00000000-0000-0000-0000-000000000000}"/>
          </ac:spMkLst>
        </pc:spChg>
        <pc:spChg chg="mod">
          <ac:chgData name="Ara M. Vartanian" userId="87a8529efc07c10a" providerId="LiveId" clId="{1FBE6A4C-7138-4A3C-A2D9-965746A91FFC}" dt="2025-10-16T18:23:06.472" v="124" actId="255"/>
          <ac:spMkLst>
            <pc:docMk/>
            <pc:sldMk cId="0" sldId="260"/>
            <ac:spMk id="15" creationId="{00000000-0000-0000-0000-000000000000}"/>
          </ac:spMkLst>
        </pc:spChg>
      </pc:sldChg>
      <pc:sldChg chg="addSp delSp modSp new mod">
        <pc:chgData name="Ara M. Vartanian" userId="87a8529efc07c10a" providerId="LiveId" clId="{1FBE6A4C-7138-4A3C-A2D9-965746A91FFC}" dt="2025-10-17T11:20:40.527" v="383" actId="1076"/>
        <pc:sldMkLst>
          <pc:docMk/>
          <pc:sldMk cId="2791705932" sldId="261"/>
        </pc:sldMkLst>
        <pc:graphicFrameChg chg="add mod modGraphic">
          <ac:chgData name="Ara M. Vartanian" userId="87a8529efc07c10a" providerId="LiveId" clId="{1FBE6A4C-7138-4A3C-A2D9-965746A91FFC}" dt="2025-10-17T11:20:21.537" v="382" actId="20577"/>
          <ac:graphicFrameMkLst>
            <pc:docMk/>
            <pc:sldMk cId="2791705932" sldId="261"/>
            <ac:graphicFrameMk id="2" creationId="{88117975-27E7-C0DF-1062-43D9608CDA1F}"/>
          </ac:graphicFrameMkLst>
        </pc:graphicFrameChg>
        <pc:graphicFrameChg chg="add mod modGraphic">
          <ac:chgData name="Ara M. Vartanian" userId="87a8529efc07c10a" providerId="LiveId" clId="{1FBE6A4C-7138-4A3C-A2D9-965746A91FFC}" dt="2025-10-17T11:20:40.527" v="383" actId="1076"/>
          <ac:graphicFrameMkLst>
            <pc:docMk/>
            <pc:sldMk cId="2791705932" sldId="261"/>
            <ac:graphicFrameMk id="3" creationId="{991ED95B-7E20-34A7-1904-F869FA126FCF}"/>
          </ac:graphicFrameMkLst>
        </pc:graphicFrameChg>
      </pc:sldChg>
      <pc:sldChg chg="addSp delSp modSp new mod">
        <pc:chgData name="Ara M. Vartanian" userId="87a8529efc07c10a" providerId="LiveId" clId="{1FBE6A4C-7138-4A3C-A2D9-965746A91FFC}" dt="2025-10-17T11:23:29.616" v="387"/>
        <pc:sldMkLst>
          <pc:docMk/>
          <pc:sldMk cId="3665427427" sldId="262"/>
        </pc:sldMkLst>
        <pc:spChg chg="add mod">
          <ac:chgData name="Ara M. Vartanian" userId="87a8529efc07c10a" providerId="LiveId" clId="{1FBE6A4C-7138-4A3C-A2D9-965746A91FFC}" dt="2025-10-17T11:23:29.616" v="387"/>
          <ac:spMkLst>
            <pc:docMk/>
            <pc:sldMk cId="3665427427" sldId="262"/>
            <ac:spMk id="3" creationId="{C99B7C2F-C698-AD51-B610-73B3EE99C42B}"/>
          </ac:spMkLst>
        </pc:spChg>
        <pc:graphicFrameChg chg="add mod modGraphic">
          <ac:chgData name="Ara M. Vartanian" userId="87a8529efc07c10a" providerId="LiveId" clId="{1FBE6A4C-7138-4A3C-A2D9-965746A91FFC}" dt="2025-10-17T11:19:39.665" v="366" actId="1076"/>
          <ac:graphicFrameMkLst>
            <pc:docMk/>
            <pc:sldMk cId="3665427427" sldId="262"/>
            <ac:graphicFrameMk id="2" creationId="{BD3140FE-AD41-ABD1-27F4-9318A9D72ABB}"/>
          </ac:graphicFrameMkLst>
        </pc:graphicFrameChg>
        <pc:picChg chg="add del mod">
          <ac:chgData name="Ara M. Vartanian" userId="87a8529efc07c10a" providerId="LiveId" clId="{1FBE6A4C-7138-4A3C-A2D9-965746A91FFC}" dt="2025-10-17T11:18:55.909" v="349" actId="478"/>
          <ac:picMkLst>
            <pc:docMk/>
            <pc:sldMk cId="3665427427" sldId="262"/>
            <ac:picMk id="6" creationId="{4BD2389E-ED87-7D5D-C578-78773FC98F98}"/>
          </ac:picMkLst>
        </pc:picChg>
      </pc:sldChg>
      <pc:sldChg chg="addSp modSp new mod ord modShow">
        <pc:chgData name="Ara M. Vartanian" userId="87a8529efc07c10a" providerId="LiveId" clId="{1FBE6A4C-7138-4A3C-A2D9-965746A91FFC}" dt="2025-10-17T11:22:04.351" v="385"/>
        <pc:sldMkLst>
          <pc:docMk/>
          <pc:sldMk cId="2515269590" sldId="263"/>
        </pc:sldMkLst>
        <pc:spChg chg="add mod">
          <ac:chgData name="Ara M. Vartanian" userId="87a8529efc07c10a" providerId="LiveId" clId="{1FBE6A4C-7138-4A3C-A2D9-965746A91FFC}" dt="2025-10-15T19:25:28.795" v="103" actId="404"/>
          <ac:spMkLst>
            <pc:docMk/>
            <pc:sldMk cId="2515269590" sldId="263"/>
            <ac:spMk id="3" creationId="{89246CA1-E536-0918-9BDC-752DA37FB725}"/>
          </ac:spMkLst>
        </pc:spChg>
      </pc:sldChg>
      <pc:sldMasterChg chg="modSldLayout">
        <pc:chgData name="Ara M. Vartanian" userId="87a8529efc07c10a" providerId="LiveId" clId="{1FBE6A4C-7138-4A3C-A2D9-965746A91FFC}" dt="2025-10-15T19:18:36.647" v="94" actId="478"/>
        <pc:sldMasterMkLst>
          <pc:docMk/>
          <pc:sldMasterMk cId="0" sldId="2147483648"/>
        </pc:sldMasterMkLst>
        <pc:sldLayoutChg chg="delSp mod">
          <pc:chgData name="Ara M. Vartanian" userId="87a8529efc07c10a" providerId="LiveId" clId="{1FBE6A4C-7138-4A3C-A2D9-965746A91FFC}" dt="2025-10-15T19:18:12.321" v="90" actId="478"/>
          <pc:sldLayoutMkLst>
            <pc:docMk/>
            <pc:sldMasterMk cId="0" sldId="2147483648"/>
            <pc:sldLayoutMk cId="0" sldId="2147483650"/>
          </pc:sldLayoutMkLst>
        </pc:sldLayoutChg>
        <pc:sldLayoutChg chg="delSp mod">
          <pc:chgData name="Ara M. Vartanian" userId="87a8529efc07c10a" providerId="LiveId" clId="{1FBE6A4C-7138-4A3C-A2D9-965746A91FFC}" dt="2025-10-15T19:18:20.050" v="91" actId="478"/>
          <pc:sldLayoutMkLst>
            <pc:docMk/>
            <pc:sldMasterMk cId="0" sldId="2147483648"/>
            <pc:sldLayoutMk cId="0" sldId="2147483651"/>
          </pc:sldLayoutMkLst>
        </pc:sldLayoutChg>
        <pc:sldLayoutChg chg="delSp mod">
          <pc:chgData name="Ara M. Vartanian" userId="87a8529efc07c10a" providerId="LiveId" clId="{1FBE6A4C-7138-4A3C-A2D9-965746A91FFC}" dt="2025-10-15T19:18:25.871" v="92" actId="478"/>
          <pc:sldLayoutMkLst>
            <pc:docMk/>
            <pc:sldMasterMk cId="0" sldId="2147483648"/>
            <pc:sldLayoutMk cId="0" sldId="2147483652"/>
          </pc:sldLayoutMkLst>
        </pc:sldLayoutChg>
        <pc:sldLayoutChg chg="delSp mod">
          <pc:chgData name="Ara M. Vartanian" userId="87a8529efc07c10a" providerId="LiveId" clId="{1FBE6A4C-7138-4A3C-A2D9-965746A91FFC}" dt="2025-10-15T19:18:32.586" v="93" actId="478"/>
          <pc:sldLayoutMkLst>
            <pc:docMk/>
            <pc:sldMasterMk cId="0" sldId="2147483648"/>
            <pc:sldLayoutMk cId="0" sldId="2147483653"/>
          </pc:sldLayoutMkLst>
        </pc:sldLayoutChg>
        <pc:sldLayoutChg chg="delSp mod">
          <pc:chgData name="Ara M. Vartanian" userId="87a8529efc07c10a" providerId="LiveId" clId="{1FBE6A4C-7138-4A3C-A2D9-965746A91FFC}" dt="2025-10-15T19:18:36.647" v="94" actId="478"/>
          <pc:sldLayoutMkLst>
            <pc:docMk/>
            <pc:sldMasterMk cId="0" sldId="2147483648"/>
            <pc:sldLayoutMk cId="0" sldId="2147483654"/>
          </pc:sldLayoutMkLst>
        </pc:sldLayoutChg>
      </pc:sldMasterChg>
    </pc:docChg>
  </pc:docChgLst>
  <pc:docChgLst>
    <pc:chgData name="Ara M. Vartanian" userId="87a8529efc07c10a" providerId="LiveId" clId="{3593BDC4-9E19-4251-B009-6C047E741FC3}"/>
    <pc:docChg chg="modSld">
      <pc:chgData name="Ara M. Vartanian" userId="87a8529efc07c10a" providerId="LiveId" clId="{3593BDC4-9E19-4251-B009-6C047E741FC3}" dt="2025-08-13T14:46:18.421" v="1" actId="1076"/>
      <pc:docMkLst>
        <pc:docMk/>
      </pc:docMkLst>
      <pc:sldChg chg="modSp mod">
        <pc:chgData name="Ara M. Vartanian" userId="87a8529efc07c10a" providerId="LiveId" clId="{3593BDC4-9E19-4251-B009-6C047E741FC3}" dt="2025-08-13T14:46:18.421" v="1" actId="1076"/>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39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[wait for students to say dataset, learning algorithm, prediction]</a:t>
            </a:r>
            <a:endParaRPr lang="en-GB"/>
          </a:p>
          <a:p>
            <a:endParaRPr lang="en-GB"/>
          </a:p>
        </p:txBody>
      </p:sp>
    </p:spTree>
    <p:extLst>
      <p:ext uri="{BB962C8B-B14F-4D97-AF65-F5344CB8AC3E}">
        <p14:creationId xmlns:p14="http://schemas.microsoft.com/office/powerpoint/2010/main" val="362407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txBody>
          <a:bodyPr/>
          <a:lstStyle/>
          <a:p>
            <a:endParaRPr lang="en-GB"/>
          </a:p>
        </p:txBody>
      </p:sp>
      <p:sp>
        <p:nvSpPr>
          <p:cNvPr id="3" name="Shape 1"/>
          <p:cNvSpPr/>
          <p:nvPr/>
        </p:nvSpPr>
        <p:spPr>
          <a:xfrm>
            <a:off x="0" y="0"/>
            <a:ext cx="14630400" cy="8229600"/>
          </a:xfrm>
          <a:prstGeom prst="rect">
            <a:avLst/>
          </a:prstGeom>
          <a:solidFill>
            <a:srgbClr val="F7F7F7"/>
          </a:solid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8183" y="701586"/>
            <a:ext cx="7211854" cy="1380173"/>
          </a:xfrm>
          <a:prstGeom prst="rect">
            <a:avLst/>
          </a:prstGeom>
          <a:noFill/>
          <a:ln/>
        </p:spPr>
        <p:txBody>
          <a:bodyPr wrap="square" lIns="0" tIns="0" rIns="0" bIns="0" rtlCol="0" anchor="t"/>
          <a:lstStyle/>
          <a:p>
            <a:pPr marL="0" indent="0" algn="l">
              <a:lnSpc>
                <a:spcPts val="5400"/>
              </a:lnSpc>
              <a:buNone/>
            </a:pPr>
            <a:r>
              <a:rPr lang="en-US" sz="4300" dirty="0">
                <a:solidFill>
                  <a:srgbClr val="383838"/>
                </a:solidFill>
                <a:latin typeface="Patrick Hand" pitchFamily="34" charset="0"/>
                <a:ea typeface="Patrick Hand" pitchFamily="34" charset="-122"/>
                <a:cs typeface="Patrick Hand" pitchFamily="34" charset="-120"/>
              </a:rPr>
              <a:t>Introduction to AI &amp; Machine Learning</a:t>
            </a:r>
            <a:endParaRPr lang="en-US" sz="4300" dirty="0"/>
          </a:p>
        </p:txBody>
      </p:sp>
      <p:sp>
        <p:nvSpPr>
          <p:cNvPr id="4" name="Text 1"/>
          <p:cNvSpPr/>
          <p:nvPr/>
        </p:nvSpPr>
        <p:spPr>
          <a:xfrm>
            <a:off x="966073" y="3482237"/>
            <a:ext cx="7211854" cy="3745282"/>
          </a:xfrm>
          <a:prstGeom prst="rect">
            <a:avLst/>
          </a:prstGeom>
          <a:noFill/>
          <a:ln/>
        </p:spPr>
        <p:txBody>
          <a:bodyPr wrap="square" lIns="0" tIns="0" rIns="0" bIns="0" rtlCol="0" anchor="t"/>
          <a:lstStyle/>
          <a:p>
            <a:pPr marL="0" indent="0" algn="l">
              <a:lnSpc>
                <a:spcPts val="3450"/>
              </a:lnSpc>
              <a:buNone/>
            </a:pPr>
            <a:r>
              <a:rPr lang="en-US" sz="2800" dirty="0">
                <a:solidFill>
                  <a:srgbClr val="383838"/>
                </a:solidFill>
                <a:latin typeface="Patrick Hand" pitchFamily="34" charset="0"/>
                <a:ea typeface="Patrick Hand" pitchFamily="34" charset="-122"/>
                <a:cs typeface="Patrick Hand" pitchFamily="34" charset="-120"/>
              </a:rPr>
              <a:t>A practical exploration for second-year pharmacy students discovering how artificial intelligence is transforming healthcare and pharmaceutical sciences.</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896547"/>
            <a:ext cx="6071235" cy="690086"/>
          </a:xfrm>
          <a:prstGeom prst="rect">
            <a:avLst/>
          </a:prstGeom>
          <a:noFill/>
          <a:ln/>
        </p:spPr>
        <p:txBody>
          <a:bodyPr wrap="none" lIns="0" tIns="0" rIns="0" bIns="0" rtlCol="0" anchor="t"/>
          <a:lstStyle/>
          <a:p>
            <a:pPr marL="0" indent="0" algn="l">
              <a:lnSpc>
                <a:spcPts val="5400"/>
              </a:lnSpc>
              <a:buNone/>
            </a:pPr>
            <a:r>
              <a:rPr lang="en-US" sz="4300" dirty="0">
                <a:solidFill>
                  <a:srgbClr val="383838"/>
                </a:solidFill>
                <a:latin typeface="Patrick Hand" pitchFamily="34" charset="0"/>
                <a:ea typeface="Patrick Hand" pitchFamily="34" charset="-122"/>
                <a:cs typeface="Patrick Hand" pitchFamily="34" charset="-120"/>
              </a:rPr>
              <a:t>What is Artificial Intelligence?</a:t>
            </a:r>
            <a:endParaRPr lang="en-US" sz="4300" dirty="0"/>
          </a:p>
        </p:txBody>
      </p:sp>
      <p:sp>
        <p:nvSpPr>
          <p:cNvPr id="3" name="Shape 1"/>
          <p:cNvSpPr/>
          <p:nvPr/>
        </p:nvSpPr>
        <p:spPr>
          <a:xfrm>
            <a:off x="966073" y="3138607"/>
            <a:ext cx="4048720" cy="3194328"/>
          </a:xfrm>
          <a:prstGeom prst="roundRect">
            <a:avLst>
              <a:gd name="adj" fmla="val 3630"/>
            </a:avLst>
          </a:prstGeom>
          <a:solidFill>
            <a:srgbClr val="F7F7F7"/>
          </a:solidFill>
          <a:ln w="38100">
            <a:solidFill>
              <a:srgbClr val="CCCCCC"/>
            </a:solidFill>
            <a:prstDash val="solid"/>
          </a:ln>
        </p:spPr>
        <p:txBody>
          <a:bodyPr/>
          <a:lstStyle/>
          <a:p>
            <a:endParaRPr lang="en-GB"/>
          </a:p>
        </p:txBody>
      </p:sp>
      <p:sp>
        <p:nvSpPr>
          <p:cNvPr id="4" name="Text 2"/>
          <p:cNvSpPr/>
          <p:nvPr/>
        </p:nvSpPr>
        <p:spPr>
          <a:xfrm>
            <a:off x="1280160" y="3452693"/>
            <a:ext cx="2760345" cy="344924"/>
          </a:xfrm>
          <a:prstGeom prst="rect">
            <a:avLst/>
          </a:prstGeom>
          <a:noFill/>
          <a:ln/>
        </p:spPr>
        <p:txBody>
          <a:bodyPr wrap="none" lIns="0" tIns="0" rIns="0" bIns="0" rtlCol="0" anchor="t"/>
          <a:lstStyle/>
          <a:p>
            <a:pPr marL="0" indent="0" algn="l">
              <a:lnSpc>
                <a:spcPts val="2700"/>
              </a:lnSpc>
              <a:buNone/>
            </a:pPr>
            <a:r>
              <a:rPr lang="en-US" sz="2150" dirty="0">
                <a:solidFill>
                  <a:srgbClr val="383838"/>
                </a:solidFill>
                <a:latin typeface="Patrick Hand" pitchFamily="34" charset="0"/>
                <a:ea typeface="Patrick Hand" pitchFamily="34" charset="-122"/>
                <a:cs typeface="Patrick Hand" pitchFamily="34" charset="-120"/>
              </a:rPr>
              <a:t>Core Definition</a:t>
            </a:r>
            <a:endParaRPr lang="en-US" sz="2150" dirty="0"/>
          </a:p>
        </p:txBody>
      </p:sp>
      <p:sp>
        <p:nvSpPr>
          <p:cNvPr id="5" name="Text 3"/>
          <p:cNvSpPr/>
          <p:nvPr/>
        </p:nvSpPr>
        <p:spPr>
          <a:xfrm>
            <a:off x="1280160" y="3963233"/>
            <a:ext cx="3420547" cy="2055615"/>
          </a:xfrm>
          <a:prstGeom prst="rect">
            <a:avLst/>
          </a:prstGeom>
          <a:noFill/>
          <a:ln/>
        </p:spPr>
        <p:txBody>
          <a:bodyPr wrap="square" lIns="0" tIns="0" rIns="0" bIns="0" rtlCol="0" anchor="t"/>
          <a:lstStyle/>
          <a:p>
            <a:pPr marL="0" indent="0" algn="l">
              <a:lnSpc>
                <a:spcPts val="3450"/>
              </a:lnSpc>
              <a:buNone/>
            </a:pPr>
            <a:r>
              <a:rPr lang="en-US" sz="2150" dirty="0">
                <a:solidFill>
                  <a:srgbClr val="383838"/>
                </a:solidFill>
                <a:latin typeface="Patrick Hand" pitchFamily="34" charset="0"/>
                <a:ea typeface="Patrick Hand" pitchFamily="34" charset="-122"/>
                <a:cs typeface="Patrick Hand" pitchFamily="34" charset="-120"/>
              </a:rPr>
              <a:t>AI simulates human intelligence in machines, enabling them to think, learn, and make decisions like humans do.</a:t>
            </a:r>
            <a:endParaRPr lang="en-US" sz="2150" dirty="0"/>
          </a:p>
        </p:txBody>
      </p:sp>
      <p:sp>
        <p:nvSpPr>
          <p:cNvPr id="6" name="Shape 4"/>
          <p:cNvSpPr/>
          <p:nvPr/>
        </p:nvSpPr>
        <p:spPr>
          <a:xfrm>
            <a:off x="5290780" y="3138607"/>
            <a:ext cx="4048720" cy="3194328"/>
          </a:xfrm>
          <a:prstGeom prst="roundRect">
            <a:avLst>
              <a:gd name="adj" fmla="val 3630"/>
            </a:avLst>
          </a:prstGeom>
          <a:solidFill>
            <a:srgbClr val="F7F7F7"/>
          </a:solidFill>
          <a:ln w="38100">
            <a:solidFill>
              <a:srgbClr val="CCCCCC"/>
            </a:solidFill>
            <a:prstDash val="solid"/>
          </a:ln>
        </p:spPr>
        <p:txBody>
          <a:bodyPr/>
          <a:lstStyle/>
          <a:p>
            <a:endParaRPr lang="en-GB"/>
          </a:p>
        </p:txBody>
      </p:sp>
      <p:sp>
        <p:nvSpPr>
          <p:cNvPr id="7" name="Text 5"/>
          <p:cNvSpPr/>
          <p:nvPr/>
        </p:nvSpPr>
        <p:spPr>
          <a:xfrm>
            <a:off x="5604867" y="3452693"/>
            <a:ext cx="2760345" cy="344924"/>
          </a:xfrm>
          <a:prstGeom prst="rect">
            <a:avLst/>
          </a:prstGeom>
          <a:noFill/>
          <a:ln/>
        </p:spPr>
        <p:txBody>
          <a:bodyPr wrap="none" lIns="0" tIns="0" rIns="0" bIns="0" rtlCol="0" anchor="t"/>
          <a:lstStyle/>
          <a:p>
            <a:pPr marL="0" indent="0" algn="l">
              <a:lnSpc>
                <a:spcPts val="2700"/>
              </a:lnSpc>
              <a:buNone/>
            </a:pPr>
            <a:r>
              <a:rPr lang="en-US" sz="2150" dirty="0">
                <a:solidFill>
                  <a:srgbClr val="383838"/>
                </a:solidFill>
                <a:latin typeface="Patrick Hand" pitchFamily="34" charset="0"/>
                <a:ea typeface="Patrick Hand" pitchFamily="34" charset="-122"/>
                <a:cs typeface="Patrick Hand" pitchFamily="34" charset="-120"/>
              </a:rPr>
              <a:t>Everyday Examples</a:t>
            </a:r>
            <a:endParaRPr lang="en-US" sz="2150" dirty="0"/>
          </a:p>
        </p:txBody>
      </p:sp>
      <p:sp>
        <p:nvSpPr>
          <p:cNvPr id="8" name="Text 6"/>
          <p:cNvSpPr/>
          <p:nvPr/>
        </p:nvSpPr>
        <p:spPr>
          <a:xfrm>
            <a:off x="5604867" y="3963233"/>
            <a:ext cx="3420547"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Voice assistants (Alexa, Siri)</a:t>
            </a:r>
            <a:endParaRPr lang="en-US" sz="2150" dirty="0"/>
          </a:p>
        </p:txBody>
      </p:sp>
      <p:sp>
        <p:nvSpPr>
          <p:cNvPr id="9" name="Text 7"/>
          <p:cNvSpPr/>
          <p:nvPr/>
        </p:nvSpPr>
        <p:spPr>
          <a:xfrm>
            <a:off x="5604867" y="4501277"/>
            <a:ext cx="3420547"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Netflix recommendations</a:t>
            </a:r>
            <a:endParaRPr lang="en-US" sz="2150" dirty="0"/>
          </a:p>
        </p:txBody>
      </p:sp>
      <p:sp>
        <p:nvSpPr>
          <p:cNvPr id="10" name="Text 8"/>
          <p:cNvSpPr/>
          <p:nvPr/>
        </p:nvSpPr>
        <p:spPr>
          <a:xfrm>
            <a:off x="5604867" y="5039320"/>
            <a:ext cx="3420547"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Spam email detection</a:t>
            </a:r>
            <a:endParaRPr lang="en-US" sz="2150" dirty="0"/>
          </a:p>
        </p:txBody>
      </p:sp>
      <p:sp>
        <p:nvSpPr>
          <p:cNvPr id="11" name="Text 9"/>
          <p:cNvSpPr/>
          <p:nvPr/>
        </p:nvSpPr>
        <p:spPr>
          <a:xfrm>
            <a:off x="5604867" y="5577364"/>
            <a:ext cx="3420547"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GPS navigation routing</a:t>
            </a:r>
            <a:endParaRPr lang="en-US" sz="2150" dirty="0"/>
          </a:p>
        </p:txBody>
      </p:sp>
      <p:sp>
        <p:nvSpPr>
          <p:cNvPr id="12" name="Shape 10"/>
          <p:cNvSpPr/>
          <p:nvPr/>
        </p:nvSpPr>
        <p:spPr>
          <a:xfrm>
            <a:off x="9615488" y="3138607"/>
            <a:ext cx="4048839" cy="3194328"/>
          </a:xfrm>
          <a:prstGeom prst="roundRect">
            <a:avLst>
              <a:gd name="adj" fmla="val 3630"/>
            </a:avLst>
          </a:prstGeom>
          <a:solidFill>
            <a:srgbClr val="F7F7F7"/>
          </a:solidFill>
          <a:ln w="38100">
            <a:solidFill>
              <a:srgbClr val="CCCCCC"/>
            </a:solidFill>
            <a:prstDash val="solid"/>
          </a:ln>
        </p:spPr>
        <p:txBody>
          <a:bodyPr/>
          <a:lstStyle/>
          <a:p>
            <a:endParaRPr lang="en-GB"/>
          </a:p>
        </p:txBody>
      </p:sp>
      <p:sp>
        <p:nvSpPr>
          <p:cNvPr id="13" name="Text 11"/>
          <p:cNvSpPr/>
          <p:nvPr/>
        </p:nvSpPr>
        <p:spPr>
          <a:xfrm>
            <a:off x="9929574" y="3452693"/>
            <a:ext cx="2760345" cy="344924"/>
          </a:xfrm>
          <a:prstGeom prst="rect">
            <a:avLst/>
          </a:prstGeom>
          <a:noFill/>
          <a:ln/>
        </p:spPr>
        <p:txBody>
          <a:bodyPr wrap="none" lIns="0" tIns="0" rIns="0" bIns="0" rtlCol="0" anchor="t"/>
          <a:lstStyle/>
          <a:p>
            <a:pPr marL="0" indent="0" algn="l">
              <a:lnSpc>
                <a:spcPts val="2700"/>
              </a:lnSpc>
              <a:buNone/>
            </a:pPr>
            <a:r>
              <a:rPr lang="en-US" sz="2150" dirty="0">
                <a:solidFill>
                  <a:srgbClr val="383838"/>
                </a:solidFill>
                <a:latin typeface="Patrick Hand" pitchFamily="34" charset="0"/>
                <a:ea typeface="Patrick Hand" pitchFamily="34" charset="-122"/>
                <a:cs typeface="Patrick Hand" pitchFamily="34" charset="-120"/>
              </a:rPr>
              <a:t>In Pharmacy Practice</a:t>
            </a:r>
            <a:endParaRPr lang="en-US" sz="2150" dirty="0"/>
          </a:p>
        </p:txBody>
      </p:sp>
      <p:sp>
        <p:nvSpPr>
          <p:cNvPr id="14" name="Text 12"/>
          <p:cNvSpPr/>
          <p:nvPr/>
        </p:nvSpPr>
        <p:spPr>
          <a:xfrm>
            <a:off x="9929574" y="3963233"/>
            <a:ext cx="3420666"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Drug interaction checkers</a:t>
            </a:r>
            <a:endParaRPr lang="en-US" sz="2150" dirty="0"/>
          </a:p>
        </p:txBody>
      </p:sp>
      <p:sp>
        <p:nvSpPr>
          <p:cNvPr id="15" name="Text 13"/>
          <p:cNvSpPr/>
          <p:nvPr/>
        </p:nvSpPr>
        <p:spPr>
          <a:xfrm>
            <a:off x="9929574" y="4501277"/>
            <a:ext cx="3420666" cy="538043"/>
          </a:xfrm>
          <a:prstGeom prst="rect">
            <a:avLst/>
          </a:prstGeom>
          <a:noFill/>
          <a:ln/>
        </p:spPr>
        <p:txBody>
          <a:bodyPr wrap="squar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Automated dispensing systems</a:t>
            </a:r>
            <a:endParaRPr lang="en-US" sz="2150" dirty="0"/>
          </a:p>
        </p:txBody>
      </p:sp>
      <p:sp>
        <p:nvSpPr>
          <p:cNvPr id="16" name="Text 14"/>
          <p:cNvSpPr/>
          <p:nvPr/>
        </p:nvSpPr>
        <p:spPr>
          <a:xfrm>
            <a:off x="9929574" y="5130284"/>
            <a:ext cx="3420666"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383838"/>
                </a:solidFill>
                <a:latin typeface="Patrick Hand" pitchFamily="34" charset="0"/>
                <a:ea typeface="Patrick Hand" pitchFamily="34" charset="-122"/>
                <a:cs typeface="Patrick Hand" pitchFamily="34" charset="-120"/>
              </a:rPr>
              <a:t>Clinical decision support</a:t>
            </a:r>
            <a:endParaRPr lang="en-US" sz="2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55477" y="750689"/>
            <a:ext cx="5310783" cy="614124"/>
          </a:xfrm>
          <a:prstGeom prst="rect">
            <a:avLst/>
          </a:prstGeom>
          <a:noFill/>
          <a:ln/>
        </p:spPr>
        <p:txBody>
          <a:bodyPr wrap="none" lIns="0" tIns="0" rIns="0" bIns="0" rtlCol="0" anchor="t"/>
          <a:lstStyle/>
          <a:p>
            <a:pPr marL="0" indent="0" algn="l">
              <a:lnSpc>
                <a:spcPts val="4800"/>
              </a:lnSpc>
              <a:buNone/>
            </a:pPr>
            <a:r>
              <a:rPr lang="en-US" sz="3850" dirty="0">
                <a:solidFill>
                  <a:srgbClr val="383838"/>
                </a:solidFill>
                <a:latin typeface="Patrick Hand" pitchFamily="34" charset="0"/>
                <a:ea typeface="Patrick Hand" pitchFamily="34" charset="-122"/>
                <a:cs typeface="Patrick Hand" pitchFamily="34" charset="-120"/>
              </a:rPr>
              <a:t>Two Main Types of AI Systems</a:t>
            </a:r>
            <a:endParaRPr lang="en-US" sz="3850" dirty="0"/>
          </a:p>
        </p:txBody>
      </p:sp>
      <p:sp>
        <p:nvSpPr>
          <p:cNvPr id="3" name="Shape 1"/>
          <p:cNvSpPr/>
          <p:nvPr/>
        </p:nvSpPr>
        <p:spPr>
          <a:xfrm>
            <a:off x="955477" y="2009656"/>
            <a:ext cx="8057793" cy="2475071"/>
          </a:xfrm>
          <a:prstGeom prst="roundRect">
            <a:avLst>
              <a:gd name="adj" fmla="val 4170"/>
            </a:avLst>
          </a:prstGeom>
          <a:solidFill>
            <a:srgbClr val="E6E6E6"/>
          </a:solidFill>
          <a:ln w="15240">
            <a:solidFill>
              <a:srgbClr val="CCCCCC"/>
            </a:solidFill>
            <a:prstDash val="solid"/>
          </a:ln>
        </p:spPr>
        <p:txBody>
          <a:bodyPr/>
          <a:lstStyle/>
          <a:p>
            <a:endParaRPr lang="en-GB"/>
          </a:p>
        </p:txBody>
      </p:sp>
      <p:sp>
        <p:nvSpPr>
          <p:cNvPr id="4" name="Text 2"/>
          <p:cNvSpPr/>
          <p:nvPr/>
        </p:nvSpPr>
        <p:spPr>
          <a:xfrm>
            <a:off x="1216343" y="2270522"/>
            <a:ext cx="2457093" cy="307181"/>
          </a:xfrm>
          <a:prstGeom prst="rect">
            <a:avLst/>
          </a:prstGeom>
          <a:noFill/>
          <a:ln/>
        </p:spPr>
        <p:txBody>
          <a:bodyPr wrap="none" lIns="0" tIns="0" rIns="0" bIns="0" rtlCol="0" anchor="t"/>
          <a:lstStyle/>
          <a:p>
            <a:pPr marL="0" indent="0" algn="l">
              <a:lnSpc>
                <a:spcPts val="2400"/>
              </a:lnSpc>
              <a:buNone/>
            </a:pPr>
            <a:r>
              <a:rPr lang="en-US" sz="1900" b="1" dirty="0">
                <a:solidFill>
                  <a:srgbClr val="383838"/>
                </a:solidFill>
                <a:latin typeface="Patrick Hand" pitchFamily="34" charset="0"/>
                <a:ea typeface="Patrick Hand" pitchFamily="34" charset="-122"/>
                <a:cs typeface="Patrick Hand" pitchFamily="34" charset="-120"/>
              </a:rPr>
              <a:t>Narrow AI (Weak AI)</a:t>
            </a:r>
            <a:endParaRPr lang="en-US" sz="1900" b="1" dirty="0"/>
          </a:p>
        </p:txBody>
      </p:sp>
      <p:sp>
        <p:nvSpPr>
          <p:cNvPr id="5" name="Text 3"/>
          <p:cNvSpPr/>
          <p:nvPr/>
        </p:nvSpPr>
        <p:spPr>
          <a:xfrm>
            <a:off x="1216343" y="2823329"/>
            <a:ext cx="7536061" cy="786289"/>
          </a:xfrm>
          <a:prstGeom prst="rect">
            <a:avLst/>
          </a:prstGeom>
          <a:noFill/>
          <a:ln/>
        </p:spPr>
        <p:txBody>
          <a:bodyPr wrap="square" lIns="0" tIns="0" rIns="0" bIns="0" rtlCol="0" anchor="t"/>
          <a:lstStyle/>
          <a:p>
            <a:pPr marL="0" indent="0" algn="l">
              <a:lnSpc>
                <a:spcPts val="3050"/>
              </a:lnSpc>
              <a:buNone/>
            </a:pPr>
            <a:r>
              <a:rPr lang="en-US" sz="1900" dirty="0">
                <a:solidFill>
                  <a:srgbClr val="383838"/>
                </a:solidFill>
                <a:latin typeface="Patrick Hand" pitchFamily="34" charset="0"/>
                <a:ea typeface="Patrick Hand" pitchFamily="34" charset="-122"/>
                <a:cs typeface="Patrick Hand" pitchFamily="34" charset="-120"/>
              </a:rPr>
              <a:t>Designed for specific tasks only. Examples include Siri answering questions, Google Translate converting languages, and pharmacy robots counting pills.</a:t>
            </a:r>
            <a:endParaRPr lang="en-US" sz="1900" dirty="0"/>
          </a:p>
        </p:txBody>
      </p:sp>
      <p:sp>
        <p:nvSpPr>
          <p:cNvPr id="6" name="Text 4"/>
          <p:cNvSpPr/>
          <p:nvPr/>
        </p:nvSpPr>
        <p:spPr>
          <a:xfrm>
            <a:off x="1216343" y="3830717"/>
            <a:ext cx="7536061" cy="393144"/>
          </a:xfrm>
          <a:prstGeom prst="rect">
            <a:avLst/>
          </a:prstGeom>
          <a:noFill/>
          <a:ln/>
        </p:spPr>
        <p:txBody>
          <a:bodyPr wrap="none" lIns="0" tIns="0" rIns="0" bIns="0" rtlCol="0" anchor="t"/>
          <a:lstStyle/>
          <a:p>
            <a:pPr marL="0" indent="0" algn="l">
              <a:lnSpc>
                <a:spcPts val="3050"/>
              </a:lnSpc>
              <a:buNone/>
            </a:pPr>
            <a:r>
              <a:rPr lang="en-US" sz="1900" b="1" dirty="0">
                <a:solidFill>
                  <a:srgbClr val="383838"/>
                </a:solidFill>
                <a:latin typeface="Patrick Hand" pitchFamily="34" charset="0"/>
                <a:ea typeface="Patrick Hand" pitchFamily="34" charset="-122"/>
                <a:cs typeface="Patrick Hand" pitchFamily="34" charset="-120"/>
              </a:rPr>
              <a:t>Current Reality:</a:t>
            </a:r>
            <a:r>
              <a:rPr lang="en-US" sz="1900" dirty="0">
                <a:solidFill>
                  <a:srgbClr val="383838"/>
                </a:solidFill>
                <a:latin typeface="Patrick Hand" pitchFamily="34" charset="0"/>
                <a:ea typeface="Patrick Hand" pitchFamily="34" charset="-122"/>
                <a:cs typeface="Patrick Hand" pitchFamily="34" charset="-120"/>
              </a:rPr>
              <a:t> All AI we use today is narrow AI.</a:t>
            </a:r>
            <a:endParaRPr lang="en-US" sz="1900" dirty="0"/>
          </a:p>
        </p:txBody>
      </p:sp>
      <p:sp>
        <p:nvSpPr>
          <p:cNvPr id="7" name="Shape 5"/>
          <p:cNvSpPr/>
          <p:nvPr/>
        </p:nvSpPr>
        <p:spPr>
          <a:xfrm>
            <a:off x="955477" y="4730353"/>
            <a:ext cx="8057793" cy="2475071"/>
          </a:xfrm>
          <a:prstGeom prst="roundRect">
            <a:avLst>
              <a:gd name="adj" fmla="val 4170"/>
            </a:avLst>
          </a:prstGeom>
          <a:solidFill>
            <a:srgbClr val="E6E6E6"/>
          </a:solidFill>
          <a:ln w="15240">
            <a:solidFill>
              <a:srgbClr val="CCCCCC"/>
            </a:solidFill>
            <a:prstDash val="solid"/>
          </a:ln>
        </p:spPr>
        <p:txBody>
          <a:bodyPr/>
          <a:lstStyle/>
          <a:p>
            <a:endParaRPr lang="en-GB"/>
          </a:p>
        </p:txBody>
      </p:sp>
      <p:sp>
        <p:nvSpPr>
          <p:cNvPr id="8" name="Text 6"/>
          <p:cNvSpPr/>
          <p:nvPr/>
        </p:nvSpPr>
        <p:spPr>
          <a:xfrm>
            <a:off x="1216343" y="4991219"/>
            <a:ext cx="2457093" cy="307181"/>
          </a:xfrm>
          <a:prstGeom prst="rect">
            <a:avLst/>
          </a:prstGeom>
          <a:noFill/>
          <a:ln/>
        </p:spPr>
        <p:txBody>
          <a:bodyPr wrap="none" lIns="0" tIns="0" rIns="0" bIns="0" rtlCol="0" anchor="t"/>
          <a:lstStyle/>
          <a:p>
            <a:pPr marL="0" indent="0" algn="l">
              <a:lnSpc>
                <a:spcPts val="2400"/>
              </a:lnSpc>
              <a:buNone/>
            </a:pPr>
            <a:r>
              <a:rPr lang="en-US" sz="1900" b="1" dirty="0">
                <a:solidFill>
                  <a:srgbClr val="383838"/>
                </a:solidFill>
                <a:latin typeface="Patrick Hand" pitchFamily="34" charset="0"/>
                <a:ea typeface="Patrick Hand" pitchFamily="34" charset="-122"/>
                <a:cs typeface="Patrick Hand" pitchFamily="34" charset="-120"/>
              </a:rPr>
              <a:t>General AI (Strong AI)</a:t>
            </a:r>
            <a:endParaRPr lang="en-US" sz="1900" b="1" dirty="0"/>
          </a:p>
        </p:txBody>
      </p:sp>
      <p:sp>
        <p:nvSpPr>
          <p:cNvPr id="9" name="Text 7"/>
          <p:cNvSpPr/>
          <p:nvPr/>
        </p:nvSpPr>
        <p:spPr>
          <a:xfrm>
            <a:off x="1216343" y="5544026"/>
            <a:ext cx="7536061" cy="786289"/>
          </a:xfrm>
          <a:prstGeom prst="rect">
            <a:avLst/>
          </a:prstGeom>
          <a:noFill/>
          <a:ln/>
        </p:spPr>
        <p:txBody>
          <a:bodyPr wrap="square" lIns="0" tIns="0" rIns="0" bIns="0" rtlCol="0" anchor="t"/>
          <a:lstStyle/>
          <a:p>
            <a:pPr marL="0" indent="0" algn="l">
              <a:lnSpc>
                <a:spcPts val="3050"/>
              </a:lnSpc>
              <a:buNone/>
            </a:pPr>
            <a:r>
              <a:rPr lang="en-US" sz="1900" dirty="0">
                <a:solidFill>
                  <a:srgbClr val="383838"/>
                </a:solidFill>
                <a:latin typeface="Patrick Hand" pitchFamily="34" charset="0"/>
                <a:ea typeface="Patrick Hand" pitchFamily="34" charset="-122"/>
                <a:cs typeface="Patrick Hand" pitchFamily="34" charset="-120"/>
              </a:rPr>
              <a:t>Hypothetical AI that matches human cognitive abilities across all domains. Could reason, learn, and adapt like humans.</a:t>
            </a:r>
            <a:endParaRPr lang="en-US" sz="1900" dirty="0"/>
          </a:p>
        </p:txBody>
      </p:sp>
      <p:sp>
        <p:nvSpPr>
          <p:cNvPr id="10" name="Text 8"/>
          <p:cNvSpPr/>
          <p:nvPr/>
        </p:nvSpPr>
        <p:spPr>
          <a:xfrm>
            <a:off x="1216343" y="6551414"/>
            <a:ext cx="7536061" cy="393144"/>
          </a:xfrm>
          <a:prstGeom prst="rect">
            <a:avLst/>
          </a:prstGeom>
          <a:noFill/>
          <a:ln/>
        </p:spPr>
        <p:txBody>
          <a:bodyPr wrap="none" lIns="0" tIns="0" rIns="0" bIns="0" rtlCol="0" anchor="t"/>
          <a:lstStyle/>
          <a:p>
            <a:pPr marL="0" indent="0" algn="l">
              <a:lnSpc>
                <a:spcPts val="3050"/>
              </a:lnSpc>
              <a:buNone/>
            </a:pPr>
            <a:r>
              <a:rPr lang="en-US" sz="1900" b="1" dirty="0">
                <a:solidFill>
                  <a:srgbClr val="383838"/>
                </a:solidFill>
                <a:latin typeface="Patrick Hand" pitchFamily="34" charset="0"/>
                <a:ea typeface="Patrick Hand" pitchFamily="34" charset="-122"/>
                <a:cs typeface="Patrick Hand" pitchFamily="34" charset="-120"/>
              </a:rPr>
              <a:t>Status:</a:t>
            </a:r>
            <a:r>
              <a:rPr lang="en-US" sz="1900" dirty="0">
                <a:solidFill>
                  <a:srgbClr val="383838"/>
                </a:solidFill>
                <a:latin typeface="Patrick Hand" pitchFamily="34" charset="0"/>
                <a:ea typeface="Patrick Hand" pitchFamily="34" charset="-122"/>
                <a:cs typeface="Patrick Hand" pitchFamily="34" charset="-120"/>
              </a:rPr>
              <a:t> Not yet achieved - remains a future goal.</a:t>
            </a:r>
            <a:endParaRPr lang="en-US" sz="1900" dirty="0"/>
          </a:p>
        </p:txBody>
      </p:sp>
      <p:pic>
        <p:nvPicPr>
          <p:cNvPr id="11" name="Image 0" descr="preencoded.png"/>
          <p:cNvPicPr>
            <a:picLocks noChangeAspect="1"/>
          </p:cNvPicPr>
          <p:nvPr/>
        </p:nvPicPr>
        <p:blipFill>
          <a:blip r:embed="rId3"/>
          <a:stretch>
            <a:fillRect/>
          </a:stretch>
        </p:blipFill>
        <p:spPr>
          <a:xfrm>
            <a:off x="9620250" y="2009656"/>
            <a:ext cx="4062174" cy="40621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89466" y="384572"/>
            <a:ext cx="3105983" cy="349568"/>
          </a:xfrm>
          <a:prstGeom prst="rect">
            <a:avLst/>
          </a:prstGeom>
          <a:noFill/>
          <a:ln/>
        </p:spPr>
        <p:txBody>
          <a:bodyPr wrap="none" lIns="0" tIns="0" rIns="0" bIns="0" rtlCol="0" anchor="t"/>
          <a:lstStyle/>
          <a:p>
            <a:pPr marL="0" indent="0" algn="l">
              <a:lnSpc>
                <a:spcPts val="2750"/>
              </a:lnSpc>
              <a:buNone/>
            </a:pPr>
            <a:r>
              <a:rPr lang="en-US" sz="3200" dirty="0">
                <a:solidFill>
                  <a:srgbClr val="383838"/>
                </a:solidFill>
                <a:latin typeface="Patrick Hand" pitchFamily="34" charset="0"/>
                <a:ea typeface="Patrick Hand" pitchFamily="34" charset="-122"/>
                <a:cs typeface="Patrick Hand" pitchFamily="34" charset="-120"/>
              </a:rPr>
              <a:t>AI vs Traditional Programming</a:t>
            </a:r>
            <a:endParaRPr lang="en-US" sz="3200" dirty="0"/>
          </a:p>
        </p:txBody>
      </p:sp>
      <p:sp>
        <p:nvSpPr>
          <p:cNvPr id="3" name="Text 1"/>
          <p:cNvSpPr/>
          <p:nvPr/>
        </p:nvSpPr>
        <p:spPr>
          <a:xfrm>
            <a:off x="489466" y="1083588"/>
            <a:ext cx="1398508" cy="174784"/>
          </a:xfrm>
          <a:prstGeom prst="rect">
            <a:avLst/>
          </a:prstGeom>
          <a:noFill/>
          <a:ln/>
        </p:spPr>
        <p:txBody>
          <a:bodyPr wrap="none" lIns="0" tIns="0" rIns="0" bIns="0" rtlCol="0" anchor="t"/>
          <a:lstStyle/>
          <a:p>
            <a:pPr marL="0" indent="0" algn="l">
              <a:lnSpc>
                <a:spcPts val="1350"/>
              </a:lnSpc>
              <a:buNone/>
            </a:pPr>
            <a:r>
              <a:rPr lang="en-US" dirty="0">
                <a:solidFill>
                  <a:srgbClr val="383838"/>
                </a:solidFill>
                <a:latin typeface="Patrick Hand" pitchFamily="34" charset="0"/>
                <a:ea typeface="Patrick Hand" pitchFamily="34" charset="-122"/>
                <a:cs typeface="Patrick Hand" pitchFamily="34" charset="-120"/>
              </a:rPr>
              <a:t>Traditional Programming</a:t>
            </a:r>
            <a:endParaRPr lang="en-US" dirty="0"/>
          </a:p>
        </p:txBody>
      </p:sp>
      <p:pic>
        <p:nvPicPr>
          <p:cNvPr id="4" name="Image 0" descr="preencoded.png"/>
          <p:cNvPicPr>
            <a:picLocks noChangeAspect="1"/>
          </p:cNvPicPr>
          <p:nvPr/>
        </p:nvPicPr>
        <p:blipFill>
          <a:blip r:embed="rId3"/>
          <a:stretch>
            <a:fillRect/>
          </a:stretch>
        </p:blipFill>
        <p:spPr>
          <a:xfrm>
            <a:off x="489466" y="1415653"/>
            <a:ext cx="6655118" cy="6655118"/>
          </a:xfrm>
          <a:prstGeom prst="rect">
            <a:avLst/>
          </a:prstGeom>
        </p:spPr>
      </p:pic>
      <p:sp>
        <p:nvSpPr>
          <p:cNvPr id="5" name="Text 2"/>
          <p:cNvSpPr/>
          <p:nvPr/>
        </p:nvSpPr>
        <p:spPr>
          <a:xfrm>
            <a:off x="489466" y="8228052"/>
            <a:ext cx="6655118" cy="223838"/>
          </a:xfrm>
          <a:prstGeom prst="rect">
            <a:avLst/>
          </a:prstGeom>
          <a:noFill/>
          <a:ln/>
        </p:spPr>
        <p:txBody>
          <a:bodyPr wrap="none" lIns="0" tIns="0" rIns="0" bIns="0" rtlCol="0" anchor="t"/>
          <a:lstStyle/>
          <a:p>
            <a:pPr marL="0" indent="0" algn="l">
              <a:lnSpc>
                <a:spcPts val="1750"/>
              </a:lnSpc>
              <a:buNone/>
            </a:pPr>
            <a:r>
              <a:rPr lang="en-US" sz="1100" dirty="0">
                <a:solidFill>
                  <a:srgbClr val="383838"/>
                </a:solidFill>
                <a:latin typeface="Patrick Hand" pitchFamily="34" charset="0"/>
                <a:ea typeface="Patrick Hand" pitchFamily="34" charset="-122"/>
                <a:cs typeface="Patrick Hand" pitchFamily="34" charset="-120"/>
              </a:rPr>
              <a:t>Programmers write explicit rules and instructions. The computer follows these fixed commands exactly.</a:t>
            </a:r>
            <a:endParaRPr lang="en-US" sz="1100" dirty="0"/>
          </a:p>
        </p:txBody>
      </p:sp>
      <p:sp>
        <p:nvSpPr>
          <p:cNvPr id="6" name="Text 3"/>
          <p:cNvSpPr/>
          <p:nvPr/>
        </p:nvSpPr>
        <p:spPr>
          <a:xfrm>
            <a:off x="489466" y="8577739"/>
            <a:ext cx="6655118" cy="223838"/>
          </a:xfrm>
          <a:prstGeom prst="rect">
            <a:avLst/>
          </a:prstGeom>
          <a:noFill/>
          <a:ln/>
        </p:spPr>
        <p:txBody>
          <a:bodyPr wrap="none" lIns="0" tIns="0" rIns="0" bIns="0" rtlCol="0" anchor="t"/>
          <a:lstStyle/>
          <a:p>
            <a:pPr marL="0" indent="0" algn="l">
              <a:lnSpc>
                <a:spcPts val="1750"/>
              </a:lnSpc>
              <a:buNone/>
            </a:pPr>
            <a:r>
              <a:rPr lang="en-US" sz="1100" i="1" dirty="0">
                <a:solidFill>
                  <a:srgbClr val="383838"/>
                </a:solidFill>
                <a:latin typeface="Patrick Hand" pitchFamily="34" charset="0"/>
                <a:ea typeface="Patrick Hand" pitchFamily="34" charset="-122"/>
                <a:cs typeface="Patrick Hand" pitchFamily="34" charset="-120"/>
              </a:rPr>
              <a:t>Example:</a:t>
            </a:r>
            <a:r>
              <a:rPr lang="en-US" sz="1100" dirty="0">
                <a:solidFill>
                  <a:srgbClr val="383838"/>
                </a:solidFill>
                <a:latin typeface="Patrick Hand" pitchFamily="34" charset="0"/>
                <a:ea typeface="Patrick Hand" pitchFamily="34" charset="-122"/>
                <a:cs typeface="Patrick Hand" pitchFamily="34" charset="-120"/>
              </a:rPr>
              <a:t> "If blood pressure &gt; 140, flag as high"</a:t>
            </a:r>
            <a:endParaRPr lang="en-US" sz="1100" dirty="0"/>
          </a:p>
        </p:txBody>
      </p:sp>
      <p:sp>
        <p:nvSpPr>
          <p:cNvPr id="7" name="Text 4"/>
          <p:cNvSpPr/>
          <p:nvPr/>
        </p:nvSpPr>
        <p:spPr>
          <a:xfrm>
            <a:off x="7493437" y="1083588"/>
            <a:ext cx="1398508" cy="174784"/>
          </a:xfrm>
          <a:prstGeom prst="rect">
            <a:avLst/>
          </a:prstGeom>
          <a:noFill/>
          <a:ln/>
        </p:spPr>
        <p:txBody>
          <a:bodyPr wrap="none" lIns="0" tIns="0" rIns="0" bIns="0" rtlCol="0" anchor="t"/>
          <a:lstStyle/>
          <a:p>
            <a:pPr marL="0" indent="0" algn="l">
              <a:lnSpc>
                <a:spcPts val="1350"/>
              </a:lnSpc>
              <a:buNone/>
            </a:pPr>
            <a:r>
              <a:rPr lang="en-US" sz="1600" dirty="0">
                <a:solidFill>
                  <a:srgbClr val="383838"/>
                </a:solidFill>
                <a:latin typeface="Patrick Hand" pitchFamily="34" charset="0"/>
                <a:ea typeface="Patrick Hand" pitchFamily="34" charset="-122"/>
                <a:cs typeface="Patrick Hand" pitchFamily="34" charset="-120"/>
              </a:rPr>
              <a:t>AI &amp; Machine Learning</a:t>
            </a:r>
            <a:endParaRPr lang="en-US" sz="1600" dirty="0"/>
          </a:p>
        </p:txBody>
      </p:sp>
      <p:pic>
        <p:nvPicPr>
          <p:cNvPr id="8" name="Image 1" descr="preencoded.png"/>
          <p:cNvPicPr>
            <a:picLocks noChangeAspect="1"/>
          </p:cNvPicPr>
          <p:nvPr/>
        </p:nvPicPr>
        <p:blipFill>
          <a:blip r:embed="rId4"/>
          <a:stretch>
            <a:fillRect/>
          </a:stretch>
        </p:blipFill>
        <p:spPr>
          <a:xfrm>
            <a:off x="7575629" y="1600585"/>
            <a:ext cx="6921206" cy="6507717"/>
          </a:xfrm>
          <a:prstGeom prst="rect">
            <a:avLst/>
          </a:prstGeom>
        </p:spPr>
      </p:pic>
      <p:sp>
        <p:nvSpPr>
          <p:cNvPr id="9" name="Text 5"/>
          <p:cNvSpPr/>
          <p:nvPr/>
        </p:nvSpPr>
        <p:spPr>
          <a:xfrm>
            <a:off x="7493437" y="8228052"/>
            <a:ext cx="6655118" cy="223838"/>
          </a:xfrm>
          <a:prstGeom prst="rect">
            <a:avLst/>
          </a:prstGeom>
          <a:noFill/>
          <a:ln/>
        </p:spPr>
        <p:txBody>
          <a:bodyPr wrap="none" lIns="0" tIns="0" rIns="0" bIns="0" rtlCol="0" anchor="t"/>
          <a:lstStyle/>
          <a:p>
            <a:pPr marL="0" indent="0" algn="l">
              <a:lnSpc>
                <a:spcPts val="1750"/>
              </a:lnSpc>
              <a:buNone/>
            </a:pPr>
            <a:r>
              <a:rPr lang="en-US" sz="1100" dirty="0">
                <a:solidFill>
                  <a:srgbClr val="383838"/>
                </a:solidFill>
                <a:latin typeface="Patrick Hand" pitchFamily="34" charset="0"/>
                <a:ea typeface="Patrick Hand" pitchFamily="34" charset="-122"/>
                <a:cs typeface="Patrick Hand" pitchFamily="34" charset="-120"/>
              </a:rPr>
              <a:t>Systems learn patterns from data and make predictions. The computer discovers rules by analyzing examples.</a:t>
            </a:r>
            <a:endParaRPr lang="en-US" sz="1100" dirty="0"/>
          </a:p>
        </p:txBody>
      </p:sp>
      <p:sp>
        <p:nvSpPr>
          <p:cNvPr id="10" name="Text 6"/>
          <p:cNvSpPr/>
          <p:nvPr/>
        </p:nvSpPr>
        <p:spPr>
          <a:xfrm>
            <a:off x="7493437" y="8577739"/>
            <a:ext cx="6655118" cy="223838"/>
          </a:xfrm>
          <a:prstGeom prst="rect">
            <a:avLst/>
          </a:prstGeom>
          <a:noFill/>
          <a:ln/>
        </p:spPr>
        <p:txBody>
          <a:bodyPr wrap="none" lIns="0" tIns="0" rIns="0" bIns="0" rtlCol="0" anchor="t"/>
          <a:lstStyle/>
          <a:p>
            <a:pPr marL="0" indent="0" algn="l">
              <a:lnSpc>
                <a:spcPts val="1750"/>
              </a:lnSpc>
              <a:buNone/>
            </a:pPr>
            <a:r>
              <a:rPr lang="en-US" sz="1100" i="1" dirty="0">
                <a:solidFill>
                  <a:srgbClr val="383838"/>
                </a:solidFill>
                <a:latin typeface="Patrick Hand" pitchFamily="34" charset="0"/>
                <a:ea typeface="Patrick Hand" pitchFamily="34" charset="-122"/>
                <a:cs typeface="Patrick Hand" pitchFamily="34" charset="-120"/>
              </a:rPr>
              <a:t>Example:</a:t>
            </a:r>
            <a:r>
              <a:rPr lang="en-US" sz="1100" dirty="0">
                <a:solidFill>
                  <a:srgbClr val="383838"/>
                </a:solidFill>
                <a:latin typeface="Patrick Hand" pitchFamily="34" charset="0"/>
                <a:ea typeface="Patrick Hand" pitchFamily="34" charset="-122"/>
                <a:cs typeface="Patrick Hand" pitchFamily="34" charset="-120"/>
              </a:rPr>
              <a:t> AI learns to identify drug interactions by studying thousands of patient cases</a:t>
            </a:r>
            <a:endParaRPr lang="en-US" sz="1100" dirty="0"/>
          </a:p>
        </p:txBody>
      </p:sp>
      <p:sp>
        <p:nvSpPr>
          <p:cNvPr id="11" name="Shape 7"/>
          <p:cNvSpPr/>
          <p:nvPr/>
        </p:nvSpPr>
        <p:spPr>
          <a:xfrm>
            <a:off x="489466" y="9084707"/>
            <a:ext cx="13651468" cy="594241"/>
          </a:xfrm>
          <a:prstGeom prst="roundRect">
            <a:avLst>
              <a:gd name="adj" fmla="val 9885"/>
            </a:avLst>
          </a:prstGeom>
          <a:solidFill>
            <a:srgbClr val="B6D6FC"/>
          </a:solidFill>
          <a:ln/>
        </p:spPr>
        <p:txBody>
          <a:bodyPr/>
          <a:lstStyle/>
          <a:p>
            <a:endParaRPr lang="en-GB"/>
          </a:p>
        </p:txBody>
      </p:sp>
      <p:pic>
        <p:nvPicPr>
          <p:cNvPr id="12" name="Image 2" descr="preencoded.png"/>
          <p:cNvPicPr>
            <a:picLocks noChangeAspect="1"/>
          </p:cNvPicPr>
          <p:nvPr/>
        </p:nvPicPr>
        <p:blipFill>
          <a:blip r:embed="rId5"/>
          <a:stretch>
            <a:fillRect/>
          </a:stretch>
        </p:blipFill>
        <p:spPr>
          <a:xfrm>
            <a:off x="629245" y="9296995"/>
            <a:ext cx="174784" cy="139779"/>
          </a:xfrm>
          <a:prstGeom prst="rect">
            <a:avLst/>
          </a:prstGeom>
        </p:spPr>
      </p:pic>
      <p:sp>
        <p:nvSpPr>
          <p:cNvPr id="13" name="Text 8"/>
          <p:cNvSpPr/>
          <p:nvPr/>
        </p:nvSpPr>
        <p:spPr>
          <a:xfrm>
            <a:off x="943808" y="9259372"/>
            <a:ext cx="13057346" cy="223838"/>
          </a:xfrm>
          <a:prstGeom prst="rect">
            <a:avLst/>
          </a:prstGeom>
          <a:noFill/>
          <a:ln/>
        </p:spPr>
        <p:txBody>
          <a:bodyPr wrap="none" lIns="0" tIns="0" rIns="0" bIns="0" rtlCol="0" anchor="t"/>
          <a:lstStyle/>
          <a:p>
            <a:pPr marL="0" indent="0" algn="l">
              <a:lnSpc>
                <a:spcPts val="1750"/>
              </a:lnSpc>
              <a:buNone/>
            </a:pPr>
            <a:r>
              <a:rPr lang="en-US" sz="1100" b="1" dirty="0">
                <a:solidFill>
                  <a:srgbClr val="000000"/>
                </a:solidFill>
                <a:latin typeface="Patrick Hand" pitchFamily="34" charset="0"/>
                <a:ea typeface="Patrick Hand" pitchFamily="34" charset="-122"/>
                <a:cs typeface="Patrick Hand" pitchFamily="34" charset="-120"/>
              </a:rPr>
              <a:t>Key Insight:</a:t>
            </a:r>
            <a:r>
              <a:rPr lang="en-US" sz="1100" dirty="0">
                <a:solidFill>
                  <a:srgbClr val="000000"/>
                </a:solidFill>
                <a:latin typeface="Patrick Hand" pitchFamily="34" charset="0"/>
                <a:ea typeface="Patrick Hand" pitchFamily="34" charset="-122"/>
                <a:cs typeface="Patrick Hand" pitchFamily="34" charset="-120"/>
              </a:rPr>
              <a:t> AI doesn't just follow rules - it creates its own rules based on data patterns.</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117975-27E7-C0DF-1062-43D9608CDA1F}"/>
              </a:ext>
            </a:extLst>
          </p:cNvPr>
          <p:cNvGraphicFramePr>
            <a:graphicFrameLocks noGrp="1"/>
          </p:cNvGraphicFramePr>
          <p:nvPr>
            <p:extLst>
              <p:ext uri="{D42A27DB-BD31-4B8C-83A1-F6EECF244321}">
                <p14:modId xmlns:p14="http://schemas.microsoft.com/office/powerpoint/2010/main" val="3077210093"/>
              </p:ext>
            </p:extLst>
          </p:nvPr>
        </p:nvGraphicFramePr>
        <p:xfrm>
          <a:off x="1064711" y="863600"/>
          <a:ext cx="12087618" cy="3314065"/>
        </p:xfrm>
        <a:graphic>
          <a:graphicData uri="http://schemas.openxmlformats.org/drawingml/2006/table">
            <a:tbl>
              <a:tblPr firstRow="1" bandRow="1">
                <a:tableStyleId>{5C22544A-7EE6-4342-B048-85BDC9FD1C3A}</a:tableStyleId>
              </a:tblPr>
              <a:tblGrid>
                <a:gridCol w="1440494">
                  <a:extLst>
                    <a:ext uri="{9D8B030D-6E8A-4147-A177-3AD203B41FA5}">
                      <a16:colId xmlns:a16="http://schemas.microsoft.com/office/drawing/2014/main" val="2917650708"/>
                    </a:ext>
                  </a:extLst>
                </a:gridCol>
                <a:gridCol w="4334006">
                  <a:extLst>
                    <a:ext uri="{9D8B030D-6E8A-4147-A177-3AD203B41FA5}">
                      <a16:colId xmlns:a16="http://schemas.microsoft.com/office/drawing/2014/main" val="1529623012"/>
                    </a:ext>
                  </a:extLst>
                </a:gridCol>
                <a:gridCol w="6313118">
                  <a:extLst>
                    <a:ext uri="{9D8B030D-6E8A-4147-A177-3AD203B41FA5}">
                      <a16:colId xmlns:a16="http://schemas.microsoft.com/office/drawing/2014/main" val="3315365496"/>
                    </a:ext>
                  </a:extLst>
                </a:gridCol>
              </a:tblGrid>
              <a:tr h="370840">
                <a:tc gridSpan="3">
                  <a:txBody>
                    <a:bodyPr/>
                    <a:lstStyle/>
                    <a:p>
                      <a:r>
                        <a:rPr lang="en-GB" sz="2400" dirty="0"/>
                        <a:t>How Traditional and AI work</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83796735"/>
                  </a:ext>
                </a:extLst>
              </a:tr>
              <a:tr h="370840">
                <a:tc>
                  <a:txBody>
                    <a:bodyPr/>
                    <a:lstStyle/>
                    <a:p>
                      <a:endParaRPr lang="en-GB" sz="2400" b="1" dirty="0"/>
                    </a:p>
                  </a:txBody>
                  <a:tcPr/>
                </a:tc>
                <a:tc>
                  <a:txBody>
                    <a:bodyPr/>
                    <a:lstStyle/>
                    <a:p>
                      <a:r>
                        <a:rPr lang="en-GB" sz="2400" dirty="0"/>
                        <a:t>Traditional</a:t>
                      </a:r>
                    </a:p>
                  </a:txBody>
                  <a:tcPr/>
                </a:tc>
                <a:tc>
                  <a:txBody>
                    <a:bodyPr/>
                    <a:lstStyle/>
                    <a:p>
                      <a:r>
                        <a:rPr lang="en-GB" sz="2400" dirty="0"/>
                        <a:t>AI</a:t>
                      </a:r>
                    </a:p>
                  </a:txBody>
                  <a:tcPr/>
                </a:tc>
                <a:extLst>
                  <a:ext uri="{0D108BD9-81ED-4DB2-BD59-A6C34878D82A}">
                    <a16:rowId xmlns:a16="http://schemas.microsoft.com/office/drawing/2014/main" val="3370994192"/>
                  </a:ext>
                </a:extLst>
              </a:tr>
              <a:tr h="370840">
                <a:tc>
                  <a:txBody>
                    <a:bodyPr/>
                    <a:lstStyle/>
                    <a:p>
                      <a:r>
                        <a:rPr lang="en-GB" sz="2400" b="1" dirty="0"/>
                        <a:t>Logic</a:t>
                      </a:r>
                    </a:p>
                  </a:txBody>
                  <a:tcPr/>
                </a:tc>
                <a:tc>
                  <a:txBody>
                    <a:bodyPr/>
                    <a:lstStyle/>
                    <a:p>
                      <a:r>
                        <a:rPr lang="en-GB" sz="2400" kern="1200" dirty="0">
                          <a:solidFill>
                            <a:schemeClr val="dk1"/>
                          </a:solidFill>
                          <a:effectLst/>
                          <a:latin typeface="+mn-lt"/>
                          <a:ea typeface="+mn-ea"/>
                          <a:cs typeface="+mn-cs"/>
                        </a:rPr>
                        <a:t>Human explicitly defines all the rules and logic.</a:t>
                      </a:r>
                      <a:endParaRPr lang="en-GB" sz="2400" dirty="0"/>
                    </a:p>
                  </a:txBody>
                  <a:tcPr/>
                </a:tc>
                <a:tc>
                  <a:txBody>
                    <a:bodyPr/>
                    <a:lstStyle/>
                    <a:p>
                      <a:r>
                        <a:rPr lang="en-GB" sz="2400" kern="1200" dirty="0">
                          <a:solidFill>
                            <a:schemeClr val="dk1"/>
                          </a:solidFill>
                          <a:effectLst/>
                          <a:latin typeface="+mn-lt"/>
                          <a:ea typeface="+mn-ea"/>
                          <a:cs typeface="+mn-cs"/>
                        </a:rPr>
                        <a:t>The system </a:t>
                      </a:r>
                      <a:r>
                        <a:rPr lang="en-GB" sz="2400" b="1" kern="1200" dirty="0">
                          <a:solidFill>
                            <a:schemeClr val="dk1"/>
                          </a:solidFill>
                          <a:effectLst/>
                          <a:latin typeface="+mn-lt"/>
                          <a:ea typeface="+mn-ea"/>
                          <a:cs typeface="+mn-cs"/>
                        </a:rPr>
                        <a:t>learns the rules from data</a:t>
                      </a:r>
                      <a:r>
                        <a:rPr lang="en-GB" sz="2400" kern="1200" dirty="0">
                          <a:solidFill>
                            <a:schemeClr val="dk1"/>
                          </a:solidFill>
                          <a:effectLst/>
                          <a:latin typeface="+mn-lt"/>
                          <a:ea typeface="+mn-ea"/>
                          <a:cs typeface="+mn-cs"/>
                        </a:rPr>
                        <a:t> rather than being directly programmed.</a:t>
                      </a:r>
                      <a:endParaRPr lang="en-GB" sz="2400" dirty="0"/>
                    </a:p>
                  </a:txBody>
                  <a:tcPr/>
                </a:tc>
                <a:extLst>
                  <a:ext uri="{0D108BD9-81ED-4DB2-BD59-A6C34878D82A}">
                    <a16:rowId xmlns:a16="http://schemas.microsoft.com/office/drawing/2014/main" val="1866479029"/>
                  </a:ext>
                </a:extLst>
              </a:tr>
              <a:tr h="370840">
                <a:tc>
                  <a:txBody>
                    <a:bodyPr/>
                    <a:lstStyle/>
                    <a:p>
                      <a:pPr>
                        <a:lnSpc>
                          <a:spcPct val="107000"/>
                        </a:lnSpc>
                        <a:spcAft>
                          <a:spcPts val="800"/>
                        </a:spcAft>
                        <a:buNone/>
                      </a:pPr>
                      <a:r>
                        <a:rPr lang="en-GB" sz="2400" b="1" dirty="0">
                          <a:effectLst/>
                          <a:latin typeface="Aptos" panose="020B0004020202020204" pitchFamily="34" charset="0"/>
                          <a:ea typeface="Aptos" panose="020B0004020202020204" pitchFamily="34" charset="0"/>
                          <a:cs typeface="Arial" panose="020B0604020202020204" pitchFamily="34" charset="0"/>
                        </a:rPr>
                        <a:t>Example</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GB" sz="2400" dirty="0">
                          <a:effectLst/>
                          <a:latin typeface="Aptos" panose="020B0004020202020204" pitchFamily="34" charset="0"/>
                          <a:ea typeface="Aptos" panose="020B0004020202020204" pitchFamily="34" charset="0"/>
                          <a:cs typeface="Arial" panose="020B0604020202020204" pitchFamily="34" charset="0"/>
                        </a:rPr>
                        <a:t>You write if-then statements: </a:t>
                      </a:r>
                      <a:r>
                        <a:rPr lang="en-GB" sz="2400" i="1" dirty="0">
                          <a:effectLst/>
                          <a:latin typeface="Aptos" panose="020B0004020202020204" pitchFamily="34" charset="0"/>
                          <a:ea typeface="Aptos" panose="020B0004020202020204" pitchFamily="34" charset="0"/>
                          <a:cs typeface="Arial" panose="020B0604020202020204" pitchFamily="34" charset="0"/>
                        </a:rPr>
                        <a:t>if temperature &gt; 30, turn on fan.</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GB" sz="2400" dirty="0">
                          <a:effectLst/>
                          <a:latin typeface="Aptos" panose="020B0004020202020204" pitchFamily="34" charset="0"/>
                          <a:ea typeface="Aptos" panose="020B0004020202020204" pitchFamily="34" charset="0"/>
                          <a:cs typeface="Arial" panose="020B0604020202020204" pitchFamily="34" charset="0"/>
                        </a:rPr>
                        <a:t>You train a model to predict whether to turn on the fan based on past temperature and comfort data.</a:t>
                      </a:r>
                    </a:p>
                  </a:txBody>
                  <a:tcPr marL="9525" marR="9525" marT="9525" marB="9525" anchor="ctr"/>
                </a:tc>
                <a:extLst>
                  <a:ext uri="{0D108BD9-81ED-4DB2-BD59-A6C34878D82A}">
                    <a16:rowId xmlns:a16="http://schemas.microsoft.com/office/drawing/2014/main" val="2540951610"/>
                  </a:ext>
                </a:extLst>
              </a:tr>
              <a:tr h="370840">
                <a:tc>
                  <a:txBody>
                    <a:bodyPr/>
                    <a:lstStyle/>
                    <a:p>
                      <a:pPr>
                        <a:lnSpc>
                          <a:spcPct val="107000"/>
                        </a:lnSpc>
                        <a:spcAft>
                          <a:spcPts val="800"/>
                        </a:spcAft>
                        <a:buNone/>
                      </a:pPr>
                      <a:r>
                        <a:rPr lang="en-GB" sz="2400" b="1" dirty="0">
                          <a:effectLst/>
                          <a:latin typeface="Aptos" panose="020B0004020202020204" pitchFamily="34" charset="0"/>
                          <a:ea typeface="Aptos" panose="020B0004020202020204" pitchFamily="34" charset="0"/>
                          <a:cs typeface="Arial" panose="020B0604020202020204" pitchFamily="34" charset="0"/>
                        </a:rPr>
                        <a:t>Core idea</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GB" sz="2400">
                          <a:effectLst/>
                          <a:latin typeface="Aptos" panose="020B0004020202020204" pitchFamily="34" charset="0"/>
                          <a:ea typeface="Aptos" panose="020B0004020202020204" pitchFamily="34" charset="0"/>
                          <a:cs typeface="Arial" panose="020B0604020202020204" pitchFamily="34" charset="0"/>
                        </a:rPr>
                        <a:t>Rule-based</a:t>
                      </a:r>
                    </a:p>
                  </a:txBody>
                  <a:tcPr marL="9525" marR="9525" marT="9525" marB="9525" anchor="ctr"/>
                </a:tc>
                <a:tc>
                  <a:txBody>
                    <a:bodyPr/>
                    <a:lstStyle/>
                    <a:p>
                      <a:pPr>
                        <a:lnSpc>
                          <a:spcPct val="107000"/>
                        </a:lnSpc>
                        <a:spcAft>
                          <a:spcPts val="800"/>
                        </a:spcAft>
                        <a:buNone/>
                      </a:pPr>
                      <a:r>
                        <a:rPr lang="en-GB" sz="2400" dirty="0">
                          <a:effectLst/>
                          <a:latin typeface="Aptos" panose="020B0004020202020204" pitchFamily="34" charset="0"/>
                          <a:ea typeface="Aptos" panose="020B0004020202020204" pitchFamily="34" charset="0"/>
                          <a:cs typeface="Arial" panose="020B0604020202020204" pitchFamily="34" charset="0"/>
                        </a:rPr>
                        <a:t>Data-driven</a:t>
                      </a:r>
                    </a:p>
                  </a:txBody>
                  <a:tcPr marL="9525" marR="9525" marT="9525" marB="9525" anchor="ctr"/>
                </a:tc>
                <a:extLst>
                  <a:ext uri="{0D108BD9-81ED-4DB2-BD59-A6C34878D82A}">
                    <a16:rowId xmlns:a16="http://schemas.microsoft.com/office/drawing/2014/main" val="2186775299"/>
                  </a:ext>
                </a:extLst>
              </a:tr>
            </a:tbl>
          </a:graphicData>
        </a:graphic>
      </p:graphicFrame>
      <p:graphicFrame>
        <p:nvGraphicFramePr>
          <p:cNvPr id="3" name="Table 2">
            <a:extLst>
              <a:ext uri="{FF2B5EF4-FFF2-40B4-BE49-F238E27FC236}">
                <a16:creationId xmlns:a16="http://schemas.microsoft.com/office/drawing/2014/main" id="{991ED95B-7E20-34A7-1904-F869FA126FCF}"/>
              </a:ext>
            </a:extLst>
          </p:cNvPr>
          <p:cNvGraphicFramePr>
            <a:graphicFrameLocks noGrp="1"/>
          </p:cNvGraphicFramePr>
          <p:nvPr>
            <p:extLst>
              <p:ext uri="{D42A27DB-BD31-4B8C-83A1-F6EECF244321}">
                <p14:modId xmlns:p14="http://schemas.microsoft.com/office/powerpoint/2010/main" val="3154382298"/>
              </p:ext>
            </p:extLst>
          </p:nvPr>
        </p:nvGraphicFramePr>
        <p:xfrm>
          <a:off x="1064711" y="4581578"/>
          <a:ext cx="12087618" cy="2472796"/>
        </p:xfrm>
        <a:graphic>
          <a:graphicData uri="http://schemas.openxmlformats.org/drawingml/2006/table">
            <a:tbl>
              <a:tblPr bandRow="1">
                <a:tableStyleId>{5C22544A-7EE6-4342-B048-85BDC9FD1C3A}</a:tableStyleId>
              </a:tblPr>
              <a:tblGrid>
                <a:gridCol w="2404999">
                  <a:extLst>
                    <a:ext uri="{9D8B030D-6E8A-4147-A177-3AD203B41FA5}">
                      <a16:colId xmlns:a16="http://schemas.microsoft.com/office/drawing/2014/main" val="2917650708"/>
                    </a:ext>
                  </a:extLst>
                </a:gridCol>
                <a:gridCol w="4597052">
                  <a:extLst>
                    <a:ext uri="{9D8B030D-6E8A-4147-A177-3AD203B41FA5}">
                      <a16:colId xmlns:a16="http://schemas.microsoft.com/office/drawing/2014/main" val="1529623012"/>
                    </a:ext>
                  </a:extLst>
                </a:gridCol>
                <a:gridCol w="5085567">
                  <a:extLst>
                    <a:ext uri="{9D8B030D-6E8A-4147-A177-3AD203B41FA5}">
                      <a16:colId xmlns:a16="http://schemas.microsoft.com/office/drawing/2014/main" val="3315365496"/>
                    </a:ext>
                  </a:extLst>
                </a:gridCol>
              </a:tblGrid>
              <a:tr h="1075848">
                <a:tc>
                  <a:txBody>
                    <a:bodyPr/>
                    <a:lstStyle/>
                    <a:p>
                      <a:r>
                        <a:rPr lang="en-GB" sz="2400" b="1" dirty="0"/>
                        <a:t>Programmer’s job</a:t>
                      </a:r>
                    </a:p>
                  </a:txBody>
                  <a:tcPr/>
                </a:tc>
                <a:tc>
                  <a:txBody>
                    <a:bodyPr/>
                    <a:lstStyle/>
                    <a:p>
                      <a:r>
                        <a:rPr lang="en-GB" sz="2400" dirty="0"/>
                        <a:t>Write detailed instructions for every possible case.</a:t>
                      </a:r>
                    </a:p>
                  </a:txBody>
                  <a:tcPr/>
                </a:tc>
                <a:tc>
                  <a:txBody>
                    <a:bodyPr/>
                    <a:lstStyle/>
                    <a:p>
                      <a:r>
                        <a:rPr lang="en-GB" sz="2400" dirty="0"/>
                        <a:t>Provide </a:t>
                      </a:r>
                      <a:r>
                        <a:rPr lang="en-GB" sz="2400" b="1" dirty="0"/>
                        <a:t>examples and data</a:t>
                      </a:r>
                      <a:r>
                        <a:rPr lang="en-GB" sz="2400" dirty="0"/>
                        <a:t> so the machine can learn patterns on its own.</a:t>
                      </a:r>
                    </a:p>
                  </a:txBody>
                  <a:tcPr/>
                </a:tc>
                <a:extLst>
                  <a:ext uri="{0D108BD9-81ED-4DB2-BD59-A6C34878D82A}">
                    <a16:rowId xmlns:a16="http://schemas.microsoft.com/office/drawing/2014/main" val="1866479029"/>
                  </a:ext>
                </a:extLst>
              </a:tr>
              <a:tr h="1396948">
                <a:tc>
                  <a:txBody>
                    <a:bodyPr/>
                    <a:lstStyle/>
                    <a:p>
                      <a:pPr>
                        <a:lnSpc>
                          <a:spcPct val="107000"/>
                        </a:lnSpc>
                        <a:spcAft>
                          <a:spcPts val="800"/>
                        </a:spcAft>
                        <a:buNone/>
                      </a:pPr>
                      <a:r>
                        <a:rPr lang="en-GB" sz="2400" b="1" dirty="0">
                          <a:effectLst/>
                          <a:latin typeface="Aptos" panose="020B0004020202020204" pitchFamily="34" charset="0"/>
                          <a:ea typeface="Aptos" panose="020B0004020202020204" pitchFamily="34" charset="0"/>
                          <a:cs typeface="Arial" panose="020B0604020202020204" pitchFamily="34" charset="0"/>
                        </a:rPr>
                        <a:t>Outcome</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GB" sz="2400" dirty="0"/>
                        <a:t>Output is </a:t>
                      </a:r>
                      <a:r>
                        <a:rPr lang="en-GB" sz="2400" i="1" dirty="0"/>
                        <a:t>fully predictable</a:t>
                      </a:r>
                      <a:r>
                        <a:rPr lang="en-GB" sz="2400" dirty="0"/>
                        <a:t> based on code.</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GB" sz="2400" dirty="0"/>
                        <a:t>Output is </a:t>
                      </a:r>
                      <a:r>
                        <a:rPr lang="en-GB" sz="2400" i="1" dirty="0"/>
                        <a:t>probabilistic</a:t>
                      </a:r>
                      <a:r>
                        <a:rPr lang="en-GB" sz="2400" dirty="0"/>
                        <a:t> — it depends on how well the model has learned.</a:t>
                      </a:r>
                      <a:endParaRPr lang="en-GB" sz="24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540951610"/>
                  </a:ext>
                </a:extLst>
              </a:tr>
            </a:tbl>
          </a:graphicData>
        </a:graphic>
      </p:graphicFrame>
    </p:spTree>
    <p:extLst>
      <p:ext uri="{BB962C8B-B14F-4D97-AF65-F5344CB8AC3E}">
        <p14:creationId xmlns:p14="http://schemas.microsoft.com/office/powerpoint/2010/main" val="279170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3140FE-AD41-ABD1-27F4-9318A9D72ABB}"/>
              </a:ext>
            </a:extLst>
          </p:cNvPr>
          <p:cNvGraphicFramePr>
            <a:graphicFrameLocks noGrp="1"/>
          </p:cNvGraphicFramePr>
          <p:nvPr>
            <p:extLst>
              <p:ext uri="{D42A27DB-BD31-4B8C-83A1-F6EECF244321}">
                <p14:modId xmlns:p14="http://schemas.microsoft.com/office/powerpoint/2010/main" val="2227508962"/>
              </p:ext>
            </p:extLst>
          </p:nvPr>
        </p:nvGraphicFramePr>
        <p:xfrm>
          <a:off x="444500" y="1706880"/>
          <a:ext cx="13741400" cy="4815840"/>
        </p:xfrm>
        <a:graphic>
          <a:graphicData uri="http://schemas.openxmlformats.org/drawingml/2006/table">
            <a:tbl>
              <a:tblPr firstRow="1" bandRow="1">
                <a:tableStyleId>{5C22544A-7EE6-4342-B048-85BDC9FD1C3A}</a:tableStyleId>
              </a:tblPr>
              <a:tblGrid>
                <a:gridCol w="6870700">
                  <a:extLst>
                    <a:ext uri="{9D8B030D-6E8A-4147-A177-3AD203B41FA5}">
                      <a16:colId xmlns:a16="http://schemas.microsoft.com/office/drawing/2014/main" val="2546991228"/>
                    </a:ext>
                  </a:extLst>
                </a:gridCol>
                <a:gridCol w="6870700">
                  <a:extLst>
                    <a:ext uri="{9D8B030D-6E8A-4147-A177-3AD203B41FA5}">
                      <a16:colId xmlns:a16="http://schemas.microsoft.com/office/drawing/2014/main" val="2522984028"/>
                    </a:ext>
                  </a:extLst>
                </a:gridCol>
              </a:tblGrid>
              <a:tr h="370840">
                <a:tc>
                  <a:txBody>
                    <a:bodyPr/>
                    <a:lstStyle/>
                    <a:p>
                      <a:r>
                        <a:rPr lang="en-GB" sz="4000" dirty="0"/>
                        <a:t>Traditional Programming</a:t>
                      </a:r>
                    </a:p>
                  </a:txBody>
                  <a:tcPr/>
                </a:tc>
                <a:tc>
                  <a:txBody>
                    <a:bodyPr/>
                    <a:lstStyle/>
                    <a:p>
                      <a:r>
                        <a:rPr lang="en-GB" sz="4000" dirty="0"/>
                        <a:t>AI</a:t>
                      </a:r>
                    </a:p>
                  </a:txBody>
                  <a:tcPr/>
                </a:tc>
                <a:extLst>
                  <a:ext uri="{0D108BD9-81ED-4DB2-BD59-A6C34878D82A}">
                    <a16:rowId xmlns:a16="http://schemas.microsoft.com/office/drawing/2014/main" val="3556058210"/>
                  </a:ext>
                </a:extLst>
              </a:tr>
              <a:tr h="370840">
                <a:tc>
                  <a:txBody>
                    <a:bodyPr/>
                    <a:lstStyle/>
                    <a:p>
                      <a:r>
                        <a:rPr lang="en-GB" sz="4000" dirty="0"/>
                        <a:t>Explicitly programmed</a:t>
                      </a:r>
                    </a:p>
                  </a:txBody>
                  <a:tcPr/>
                </a:tc>
                <a:tc>
                  <a:txBody>
                    <a:bodyPr/>
                    <a:lstStyle/>
                    <a:p>
                      <a:r>
                        <a:rPr lang="en-GB" sz="4000" dirty="0"/>
                        <a:t>Learns from data</a:t>
                      </a:r>
                    </a:p>
                  </a:txBody>
                  <a:tcPr/>
                </a:tc>
                <a:extLst>
                  <a:ext uri="{0D108BD9-81ED-4DB2-BD59-A6C34878D82A}">
                    <a16:rowId xmlns:a16="http://schemas.microsoft.com/office/drawing/2014/main" val="38649796"/>
                  </a:ext>
                </a:extLst>
              </a:tr>
              <a:tr h="370840">
                <a:tc>
                  <a:txBody>
                    <a:bodyPr/>
                    <a:lstStyle/>
                    <a:p>
                      <a:r>
                        <a:rPr lang="en-GB" sz="4000" dirty="0"/>
                        <a:t>Fixed</a:t>
                      </a:r>
                    </a:p>
                  </a:txBody>
                  <a:tcPr/>
                </a:tc>
                <a:tc>
                  <a:txBody>
                    <a:bodyPr/>
                    <a:lstStyle/>
                    <a:p>
                      <a:r>
                        <a:rPr lang="en-GB" sz="4000" dirty="0"/>
                        <a:t>Adaptable</a:t>
                      </a:r>
                    </a:p>
                  </a:txBody>
                  <a:tcPr/>
                </a:tc>
                <a:extLst>
                  <a:ext uri="{0D108BD9-81ED-4DB2-BD59-A6C34878D82A}">
                    <a16:rowId xmlns:a16="http://schemas.microsoft.com/office/drawing/2014/main" val="1460813199"/>
                  </a:ext>
                </a:extLst>
              </a:tr>
              <a:tr h="370840">
                <a:tc>
                  <a:txBody>
                    <a:bodyPr/>
                    <a:lstStyle/>
                    <a:p>
                      <a:r>
                        <a:rPr lang="en-GB" sz="4000" dirty="0"/>
                        <a:t>Probabilistic</a:t>
                      </a:r>
                    </a:p>
                  </a:txBody>
                  <a:tcPr/>
                </a:tc>
                <a:tc>
                  <a:txBody>
                    <a:bodyPr/>
                    <a:lstStyle/>
                    <a:p>
                      <a:r>
                        <a:rPr lang="en-GB" sz="4000" dirty="0"/>
                        <a:t>Input + Rules </a:t>
                      </a:r>
                      <a:r>
                        <a:rPr lang="en-GB" sz="4000" dirty="0">
                          <a:sym typeface="Wingdings" panose="05000000000000000000" pitchFamily="2" charset="2"/>
                        </a:rPr>
                        <a:t> Output</a:t>
                      </a:r>
                      <a:endParaRPr lang="en-GB" sz="4000" dirty="0"/>
                    </a:p>
                  </a:txBody>
                  <a:tcPr/>
                </a:tc>
                <a:extLst>
                  <a:ext uri="{0D108BD9-81ED-4DB2-BD59-A6C34878D82A}">
                    <a16:rowId xmlns:a16="http://schemas.microsoft.com/office/drawing/2014/main" val="463842255"/>
                  </a:ext>
                </a:extLst>
              </a:tr>
              <a:tr h="370840">
                <a:tc>
                  <a:txBody>
                    <a:bodyPr/>
                    <a:lstStyle/>
                    <a:p>
                      <a:r>
                        <a:rPr lang="en-GB" sz="4000" dirty="0"/>
                        <a:t>Input </a:t>
                      </a:r>
                      <a:r>
                        <a:rPr lang="en-GB" sz="4000" dirty="0">
                          <a:sym typeface="Wingdings" panose="05000000000000000000" pitchFamily="2" charset="2"/>
                        </a:rPr>
                        <a:t> [Algorithm] Output</a:t>
                      </a:r>
                      <a:endParaRPr lang="en-GB" sz="4000" dirty="0"/>
                    </a:p>
                  </a:txBody>
                  <a:tcPr/>
                </a:tc>
                <a:tc>
                  <a:txBody>
                    <a:bodyPr/>
                    <a:lstStyle/>
                    <a:p>
                      <a:r>
                        <a:rPr lang="en-GB" sz="4000" dirty="0"/>
                        <a:t>Learning</a:t>
                      </a:r>
                    </a:p>
                  </a:txBody>
                  <a:tcPr/>
                </a:tc>
                <a:extLst>
                  <a:ext uri="{0D108BD9-81ED-4DB2-BD59-A6C34878D82A}">
                    <a16:rowId xmlns:a16="http://schemas.microsoft.com/office/drawing/2014/main" val="1121895327"/>
                  </a:ext>
                </a:extLst>
              </a:tr>
              <a:tr h="370840">
                <a:tc>
                  <a:txBody>
                    <a:bodyPr/>
                    <a:lstStyle/>
                    <a:p>
                      <a:r>
                        <a:rPr lang="en-GB" sz="4000" dirty="0"/>
                        <a:t>Spam detection, Speech recognition</a:t>
                      </a:r>
                    </a:p>
                  </a:txBody>
                  <a:tcPr/>
                </a:tc>
                <a:tc>
                  <a:txBody>
                    <a:bodyPr/>
                    <a:lstStyle/>
                    <a:p>
                      <a:r>
                        <a:rPr lang="en-GB" sz="4000" dirty="0"/>
                        <a:t>Calculators, web browsers</a:t>
                      </a:r>
                    </a:p>
                  </a:txBody>
                  <a:tcPr/>
                </a:tc>
                <a:extLst>
                  <a:ext uri="{0D108BD9-81ED-4DB2-BD59-A6C34878D82A}">
                    <a16:rowId xmlns:a16="http://schemas.microsoft.com/office/drawing/2014/main" val="665489137"/>
                  </a:ext>
                </a:extLst>
              </a:tr>
            </a:tbl>
          </a:graphicData>
        </a:graphic>
      </p:graphicFrame>
      <p:sp>
        <p:nvSpPr>
          <p:cNvPr id="3" name="TextBox 2">
            <a:extLst>
              <a:ext uri="{FF2B5EF4-FFF2-40B4-BE49-F238E27FC236}">
                <a16:creationId xmlns:a16="http://schemas.microsoft.com/office/drawing/2014/main" id="{C99B7C2F-C698-AD51-B610-73B3EE99C42B}"/>
              </a:ext>
            </a:extLst>
          </p:cNvPr>
          <p:cNvSpPr txBox="1"/>
          <p:nvPr/>
        </p:nvSpPr>
        <p:spPr>
          <a:xfrm>
            <a:off x="3251200" y="7073900"/>
            <a:ext cx="6680200" cy="646331"/>
          </a:xfrm>
          <a:prstGeom prst="rect">
            <a:avLst/>
          </a:prstGeom>
          <a:noFill/>
        </p:spPr>
        <p:txBody>
          <a:bodyPr wrap="square" rtlCol="0">
            <a:spAutoFit/>
          </a:bodyPr>
          <a:lstStyle/>
          <a:p>
            <a:r>
              <a:rPr lang="en-GB" b="1" dirty="0"/>
              <a:t>[wait for students to say dataset, learning algorithm, prediction]</a:t>
            </a:r>
            <a:endParaRPr lang="en-GB" dirty="0"/>
          </a:p>
          <a:p>
            <a:endParaRPr lang="en-GB" dirty="0"/>
          </a:p>
        </p:txBody>
      </p:sp>
    </p:spTree>
    <p:extLst>
      <p:ext uri="{BB962C8B-B14F-4D97-AF65-F5344CB8AC3E}">
        <p14:creationId xmlns:p14="http://schemas.microsoft.com/office/powerpoint/2010/main" val="366542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946785" y="745450"/>
            <a:ext cx="4869537" cy="608648"/>
          </a:xfrm>
          <a:prstGeom prst="rect">
            <a:avLst/>
          </a:prstGeom>
          <a:noFill/>
          <a:ln/>
        </p:spPr>
        <p:txBody>
          <a:bodyPr wrap="none" lIns="0" tIns="0" rIns="0" bIns="0" rtlCol="0" anchor="t"/>
          <a:lstStyle/>
          <a:p>
            <a:pPr marL="0" indent="0" algn="l">
              <a:lnSpc>
                <a:spcPts val="4750"/>
              </a:lnSpc>
              <a:buNone/>
            </a:pPr>
            <a:r>
              <a:rPr lang="en-US" sz="3800" dirty="0">
                <a:solidFill>
                  <a:srgbClr val="383838"/>
                </a:solidFill>
                <a:latin typeface="Patrick Hand" pitchFamily="34" charset="0"/>
                <a:ea typeface="Patrick Hand" pitchFamily="34" charset="-122"/>
                <a:cs typeface="Patrick Hand" pitchFamily="34" charset="-120"/>
              </a:rPr>
              <a:t>Hands-On Learning Activity</a:t>
            </a:r>
            <a:endParaRPr lang="en-US" sz="3800" dirty="0"/>
          </a:p>
        </p:txBody>
      </p:sp>
      <p:sp>
        <p:nvSpPr>
          <p:cNvPr id="4" name="Text 1"/>
          <p:cNvSpPr/>
          <p:nvPr/>
        </p:nvSpPr>
        <p:spPr>
          <a:xfrm>
            <a:off x="946785" y="1719263"/>
            <a:ext cx="3895606" cy="486966"/>
          </a:xfrm>
          <a:prstGeom prst="rect">
            <a:avLst/>
          </a:prstGeom>
          <a:noFill/>
          <a:ln/>
        </p:spPr>
        <p:txBody>
          <a:bodyPr wrap="none" lIns="0" tIns="0" rIns="0" bIns="0" rtlCol="0" anchor="t"/>
          <a:lstStyle/>
          <a:p>
            <a:pPr marL="0" indent="0" algn="l">
              <a:lnSpc>
                <a:spcPts val="3800"/>
              </a:lnSpc>
              <a:buNone/>
            </a:pPr>
            <a:r>
              <a:rPr lang="en-US" sz="3050" dirty="0">
                <a:solidFill>
                  <a:srgbClr val="383838"/>
                </a:solidFill>
                <a:latin typeface="Patrick Hand" pitchFamily="34" charset="0"/>
                <a:ea typeface="Patrick Hand" pitchFamily="34" charset="-122"/>
                <a:cs typeface="Patrick Hand" pitchFamily="34" charset="-120"/>
              </a:rPr>
              <a:t>Build Your First AI Model</a:t>
            </a:r>
            <a:endParaRPr lang="en-US" sz="3050" dirty="0"/>
          </a:p>
        </p:txBody>
      </p:sp>
      <p:sp>
        <p:nvSpPr>
          <p:cNvPr id="5" name="Shape 2"/>
          <p:cNvSpPr/>
          <p:nvPr/>
        </p:nvSpPr>
        <p:spPr>
          <a:xfrm>
            <a:off x="946785" y="2571393"/>
            <a:ext cx="547807" cy="547807"/>
          </a:xfrm>
          <a:prstGeom prst="roundRect">
            <a:avLst>
              <a:gd name="adj" fmla="val 18668"/>
            </a:avLst>
          </a:prstGeom>
          <a:solidFill>
            <a:srgbClr val="E6E6E6"/>
          </a:solidFill>
          <a:ln w="7620">
            <a:solidFill>
              <a:srgbClr val="CCCCCC"/>
            </a:solidFill>
            <a:prstDash val="solid"/>
          </a:ln>
        </p:spPr>
        <p:txBody>
          <a:bodyPr/>
          <a:lstStyle/>
          <a:p>
            <a:endParaRPr lang="en-GB"/>
          </a:p>
        </p:txBody>
      </p:sp>
      <p:sp>
        <p:nvSpPr>
          <p:cNvPr id="6" name="Text 3"/>
          <p:cNvSpPr/>
          <p:nvPr/>
        </p:nvSpPr>
        <p:spPr>
          <a:xfrm>
            <a:off x="1074599" y="2662654"/>
            <a:ext cx="292060" cy="365165"/>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7" name="Text 4"/>
          <p:cNvSpPr/>
          <p:nvPr/>
        </p:nvSpPr>
        <p:spPr>
          <a:xfrm>
            <a:off x="1737955" y="2654975"/>
            <a:ext cx="2434709" cy="304324"/>
          </a:xfrm>
          <a:prstGeom prst="rect">
            <a:avLst/>
          </a:prstGeom>
          <a:noFill/>
          <a:ln/>
        </p:spPr>
        <p:txBody>
          <a:bodyPr wrap="none" lIns="0" tIns="0" rIns="0" bIns="0" rtlCol="0" anchor="t"/>
          <a:lstStyle/>
          <a:p>
            <a:pPr marL="0" indent="0" algn="l">
              <a:lnSpc>
                <a:spcPts val="2350"/>
              </a:lnSpc>
              <a:buNone/>
            </a:pPr>
            <a:r>
              <a:rPr lang="en-US" sz="2400" dirty="0">
                <a:solidFill>
                  <a:srgbClr val="383838"/>
                </a:solidFill>
                <a:latin typeface="Patrick Hand" pitchFamily="34" charset="0"/>
                <a:ea typeface="Patrick Hand" pitchFamily="34" charset="-122"/>
                <a:cs typeface="Patrick Hand" pitchFamily="34" charset="-120"/>
              </a:rPr>
              <a:t>Access Teachable Machine</a:t>
            </a:r>
            <a:endParaRPr lang="en-US" sz="2400" dirty="0"/>
          </a:p>
        </p:txBody>
      </p:sp>
      <p:sp>
        <p:nvSpPr>
          <p:cNvPr id="8" name="Text 5"/>
          <p:cNvSpPr/>
          <p:nvPr/>
        </p:nvSpPr>
        <p:spPr>
          <a:xfrm>
            <a:off x="1737955" y="3105269"/>
            <a:ext cx="6459260" cy="779145"/>
          </a:xfrm>
          <a:prstGeom prst="rect">
            <a:avLst/>
          </a:prstGeom>
          <a:noFill/>
          <a:ln/>
        </p:spPr>
        <p:txBody>
          <a:bodyPr wrap="square" lIns="0" tIns="0" rIns="0" bIns="0" rtlCol="0" anchor="t"/>
          <a:lstStyle/>
          <a:p>
            <a:pPr marL="0" indent="0" algn="l">
              <a:lnSpc>
                <a:spcPts val="3050"/>
              </a:lnSpc>
              <a:buNone/>
            </a:pPr>
            <a:r>
              <a:rPr lang="en-US" sz="2000" dirty="0">
                <a:solidFill>
                  <a:srgbClr val="383838"/>
                </a:solidFill>
                <a:latin typeface="Patrick Hand" pitchFamily="34" charset="0"/>
                <a:ea typeface="Patrick Hand" pitchFamily="34" charset="-122"/>
                <a:cs typeface="Patrick Hand" pitchFamily="34" charset="-120"/>
              </a:rPr>
              <a:t>Visit teachablemachine.withgoogle.com and choose "Image Project" to start training your model.</a:t>
            </a:r>
            <a:endParaRPr lang="en-US" sz="2000" dirty="0"/>
          </a:p>
        </p:txBody>
      </p:sp>
      <p:sp>
        <p:nvSpPr>
          <p:cNvPr id="9" name="Shape 6"/>
          <p:cNvSpPr/>
          <p:nvPr/>
        </p:nvSpPr>
        <p:spPr>
          <a:xfrm>
            <a:off x="946785" y="4371261"/>
            <a:ext cx="547807" cy="547807"/>
          </a:xfrm>
          <a:prstGeom prst="roundRect">
            <a:avLst>
              <a:gd name="adj" fmla="val 18668"/>
            </a:avLst>
          </a:prstGeom>
          <a:solidFill>
            <a:srgbClr val="E6E6E6"/>
          </a:solidFill>
          <a:ln w="7620">
            <a:solidFill>
              <a:srgbClr val="CCCCCC"/>
            </a:solidFill>
            <a:prstDash val="solid"/>
          </a:ln>
        </p:spPr>
        <p:txBody>
          <a:bodyPr/>
          <a:lstStyle/>
          <a:p>
            <a:endParaRPr lang="en-GB"/>
          </a:p>
        </p:txBody>
      </p:sp>
      <p:sp>
        <p:nvSpPr>
          <p:cNvPr id="10" name="Text 7"/>
          <p:cNvSpPr/>
          <p:nvPr/>
        </p:nvSpPr>
        <p:spPr>
          <a:xfrm>
            <a:off x="1074599" y="4462522"/>
            <a:ext cx="292060" cy="365165"/>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1" name="Text 8"/>
          <p:cNvSpPr/>
          <p:nvPr/>
        </p:nvSpPr>
        <p:spPr>
          <a:xfrm>
            <a:off x="1737955" y="4454843"/>
            <a:ext cx="2434709" cy="304324"/>
          </a:xfrm>
          <a:prstGeom prst="rect">
            <a:avLst/>
          </a:prstGeom>
          <a:noFill/>
          <a:ln/>
        </p:spPr>
        <p:txBody>
          <a:bodyPr wrap="none" lIns="0" tIns="0" rIns="0" bIns="0" rtlCol="0" anchor="t"/>
          <a:lstStyle/>
          <a:p>
            <a:pPr marL="0" indent="0" algn="l">
              <a:lnSpc>
                <a:spcPts val="2350"/>
              </a:lnSpc>
              <a:buNone/>
            </a:pPr>
            <a:r>
              <a:rPr lang="en-US" sz="2400" dirty="0">
                <a:solidFill>
                  <a:srgbClr val="383838"/>
                </a:solidFill>
                <a:latin typeface="Patrick Hand" pitchFamily="34" charset="0"/>
                <a:ea typeface="Patrick Hand" pitchFamily="34" charset="-122"/>
                <a:cs typeface="Patrick Hand" pitchFamily="34" charset="-120"/>
              </a:rPr>
              <a:t>Collect Training Data</a:t>
            </a:r>
            <a:endParaRPr lang="en-US" sz="2400" dirty="0"/>
          </a:p>
        </p:txBody>
      </p:sp>
      <p:sp>
        <p:nvSpPr>
          <p:cNvPr id="12" name="Text 9"/>
          <p:cNvSpPr/>
          <p:nvPr/>
        </p:nvSpPr>
        <p:spPr>
          <a:xfrm>
            <a:off x="1737955" y="4905137"/>
            <a:ext cx="6459260" cy="779145"/>
          </a:xfrm>
          <a:prstGeom prst="rect">
            <a:avLst/>
          </a:prstGeom>
          <a:noFill/>
          <a:ln/>
        </p:spPr>
        <p:txBody>
          <a:bodyPr wrap="square" lIns="0" tIns="0" rIns="0" bIns="0" rtlCol="0" anchor="t"/>
          <a:lstStyle/>
          <a:p>
            <a:pPr marL="0" indent="0" algn="l">
              <a:lnSpc>
                <a:spcPts val="3050"/>
              </a:lnSpc>
              <a:buNone/>
            </a:pPr>
            <a:r>
              <a:rPr lang="en-US" sz="1900" dirty="0">
                <a:solidFill>
                  <a:srgbClr val="383838"/>
                </a:solidFill>
                <a:latin typeface="Patrick Hand" pitchFamily="34" charset="0"/>
                <a:ea typeface="Patrick Hand" pitchFamily="34" charset="-122"/>
                <a:cs typeface="Patrick Hand" pitchFamily="34" charset="-120"/>
              </a:rPr>
              <a:t>Gather 10-15 photos each of different pill shapes, medical devices, or pharmacy items you want to classify.</a:t>
            </a:r>
            <a:endParaRPr lang="en-US" sz="1900" dirty="0"/>
          </a:p>
        </p:txBody>
      </p:sp>
      <p:sp>
        <p:nvSpPr>
          <p:cNvPr id="13" name="Shape 10"/>
          <p:cNvSpPr/>
          <p:nvPr/>
        </p:nvSpPr>
        <p:spPr>
          <a:xfrm>
            <a:off x="946785" y="6171128"/>
            <a:ext cx="547807" cy="547807"/>
          </a:xfrm>
          <a:prstGeom prst="roundRect">
            <a:avLst>
              <a:gd name="adj" fmla="val 18668"/>
            </a:avLst>
          </a:prstGeom>
          <a:solidFill>
            <a:srgbClr val="E6E6E6"/>
          </a:solidFill>
          <a:ln w="7620">
            <a:solidFill>
              <a:srgbClr val="CCCCCC"/>
            </a:solidFill>
            <a:prstDash val="solid"/>
          </a:ln>
        </p:spPr>
        <p:txBody>
          <a:bodyPr/>
          <a:lstStyle/>
          <a:p>
            <a:endParaRPr lang="en-GB"/>
          </a:p>
        </p:txBody>
      </p:sp>
      <p:sp>
        <p:nvSpPr>
          <p:cNvPr id="14" name="Text 11"/>
          <p:cNvSpPr/>
          <p:nvPr/>
        </p:nvSpPr>
        <p:spPr>
          <a:xfrm>
            <a:off x="1074599" y="6262390"/>
            <a:ext cx="292060" cy="365165"/>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5" name="Text 12"/>
          <p:cNvSpPr/>
          <p:nvPr/>
        </p:nvSpPr>
        <p:spPr>
          <a:xfrm>
            <a:off x="1737955" y="6254710"/>
            <a:ext cx="2434709" cy="304324"/>
          </a:xfrm>
          <a:prstGeom prst="rect">
            <a:avLst/>
          </a:prstGeom>
          <a:noFill/>
          <a:ln/>
        </p:spPr>
        <p:txBody>
          <a:bodyPr wrap="none" lIns="0" tIns="0" rIns="0" bIns="0" rtlCol="0" anchor="t"/>
          <a:lstStyle/>
          <a:p>
            <a:pPr marL="0" indent="0" algn="l">
              <a:lnSpc>
                <a:spcPts val="2350"/>
              </a:lnSpc>
              <a:buNone/>
            </a:pPr>
            <a:r>
              <a:rPr lang="en-US" sz="2400" dirty="0">
                <a:solidFill>
                  <a:srgbClr val="383838"/>
                </a:solidFill>
                <a:latin typeface="Patrick Hand" pitchFamily="34" charset="0"/>
                <a:ea typeface="Patrick Hand" pitchFamily="34" charset="-122"/>
                <a:cs typeface="Patrick Hand" pitchFamily="34" charset="-120"/>
              </a:rPr>
              <a:t>Train &amp; Test</a:t>
            </a:r>
            <a:endParaRPr lang="en-US" sz="2400" dirty="0"/>
          </a:p>
        </p:txBody>
      </p:sp>
      <p:sp>
        <p:nvSpPr>
          <p:cNvPr id="16" name="Text 13"/>
          <p:cNvSpPr/>
          <p:nvPr/>
        </p:nvSpPr>
        <p:spPr>
          <a:xfrm>
            <a:off x="1737955" y="6705005"/>
            <a:ext cx="6459260" cy="779145"/>
          </a:xfrm>
          <a:prstGeom prst="rect">
            <a:avLst/>
          </a:prstGeom>
          <a:noFill/>
          <a:ln/>
        </p:spPr>
        <p:txBody>
          <a:bodyPr wrap="square" lIns="0" tIns="0" rIns="0" bIns="0" rtlCol="0" anchor="t"/>
          <a:lstStyle/>
          <a:p>
            <a:pPr marL="0" indent="0" algn="l">
              <a:lnSpc>
                <a:spcPts val="3050"/>
              </a:lnSpc>
              <a:buNone/>
            </a:pPr>
            <a:r>
              <a:rPr lang="en-US" sz="1900" dirty="0">
                <a:solidFill>
                  <a:srgbClr val="383838"/>
                </a:solidFill>
                <a:latin typeface="Patrick Hand" pitchFamily="34" charset="0"/>
                <a:ea typeface="Patrick Hand" pitchFamily="34" charset="-122"/>
                <a:cs typeface="Patrick Hand" pitchFamily="34" charset="-120"/>
              </a:rPr>
              <a:t>Watch your AI learn patterns, then test it with new images to see how well it recognizes your categories.</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46CA1-E536-0918-9BDC-752DA37FB725}"/>
              </a:ext>
            </a:extLst>
          </p:cNvPr>
          <p:cNvSpPr txBox="1"/>
          <p:nvPr/>
        </p:nvSpPr>
        <p:spPr>
          <a:xfrm>
            <a:off x="281836" y="431594"/>
            <a:ext cx="13659632" cy="6573081"/>
          </a:xfrm>
          <a:prstGeom prst="rect">
            <a:avLst/>
          </a:prstGeom>
          <a:noFill/>
        </p:spPr>
        <p:txBody>
          <a:bodyPr wrap="square">
            <a:spAutoFit/>
          </a:bodyPr>
          <a:lstStyle/>
          <a:p>
            <a:pPr>
              <a:lnSpc>
                <a:spcPct val="107000"/>
              </a:lnSpc>
              <a:spcBef>
                <a:spcPts val="1800"/>
              </a:spcBef>
              <a:spcAft>
                <a:spcPts val="400"/>
              </a:spcAft>
              <a:buNone/>
            </a:pPr>
            <a:r>
              <a:rPr lang="en-GB" sz="4000" b="1" kern="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AI Research Areas</a:t>
            </a:r>
          </a:p>
          <a:p>
            <a:pPr>
              <a:lnSpc>
                <a:spcPct val="107000"/>
              </a:lnSpc>
              <a:spcAft>
                <a:spcPts val="800"/>
              </a:spcAft>
              <a:buNone/>
            </a:pPr>
            <a:r>
              <a:rPr lang="en-GB" sz="2000" b="1" u="sng" dirty="0">
                <a:effectLst/>
                <a:latin typeface="Aptos" panose="020B0004020202020204" pitchFamily="34" charset="0"/>
                <a:ea typeface="Aptos" panose="020B0004020202020204" pitchFamily="34" charset="0"/>
                <a:cs typeface="Arial" panose="020B0604020202020204" pitchFamily="34" charset="0"/>
              </a:rPr>
              <a:t>Natural language processing (NLP):</a:t>
            </a:r>
            <a:r>
              <a:rPr lang="en-GB" sz="2000" dirty="0">
                <a:effectLst/>
                <a:latin typeface="Aptos" panose="020B0004020202020204" pitchFamily="34" charset="0"/>
                <a:ea typeface="Aptos" panose="020B0004020202020204" pitchFamily="34" charset="0"/>
                <a:cs typeface="Arial" panose="020B0604020202020204" pitchFamily="34" charset="0"/>
              </a:rPr>
              <a:t> NLP works to develop AI systems that understand written and spoken words and can interact with humans, using language.</a:t>
            </a:r>
          </a:p>
          <a:p>
            <a:pPr>
              <a:lnSpc>
                <a:spcPct val="107000"/>
              </a:lnSpc>
              <a:spcAft>
                <a:spcPts val="800"/>
              </a:spcAft>
              <a:buNone/>
            </a:pPr>
            <a:r>
              <a:rPr lang="en-GB" sz="2000" u="sng" dirty="0">
                <a:effectLst/>
                <a:latin typeface="Aptos" panose="020B0004020202020204" pitchFamily="34" charset="0"/>
                <a:ea typeface="Aptos" panose="020B0004020202020204" pitchFamily="34" charset="0"/>
                <a:cs typeface="Arial" panose="020B0604020202020204" pitchFamily="34" charset="0"/>
              </a:rPr>
              <a:t>• </a:t>
            </a:r>
            <a:r>
              <a:rPr lang="en-GB" sz="2000" b="1" u="sng" dirty="0">
                <a:effectLst/>
                <a:latin typeface="Aptos" panose="020B0004020202020204" pitchFamily="34" charset="0"/>
                <a:ea typeface="Aptos" panose="020B0004020202020204" pitchFamily="34" charset="0"/>
                <a:cs typeface="Arial" panose="020B0604020202020204" pitchFamily="34" charset="0"/>
              </a:rPr>
              <a:t>Perception</a:t>
            </a:r>
            <a:r>
              <a:rPr lang="en-GB" sz="2000" dirty="0">
                <a:effectLst/>
                <a:latin typeface="Aptos" panose="020B0004020202020204" pitchFamily="34" charset="0"/>
                <a:ea typeface="Aptos" panose="020B0004020202020204" pitchFamily="34" charset="0"/>
                <a:cs typeface="Arial" panose="020B0604020202020204" pitchFamily="34" charset="0"/>
              </a:rPr>
              <a:t>: AI systems have senses just as we do. AI systems use sonar, accelerometer, infrared, magnetic, and other electronic sensors to gather data. Being able to combine all the data from sensors and then construct information from it is a difficult challenge.</a:t>
            </a:r>
          </a:p>
          <a:p>
            <a:pPr>
              <a:lnSpc>
                <a:spcPct val="107000"/>
              </a:lnSpc>
              <a:spcAft>
                <a:spcPts val="800"/>
              </a:spcAft>
              <a:buNone/>
            </a:pPr>
            <a:r>
              <a:rPr lang="en-GB" sz="2000" b="1" u="sng" dirty="0">
                <a:effectLst/>
                <a:latin typeface="Aptos" panose="020B0004020202020204" pitchFamily="34" charset="0"/>
                <a:ea typeface="Aptos" panose="020B0004020202020204" pitchFamily="34" charset="0"/>
                <a:cs typeface="Arial" panose="020B0604020202020204" pitchFamily="34" charset="0"/>
              </a:rPr>
              <a:t>• Knowledge representation</a:t>
            </a:r>
            <a:r>
              <a:rPr lang="en-GB" sz="2000" dirty="0">
                <a:effectLst/>
                <a:latin typeface="Aptos" panose="020B0004020202020204" pitchFamily="34" charset="0"/>
                <a:ea typeface="Aptos" panose="020B0004020202020204" pitchFamily="34" charset="0"/>
                <a:cs typeface="Arial" panose="020B0604020202020204" pitchFamily="34" charset="0"/>
              </a:rPr>
              <a:t>: involves encoding information about the world into formats that the AI system can understand. Humans possess a vast collection of general knowledge based on their experiences. AI systems need to build knowledge bases to solve problems. Developing a knowledge base and using it efficiently have been demonstrated by IBM’s AI computer Watson.</a:t>
            </a:r>
          </a:p>
          <a:p>
            <a:pPr>
              <a:lnSpc>
                <a:spcPct val="107000"/>
              </a:lnSpc>
              <a:spcAft>
                <a:spcPts val="800"/>
              </a:spcAft>
              <a:buNone/>
            </a:pPr>
            <a:r>
              <a:rPr lang="en-GB" sz="2000" u="sng" dirty="0">
                <a:effectLst/>
                <a:latin typeface="Aptos" panose="020B0004020202020204" pitchFamily="34" charset="0"/>
                <a:ea typeface="Aptos" panose="020B0004020202020204" pitchFamily="34" charset="0"/>
                <a:cs typeface="Arial" panose="020B0604020202020204" pitchFamily="34" charset="0"/>
              </a:rPr>
              <a:t>• </a:t>
            </a:r>
            <a:r>
              <a:rPr lang="en-GB" sz="2000" b="1" u="sng" dirty="0">
                <a:effectLst/>
                <a:latin typeface="Aptos" panose="020B0004020202020204" pitchFamily="34" charset="0"/>
                <a:ea typeface="Aptos" panose="020B0004020202020204" pitchFamily="34" charset="0"/>
                <a:cs typeface="Arial" panose="020B0604020202020204" pitchFamily="34" charset="0"/>
              </a:rPr>
              <a:t>Planning</a:t>
            </a:r>
            <a:r>
              <a:rPr lang="en-GB" sz="2000" u="sng" dirty="0">
                <a:effectLst/>
                <a:latin typeface="Aptos" panose="020B0004020202020204" pitchFamily="34" charset="0"/>
                <a:ea typeface="Aptos" panose="020B0004020202020204" pitchFamily="34" charset="0"/>
                <a:cs typeface="Arial" panose="020B0604020202020204" pitchFamily="34" charset="0"/>
              </a:rPr>
              <a:t>:</a:t>
            </a:r>
            <a:r>
              <a:rPr lang="en-GB" sz="2000" dirty="0">
                <a:effectLst/>
                <a:latin typeface="Aptos" panose="020B0004020202020204" pitchFamily="34" charset="0"/>
                <a:ea typeface="Aptos" panose="020B0004020202020204" pitchFamily="34" charset="0"/>
                <a:cs typeface="Arial" panose="020B0604020202020204" pitchFamily="34" charset="0"/>
              </a:rPr>
              <a:t> AI systems need to set goals and then achieve them. An AI system might need to plan how to move a blue block out of the way to reach a red one or how to rotate a block as it moves to fit through a narrow opening.</a:t>
            </a:r>
          </a:p>
          <a:p>
            <a:pPr>
              <a:lnSpc>
                <a:spcPct val="107000"/>
              </a:lnSpc>
              <a:spcAft>
                <a:spcPts val="800"/>
              </a:spcAft>
              <a:buNone/>
            </a:pPr>
            <a:r>
              <a:rPr lang="en-GB" sz="2000" u="sng" dirty="0">
                <a:effectLst/>
                <a:latin typeface="Aptos" panose="020B0004020202020204" pitchFamily="34" charset="0"/>
                <a:ea typeface="Aptos" panose="020B0004020202020204" pitchFamily="34" charset="0"/>
                <a:cs typeface="Arial" panose="020B0604020202020204" pitchFamily="34" charset="0"/>
              </a:rPr>
              <a:t>• </a:t>
            </a:r>
            <a:r>
              <a:rPr lang="en-GB" sz="2000" b="1" u="sng" dirty="0">
                <a:effectLst/>
                <a:latin typeface="Aptos" panose="020B0004020202020204" pitchFamily="34" charset="0"/>
                <a:ea typeface="Aptos" panose="020B0004020202020204" pitchFamily="34" charset="0"/>
                <a:cs typeface="Arial" panose="020B0604020202020204" pitchFamily="34" charset="0"/>
              </a:rPr>
              <a:t>Problem solving</a:t>
            </a:r>
            <a:r>
              <a:rPr lang="en-GB" sz="2000" u="sng" dirty="0">
                <a:effectLst/>
                <a:latin typeface="Aptos" panose="020B0004020202020204" pitchFamily="34" charset="0"/>
                <a:ea typeface="Aptos" panose="020B0004020202020204" pitchFamily="34" charset="0"/>
                <a:cs typeface="Arial" panose="020B0604020202020204" pitchFamily="34" charset="0"/>
              </a:rPr>
              <a:t>:</a:t>
            </a:r>
            <a:r>
              <a:rPr lang="en-GB" sz="2000" dirty="0">
                <a:effectLst/>
                <a:latin typeface="Aptos" panose="020B0004020202020204" pitchFamily="34" charset="0"/>
                <a:ea typeface="Aptos" panose="020B0004020202020204" pitchFamily="34" charset="0"/>
                <a:cs typeface="Arial" panose="020B0604020202020204" pitchFamily="34" charset="0"/>
              </a:rPr>
              <a:t> Humans tend to make intuitive judgments when solving a problem rather than performing a step-by-step analysis. AI programming combines a rules-based approach with trying to make judgments with incomplete information.</a:t>
            </a:r>
          </a:p>
          <a:p>
            <a:pPr>
              <a:lnSpc>
                <a:spcPct val="107000"/>
              </a:lnSpc>
              <a:spcAft>
                <a:spcPts val="800"/>
              </a:spcAft>
              <a:buNone/>
            </a:pPr>
            <a:r>
              <a:rPr lang="en-GB" sz="2000" u="sng" dirty="0">
                <a:effectLst/>
                <a:latin typeface="Aptos" panose="020B0004020202020204" pitchFamily="34" charset="0"/>
                <a:ea typeface="Aptos" panose="020B0004020202020204" pitchFamily="34" charset="0"/>
                <a:cs typeface="Arial" panose="020B0604020202020204" pitchFamily="34" charset="0"/>
              </a:rPr>
              <a:t>• </a:t>
            </a:r>
            <a:r>
              <a:rPr lang="en-GB" sz="2000" b="1" u="sng" dirty="0">
                <a:effectLst/>
                <a:latin typeface="Aptos" panose="020B0004020202020204" pitchFamily="34" charset="0"/>
                <a:ea typeface="Aptos" panose="020B0004020202020204" pitchFamily="34" charset="0"/>
                <a:cs typeface="Arial" panose="020B0604020202020204" pitchFamily="34" charset="0"/>
              </a:rPr>
              <a:t>Learning</a:t>
            </a:r>
            <a:r>
              <a:rPr lang="en-GB" sz="2000" dirty="0">
                <a:effectLst/>
                <a:latin typeface="Aptos" panose="020B0004020202020204" pitchFamily="34" charset="0"/>
                <a:ea typeface="Aptos" panose="020B0004020202020204" pitchFamily="34" charset="0"/>
                <a:cs typeface="Arial" panose="020B0604020202020204" pitchFamily="34" charset="0"/>
              </a:rPr>
              <a:t>: Like humans, AI algorithms adapt and learn through experience. Supervised learning is used when the system can be trained with a huge number of examples. Unsupervised learning is when a system can look at data and build rules on its own to decide what it is seeing.</a:t>
            </a:r>
          </a:p>
        </p:txBody>
      </p:sp>
    </p:spTree>
    <p:extLst>
      <p:ext uri="{BB962C8B-B14F-4D97-AF65-F5344CB8AC3E}">
        <p14:creationId xmlns:p14="http://schemas.microsoft.com/office/powerpoint/2010/main" val="2515269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TotalTime>
  <Words>796</Words>
  <Application>Microsoft Office PowerPoint</Application>
  <PresentationFormat>Custom</PresentationFormat>
  <Paragraphs>84</Paragraphs>
  <Slides>8</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Wingdings</vt:lpstr>
      <vt:lpstr>Arial</vt:lpstr>
      <vt:lpstr>Aptos Display</vt:lpstr>
      <vt:lpstr>Patrick Hand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Ara M. Vartanian</cp:lastModifiedBy>
  <cp:revision>2</cp:revision>
  <dcterms:created xsi:type="dcterms:W3CDTF">2025-07-31T15:21:58Z</dcterms:created>
  <dcterms:modified xsi:type="dcterms:W3CDTF">2025-10-17T11:33:19Z</dcterms:modified>
</cp:coreProperties>
</file>