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9" r:id="rId8"/>
    <p:sldId id="268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4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3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4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2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1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0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3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8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36442-57E9-4712-B048-9D1691387B35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B7D8A-C07C-4484-9ADC-1407F6BA01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5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6048672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b="1" dirty="0">
                <a:solidFill>
                  <a:srgbClr val="C0504D"/>
                </a:solidFill>
              </a:rPr>
              <a:t>Medical </a:t>
            </a:r>
            <a:r>
              <a:rPr lang="en-US" b="1" dirty="0" smtClean="0">
                <a:solidFill>
                  <a:srgbClr val="C0504D"/>
                </a:solidFill>
              </a:rPr>
              <a:t>Microbiology</a:t>
            </a:r>
          </a:p>
          <a:p>
            <a:pPr marL="0" lv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dirty="0">
                <a:solidFill>
                  <a:prstClr val="black"/>
                </a:solidFill>
              </a:rPr>
              <a:t>Lab. </a:t>
            </a:r>
            <a:r>
              <a:rPr lang="en-US" dirty="0" smtClean="0">
                <a:solidFill>
                  <a:prstClr val="black"/>
                </a:solidFill>
              </a:rPr>
              <a:t>3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US" dirty="0">
                <a:solidFill>
                  <a:prstClr val="black"/>
                </a:solidFill>
              </a:rPr>
              <a:t>By</a:t>
            </a:r>
          </a:p>
          <a:p>
            <a:pPr marL="0" lvl="0" indent="0">
              <a:buNone/>
            </a:pPr>
            <a:r>
              <a:rPr lang="en-US" sz="2400" b="1" dirty="0" err="1">
                <a:solidFill>
                  <a:srgbClr val="0070C0"/>
                </a:solidFill>
              </a:rPr>
              <a:t>Lec.Ishraq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Hasan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Elewi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2400" b="1" dirty="0" err="1">
                <a:solidFill>
                  <a:srgbClr val="0070C0"/>
                </a:solidFill>
              </a:rPr>
              <a:t>Lec</a:t>
            </a:r>
            <a:r>
              <a:rPr lang="en-US" sz="2400" b="1" dirty="0">
                <a:solidFill>
                  <a:srgbClr val="0070C0"/>
                </a:solidFill>
              </a:rPr>
              <a:t>. Zainab Farooq Shafeeq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Assist </a:t>
            </a:r>
            <a:r>
              <a:rPr lang="en-US" sz="2400" b="1" dirty="0" err="1">
                <a:solidFill>
                  <a:srgbClr val="0070C0"/>
                </a:solidFill>
              </a:rPr>
              <a:t>Lec</a:t>
            </a:r>
            <a:r>
              <a:rPr lang="en-US" sz="2400" b="1" dirty="0">
                <a:solidFill>
                  <a:srgbClr val="0070C0"/>
                </a:solidFill>
              </a:rPr>
              <a:t>. </a:t>
            </a:r>
            <a:r>
              <a:rPr lang="en-US" sz="2400" b="1" dirty="0" err="1">
                <a:solidFill>
                  <a:srgbClr val="0070C0"/>
                </a:solidFill>
              </a:rPr>
              <a:t>Dhuha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Khudair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Kariem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Assist </a:t>
            </a:r>
            <a:r>
              <a:rPr lang="en-US" sz="2400" b="1" dirty="0" err="1">
                <a:solidFill>
                  <a:srgbClr val="0070C0"/>
                </a:solidFill>
              </a:rPr>
              <a:t>Lec</a:t>
            </a:r>
            <a:r>
              <a:rPr lang="en-US" sz="2400" b="1" dirty="0">
                <a:solidFill>
                  <a:srgbClr val="0070C0"/>
                </a:solidFill>
              </a:rPr>
              <a:t> . </a:t>
            </a:r>
            <a:r>
              <a:rPr lang="en-US" sz="2400" b="1" dirty="0" err="1">
                <a:solidFill>
                  <a:srgbClr val="0070C0"/>
                </a:solidFill>
              </a:rPr>
              <a:t>Marwah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Lafta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Assist </a:t>
            </a:r>
            <a:r>
              <a:rPr lang="en-US" sz="2400" b="1" dirty="0" err="1">
                <a:solidFill>
                  <a:srgbClr val="0070C0"/>
                </a:solidFill>
              </a:rPr>
              <a:t>Lec</a:t>
            </a:r>
            <a:r>
              <a:rPr lang="en-US" sz="2400" b="1" dirty="0">
                <a:solidFill>
                  <a:srgbClr val="0070C0"/>
                </a:solidFill>
              </a:rPr>
              <a:t>. </a:t>
            </a:r>
            <a:r>
              <a:rPr lang="en-US" sz="2400" b="1" dirty="0" err="1">
                <a:solidFill>
                  <a:srgbClr val="0070C0"/>
                </a:solidFill>
              </a:rPr>
              <a:t>Abeer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Mahmood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4" t="23145" r="-211" b="61076"/>
          <a:stretch/>
        </p:blipFill>
        <p:spPr bwMode="auto">
          <a:xfrm>
            <a:off x="1547664" y="4930080"/>
            <a:ext cx="5763491" cy="72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07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7679"/>
            <a:ext cx="8064896" cy="61756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610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620688"/>
            <a:ext cx="6912768" cy="1625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715" b="14436"/>
          <a:stretch/>
        </p:blipFill>
        <p:spPr>
          <a:xfrm>
            <a:off x="1191320" y="2671762"/>
            <a:ext cx="3092648" cy="21973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2" b="27453"/>
          <a:stretch/>
        </p:blipFill>
        <p:spPr>
          <a:xfrm>
            <a:off x="4860032" y="2653537"/>
            <a:ext cx="3087961" cy="21973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مستطيل مستدير الزوايا 3"/>
          <p:cNvSpPr/>
          <p:nvPr/>
        </p:nvSpPr>
        <p:spPr>
          <a:xfrm>
            <a:off x="1191320" y="5157192"/>
            <a:ext cx="309264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/>
              <a:t>Staphylococcus </a:t>
            </a:r>
            <a:r>
              <a:rPr lang="en-US" sz="2400" b="1" i="1" dirty="0" err="1"/>
              <a:t>aureus</a:t>
            </a:r>
            <a:endParaRPr lang="en-US" sz="2400" b="1" i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4860033" y="5157192"/>
            <a:ext cx="3128032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Escherichia coli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19870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4" t="6493"/>
          <a:stretch/>
        </p:blipFill>
        <p:spPr>
          <a:xfrm>
            <a:off x="467544" y="332656"/>
            <a:ext cx="8092048" cy="5976664"/>
          </a:xfrm>
        </p:spPr>
      </p:pic>
    </p:spTree>
    <p:extLst>
      <p:ext uri="{BB962C8B-B14F-4D97-AF65-F5344CB8AC3E}">
        <p14:creationId xmlns:p14="http://schemas.microsoft.com/office/powerpoint/2010/main" val="295552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/>
          <a:lstStyle/>
          <a:p>
            <a:pPr marL="0" indent="0">
              <a:buNone/>
            </a:pPr>
            <a:r>
              <a:rPr 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Gram stain is the most useful and widely employed differential stain in bacteriology.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divides bacteria in to  two groups (Gram positive and Gram negative bacteria.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stain is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crystal violet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 is followed by treatment with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iodine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, which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as a mordant , that is , it increase the interaction between the bacterial cell and the dye 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480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smear than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decolorized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washing with an agent such as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95% ethanol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 positive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bacteria retain the crystal violet-iodine complex when washed with the decolorize where as gram negative bacteria lose their crystal violet-iodine complex and become colorless.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 , the smear is counter stained with a basic dye, different in color than crystal violet.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safranin, the safranin will stain the colorless gram negative bacteria pink but does not alter the dark purple color of gram positive bacteria.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1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عنصر نائب للمحتوى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280919" cy="55446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029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195962"/>
              </p:ext>
            </p:extLst>
          </p:nvPr>
        </p:nvGraphicFramePr>
        <p:xfrm>
          <a:off x="395536" y="1844824"/>
          <a:ext cx="8229600" cy="45425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Gram positive bacteria</a:t>
                      </a:r>
                      <a:endParaRPr lang="en-US" sz="24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 negative bacteria</a:t>
                      </a:r>
                      <a:endParaRPr lang="en-US" sz="2400" b="1" kern="12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cell wall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complex cell wall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Thick peptidoglycan cell wall layer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Thin peptidoglycan cell wall layer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outer lipopolysaccharide wall layer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outer lipopolysaccharide wall layer</a:t>
                      </a:r>
                    </a:p>
                    <a:p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2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Retain crystal </a:t>
                      </a:r>
                      <a:r>
                        <a:rPr kumimoji="0" lang="en-US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violat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/iodine</a:t>
                      </a:r>
                    </a:p>
                    <a:p>
                      <a:endPara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Retain </a:t>
                      </a:r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safranin</a:t>
                      </a:r>
                      <a:endPara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Appear (</a:t>
                      </a:r>
                      <a:r>
                        <a:rPr lang="en-US" sz="20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Blue</a:t>
                      </a:r>
                      <a:r>
                        <a:rPr lang="en-US" sz="20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/Purple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Appear (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Pink/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Teichoic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acid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absent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مستطيل مستدير الزوايا 5"/>
          <p:cNvSpPr/>
          <p:nvPr/>
        </p:nvSpPr>
        <p:spPr>
          <a:xfrm>
            <a:off x="539552" y="404664"/>
            <a:ext cx="7920880" cy="11247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Gram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Gram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bacteria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7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8280920" cy="6048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66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521" t="14818" r="1748" b="300"/>
          <a:stretch/>
        </p:blipFill>
        <p:spPr>
          <a:xfrm>
            <a:off x="395536" y="332656"/>
            <a:ext cx="8499345" cy="5522283"/>
          </a:xfrm>
        </p:spPr>
      </p:pic>
    </p:spTree>
    <p:extLst>
      <p:ext uri="{BB962C8B-B14F-4D97-AF65-F5344CB8AC3E}">
        <p14:creationId xmlns:p14="http://schemas.microsoft.com/office/powerpoint/2010/main" val="272777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712967" cy="65527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34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4706</TotalTime>
  <Words>249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zainab</dc:creator>
  <cp:lastModifiedBy>zainab</cp:lastModifiedBy>
  <cp:revision>34</cp:revision>
  <dcterms:created xsi:type="dcterms:W3CDTF">2017-10-12T16:35:48Z</dcterms:created>
  <dcterms:modified xsi:type="dcterms:W3CDTF">2025-10-12T15:16:51Z</dcterms:modified>
</cp:coreProperties>
</file>