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97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F798-F8A6-4668-AAE2-DF0E2BEDF90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C728-1507-46C6-9A01-A2F413F6E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0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F798-F8A6-4668-AAE2-DF0E2BEDF90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C728-1507-46C6-9A01-A2F413F6E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8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F798-F8A6-4668-AAE2-DF0E2BEDF90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C728-1507-46C6-9A01-A2F413F6E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2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F798-F8A6-4668-AAE2-DF0E2BEDF90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C728-1507-46C6-9A01-A2F413F6E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5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F798-F8A6-4668-AAE2-DF0E2BEDF90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C728-1507-46C6-9A01-A2F413F6E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8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F798-F8A6-4668-AAE2-DF0E2BEDF90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C728-1507-46C6-9A01-A2F413F6E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7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F798-F8A6-4668-AAE2-DF0E2BEDF90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C728-1507-46C6-9A01-A2F413F6E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3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F798-F8A6-4668-AAE2-DF0E2BEDF90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C728-1507-46C6-9A01-A2F413F6E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8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F798-F8A6-4668-AAE2-DF0E2BEDF90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C728-1507-46C6-9A01-A2F413F6E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8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F798-F8A6-4668-AAE2-DF0E2BEDF90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C728-1507-46C6-9A01-A2F413F6E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20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F798-F8A6-4668-AAE2-DF0E2BEDF90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C728-1507-46C6-9A01-A2F413F6E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9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9F798-F8A6-4668-AAE2-DF0E2BEDF90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EC728-1507-46C6-9A01-A2F413F6E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2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455" y="705395"/>
            <a:ext cx="9407235" cy="2411878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" panose="020B0502040204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Obesity</a:t>
            </a:r>
            <a:r>
              <a:rPr lang="en-US" sz="80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" panose="020B0502040204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" panose="020B0502040204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&amp; Pediatrics</a:t>
            </a:r>
            <a:endParaRPr lang="en-US" sz="8800" dirty="0">
              <a:latin typeface="Bahnschrift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1417" y="4544290"/>
            <a:ext cx="9144000" cy="1947949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6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Dr. Haider Raheem </a:t>
            </a:r>
            <a:r>
              <a:rPr lang="en-US" sz="3600" b="1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Mohammad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0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565"/>
            <a:ext cx="5706291" cy="69233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Management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809898"/>
            <a:ext cx="5366656" cy="4376056"/>
          </a:xfrm>
        </p:spPr>
        <p:txBody>
          <a:bodyPr>
            <a:normAutofit fontScale="92500" lnSpcReduction="2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5%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10%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weight loss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derived from the patient’s current weight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initial goal of obesity management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 favorable outcomes on the negative effects of obesity have been documented.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Weight loss should occur at a rate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0.45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0.9 kg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(1–2 lb)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 week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meeting the initial weight loss goal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within the first 6 months of therapy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90011" y="5103674"/>
            <a:ext cx="72019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Therapeutic options for obesity.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Relevant comorbidities include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type 2 diabetes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hypertension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cardiovascular disease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sleep apnoea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, and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waist circumference &gt; 102 cm in men or 88 cm in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women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. This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is an approximate consensus of the numerous national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guidelines, which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vary slightly in their recommendations and are revised every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few years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857" y="627017"/>
            <a:ext cx="5758843" cy="455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3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453" y="199735"/>
            <a:ext cx="5706291" cy="99277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7789"/>
            <a:ext cx="5706290" cy="5700211"/>
          </a:xfrm>
        </p:spPr>
        <p:txBody>
          <a:bodyPr>
            <a:normAutofit fontScale="92500"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Among the currently approved antiobesity agents for chronic weight management,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orlistat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 approved in 1999 and subsequently after a long gap of more than a decade, two new therapies,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lorcaserin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(5-HT</a:t>
            </a:r>
            <a:r>
              <a:rPr lang="en-US" baseline="-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agonist) and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phentermine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topiramate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(noradrenergic agent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antiepileptic)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were approved in 2012. In 2014, FDA finally approved the combination of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bupropion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naltrexone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(antidepressant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opioid antagonist)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a treatment option for the management of obesity.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4251" y="234459"/>
            <a:ext cx="2039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Drugs Commonly Prescribed for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Weight Loss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778" y="0"/>
            <a:ext cx="5528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8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691"/>
            <a:ext cx="10515600" cy="103196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Orlistat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0469"/>
            <a:ext cx="10515600" cy="5797531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Orlistat promotes and maintains weight loss by acting locally in the GI tract.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inhibits pancreatic and gastric lipases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thereby decreases the hydrolysis of ingested triglycerides,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reducing dietary fat absorption by approximately 30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Orlistat is taken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each of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three main meals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day (or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up to 1 hour after the meal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and the dose can be adjusted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60–120 mg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to minimise side-effects.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a meal is missed or contains little fat, the dose of orlistat may be omitted. Doses above 360 mg/day provide no greater benefit and thus are not recommended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Patients taking orlistat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adhere better to low-fat diets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order to avoid unpleasant gastrointestinal side-effects.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30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914" y="0"/>
            <a:ext cx="9960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9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4404415" cy="75764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Surgery</a:t>
            </a:r>
            <a:endParaRPr lang="en-US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7646"/>
            <a:ext cx="4404416" cy="440218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Bariatric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surgery is by far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most effective long-term treatment for obesity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is the only anti-obesity intervention that has been associated with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reduced mortality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Bariatric surgery is usually reserved for those with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severe obesity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BMI &gt; 40 kg/m</a:t>
            </a:r>
            <a:r>
              <a:rPr lang="en-US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), or those with a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BMI &gt; 35 kg/m</a:t>
            </a:r>
            <a:r>
              <a:rPr lang="en-US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significant complications, such as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 2 diabetes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obstructive sleep apnoea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TextBox 4"/>
          <p:cNvSpPr txBox="1"/>
          <p:nvPr/>
        </p:nvSpPr>
        <p:spPr>
          <a:xfrm>
            <a:off x="339633" y="5103674"/>
            <a:ext cx="40647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Schematic diagrams of Roux-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-Y gastric bypass (A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), laparoscopic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adjustable gastric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banding (B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), sleeve gastrectomy (C), biliopancreatic diversion (D),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and biliopancreatic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diversion with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duodenal switch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(E).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417" y="1"/>
            <a:ext cx="778758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28504"/>
            <a:ext cx="8667424" cy="106600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Surgical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931035"/>
            <a:ext cx="8667424" cy="2796111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Complications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bariatric procedures include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anastomotic leak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stenosis, pulmonary embolus (PE) and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DVT, GI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bleeding, nutritional deficiencies, wound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complications, bowel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obstructions, ulcers, hernias, and respiratory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cardiovascular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complications.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049" y="3740209"/>
            <a:ext cx="6731726" cy="27383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679" y="0"/>
            <a:ext cx="3358320" cy="3344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73689" y="3357814"/>
            <a:ext cx="331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Band erosion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7826" y="6488668"/>
            <a:ext cx="6684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A, Anastomotic ulcer. B, Jejunal ulcer.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255" y="3544785"/>
            <a:ext cx="5341571" cy="2530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286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average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30-day mortality rate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0.2%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gastric bypass,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0.14%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vertical sleeve gastrectomy (VSG), and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0.02%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gastric banding (GB).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2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6" y="28504"/>
            <a:ext cx="5306290" cy="12045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Surgical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" y="1066799"/>
            <a:ext cx="5191091" cy="5439545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Among the different surgical procedures,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rate of complications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 proportional to the amount of weight loss produced by each operation: banding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7%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gastric bypass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17%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gastroplasty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18%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and biliopancreatic diversion (BPD)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38%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1926" y="316844"/>
            <a:ext cx="6890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  <a:latin typeface="Bahnschrift" panose="020B0502040204020203" pitchFamily="34" charset="0"/>
              </a:rPr>
              <a:t>Effectiveness and adverse effects of </a:t>
            </a:r>
            <a:r>
              <a:rPr lang="en-US" dirty="0" smtClean="0">
                <a:solidFill>
                  <a:prstClr val="black"/>
                </a:solidFill>
                <a:latin typeface="Bahnschrift" panose="020B0502040204020203" pitchFamily="34" charset="0"/>
              </a:rPr>
              <a:t>laparoscopic bariatric </a:t>
            </a:r>
            <a:r>
              <a:rPr lang="en-US" dirty="0">
                <a:solidFill>
                  <a:prstClr val="black"/>
                </a:solidFill>
                <a:latin typeface="Bahnschrift" panose="020B0502040204020203" pitchFamily="34" charset="0"/>
              </a:rPr>
              <a:t>surgical procedures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926" y="968251"/>
            <a:ext cx="6890074" cy="553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9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069"/>
            <a:ext cx="5155874" cy="875211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Threadworm (Pinworm)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7280"/>
            <a:ext cx="5053149" cy="5760720"/>
          </a:xfrm>
        </p:spPr>
        <p:txBody>
          <a:bodyPr>
            <a:normAutofit fontScale="92500"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Helminths (from the Greek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helmins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meaning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worm) include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three groups of parasitic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worm, large multicellular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organisms with complex tissues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organs.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Western countries,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 common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worm infection is threadworm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Enterobius vermicularis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known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some countries as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pinworm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which is a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condition that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causes inconvenience and embarrassment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4074" y="792469"/>
            <a:ext cx="6056012" cy="60655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94074" y="322603"/>
            <a:ext cx="603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Classes of helminth that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parasitise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humans</a:t>
            </a:r>
          </a:p>
        </p:txBody>
      </p:sp>
      <p:cxnSp>
        <p:nvCxnSpPr>
          <p:cNvPr id="10" name="رابط مستقيم 9"/>
          <p:cNvCxnSpPr/>
          <p:nvPr/>
        </p:nvCxnSpPr>
        <p:spPr>
          <a:xfrm flipV="1">
            <a:off x="7673788" y="1990165"/>
            <a:ext cx="2026024" cy="89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>
            <a:off x="6400800" y="1452282"/>
            <a:ext cx="24921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45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687"/>
            <a:ext cx="6053305" cy="86877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Threadworm (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Pinworm)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6473"/>
            <a:ext cx="6053305" cy="6051528"/>
          </a:xfrm>
        </p:spPr>
        <p:txBody>
          <a:bodyPr>
            <a:normAutofit fontScale="92500"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Distribution: It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worldwide in distribution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commonly affects children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UK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prevalence rates have been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estimated 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community,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rising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65%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institutionalized settings.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Habitat: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adult worm remains attached to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large intestine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(cecum, appendix and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adjacent portion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colon)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their mouth end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has been said, “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 had this infection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 have it now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you will get it again when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 have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children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!”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1505" y="3378321"/>
            <a:ext cx="5149424" cy="2373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34357" y="372195"/>
            <a:ext cx="3263719" cy="23370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91505" y="5774491"/>
            <a:ext cx="5149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Enterobius vermicularis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, adult female pinworm.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The female worm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has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 pointed tail (hence the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name “pinworm”).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3663" y="2709289"/>
            <a:ext cx="3485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Egg of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Enterobius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vermicularis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(colorless in saline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mount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).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5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5228625" cy="92746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Threadworm: Life Cycle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6834"/>
            <a:ext cx="5053149" cy="6061166"/>
          </a:xfrm>
        </p:spPr>
        <p:txBody>
          <a:bodyPr>
            <a:normAutofit fontScale="92500"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Eggs are transmitted to the human host primarily by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faecal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-oral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route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(autoinfection) but also by retroinfection (generally occurs from the anus to the colon)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inhalation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Faecal-oral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transmission involves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eggs lodging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 fingernails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which are then ingested by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finger sucking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 anal contact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 the ova are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swallowed, development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takes place in the small intestine, but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adult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worms are found chiefly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colon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6825" y="0"/>
            <a:ext cx="612517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34012" y="5826034"/>
            <a:ext cx="2590799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Life cycle of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Enterobius vermicularis</a:t>
            </a:r>
          </a:p>
        </p:txBody>
      </p:sp>
    </p:spTree>
    <p:extLst>
      <p:ext uri="{BB962C8B-B14F-4D97-AF65-F5344CB8AC3E}">
        <p14:creationId xmlns:p14="http://schemas.microsoft.com/office/powerpoint/2010/main" val="36125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0"/>
            <a:ext cx="6643253" cy="1690256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Obesity: Background, Prevalence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Epidemiology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44905"/>
            <a:ext cx="6276975" cy="5413095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Obesity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regarded as a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global pandemic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or ‘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syndemic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as it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entails potentially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disastrous consequences for human health.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Globally, overweight and obesity, are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fifth most common risk factors for death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As per World Health Organization (WHO) estimates, in 2008, more than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1.4 billion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adults aged 20 and older, were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overweight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among them, over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500 million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obese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15177" y="5592363"/>
            <a:ext cx="507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Proportion of key food groups recommended for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 healthy, well-balanced diet.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485" y="1444905"/>
            <a:ext cx="4714205" cy="414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6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9925594" cy="103196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Threadworm: Clinical Features &amp; Diagnosis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3770"/>
            <a:ext cx="6857120" cy="6074229"/>
          </a:xfrm>
        </p:spPr>
        <p:txBody>
          <a:bodyPr>
            <a:normAutofit fontScale="925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About one-third of infections are asymptomatic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Nighttime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perianal itching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the classic presentation (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caused from the mucous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produced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females when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laying eggs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females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genitalia may be involved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adult worms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 be seen moving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buttocks or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stool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Ova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detected by applying the adhesive surface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cellophane tape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(Scotch tape)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the perianal skin in the morning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is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then examined on a glass slide under the microscope.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perianal swab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moistened with saline, is an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alternative sampling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method.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5320" y="1815736"/>
            <a:ext cx="2248340" cy="2982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43660" y="1824830"/>
            <a:ext cx="2248340" cy="2973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95320" y="4798486"/>
            <a:ext cx="4496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Enterobius vermicularis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(A) cellophane tape; (B) adult worm (actual size); (E) NIH swab method (National institute of health, USA).</a:t>
            </a:r>
          </a:p>
        </p:txBody>
      </p:sp>
    </p:spTree>
    <p:extLst>
      <p:ext uri="{BB962C8B-B14F-4D97-AF65-F5344CB8AC3E}">
        <p14:creationId xmlns:p14="http://schemas.microsoft.com/office/powerpoint/2010/main" val="260343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582" y="91440"/>
            <a:ext cx="6489864" cy="86214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Threadworm: Management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582" y="836023"/>
            <a:ext cx="10828860" cy="6021977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One of the following drugs can be given: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single dose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mebendazole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100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single dose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albendazole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400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single dose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pyrantel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pamoate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(11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mg/kg; maximum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1 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single dose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piperazine (4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same treatment should be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repeated after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weeks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kill worms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might have hatched from eggs.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household members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advocated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eliminate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asymptomatic reservoirs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potential reinfection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Prevention and Control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Hand washing and keeping finger nails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short.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Washing of bed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linen.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Treatment of infected persons and household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members.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909" y="4410891"/>
            <a:ext cx="2447109" cy="244710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119555" y="5172780"/>
            <a:ext cx="1528354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Albendazole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susp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. 200mg/5ml.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6446" y="85898"/>
            <a:ext cx="4902926" cy="20313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Albendazole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mebendazole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are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poorly resorbed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from the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GIT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except when there is an inflammation. However,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enteral absorption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may be increased due to high-fat diet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Mebendazole may be used during pregnancy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to treat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relevant worm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diseases.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Albendazole may be used in cases of echinococcosis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338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503"/>
            <a:ext cx="9758082" cy="128016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Behavioral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Disorders: Crying &amp; Colic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1622"/>
            <a:ext cx="6562688" cy="5816377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Infant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crying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sign of pain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distress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hunger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fatigue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 infants cry little during the first 2 weeks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life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gradually increasing to 3 hours per day by 6 weeks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decreasing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1 hour per day by 12 weeks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 weeks of age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mean frequency of combined crying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fussing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 episodes in 24 hours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intensity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infant crying varies, with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descriptions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ranging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 fussing to screaming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1246" y="1041622"/>
            <a:ext cx="4569207" cy="39194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05390" y="4961028"/>
            <a:ext cx="4585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Distribution of total crying time among 80 infants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studied from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2 to 12 weeks of age. Data derived from daily crying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diaries recorded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by mothers.</a:t>
            </a:r>
          </a:p>
        </p:txBody>
      </p:sp>
    </p:spTree>
    <p:extLst>
      <p:ext uri="{BB962C8B-B14F-4D97-AF65-F5344CB8AC3E}">
        <p14:creationId xmlns:p14="http://schemas.microsoft.com/office/powerpoint/2010/main" val="79599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39"/>
            <a:ext cx="10515600" cy="83602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Colic: Background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6023"/>
            <a:ext cx="8694783" cy="6021978"/>
          </a:xfrm>
        </p:spPr>
        <p:txBody>
          <a:bodyPr>
            <a:normAutofit fontScale="92500"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word “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colic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 is derived from Greek </a:t>
            </a:r>
            <a:r>
              <a:rPr lang="en-US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kolikos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(“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pertaining to the colon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”).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 is no universally agreed definition of colic.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widely used definition of colic is that proposed by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Wessel </a:t>
            </a: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 al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(1954) and has come to be known as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rule of threes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Wessel proposed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an infant could be considered to have colic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she cries for more than 3 hours a day for more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 3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days a week for more than 3 weeks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definition by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Wessel is arbitrary, and few parents are willing to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wait 3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weeks to see if the infant meets the criteria for colic.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a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result, in the clinical setting,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colic is usually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defined as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episodes of excessive and inconsolable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crying in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 infant who otherwise appears to be healthy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NICE, 2015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983" y="2116182"/>
            <a:ext cx="2659017" cy="299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3" y="0"/>
            <a:ext cx="10883537" cy="9666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Colic: Epidemiology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&amp; Aetiology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809897"/>
            <a:ext cx="11065179" cy="3370218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Its prevalence is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difficult to determine, and estimates vary 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widely from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3%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40%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depending on which definition is used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 the etiology of colic is 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unknown,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syndrome may represent the extreme of the normal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phenomenon of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infant crying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Although colic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has traditionally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been attributed to gastrointestinal disturbances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(allergy to cow’s milk, lactose intolerance, or 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inadequate amounts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lactobacilli),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has never been proved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6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411" y="4360300"/>
            <a:ext cx="4080589" cy="2142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0263" y="4004911"/>
            <a:ext cx="7641148" cy="285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-2286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Others have suggested that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colic reflects a disturbance in the infant’s sleep-wake cycling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an infant state regulation disorder. Anyway,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colic is a behavioral sign or symptom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that begins in the first few weeks of life.</a:t>
            </a:r>
          </a:p>
          <a:p>
            <a:pPr marL="0" marR="0" lvl="0" indent="-2286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Fewer than 5% of infants evaluated for excessive crying have an organic etiology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02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4949"/>
            <a:ext cx="4367756" cy="6453053"/>
          </a:xfrm>
        </p:spPr>
        <p:txBody>
          <a:bodyPr>
            <a:normAutofit fontScale="85000" lnSpcReduction="2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Excessive crying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inconsolable crying are obvious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clinical features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accompanied by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facial flushing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drawing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up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legs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 be mild, merely causing the child to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 restless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evenings or severe, resulting in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rhythmic screaming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attacks lasting a few minutes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a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time, alternating with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equally long quiet periods in which the child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almost goes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sleep before another attack starts.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Attacks appear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 more common in the early evening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giving rise to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name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6:00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colic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7756" y="0"/>
            <a:ext cx="782424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7575" y="5564777"/>
            <a:ext cx="2777626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Algorithm for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medical evaluation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of infants with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acute excessive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crying.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492"/>
            <a:ext cx="576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Colic: Clinical Features &amp; Diagnosis</a:t>
            </a:r>
          </a:p>
        </p:txBody>
      </p:sp>
    </p:spTree>
    <p:extLst>
      <p:ext uri="{BB962C8B-B14F-4D97-AF65-F5344CB8AC3E}">
        <p14:creationId xmlns:p14="http://schemas.microsoft.com/office/powerpoint/2010/main" val="258638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591" y="0"/>
            <a:ext cx="511640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863" y="1352476"/>
            <a:ext cx="3111724" cy="4117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663"/>
            <a:ext cx="4084863" cy="408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04" y="104503"/>
            <a:ext cx="9548948" cy="75764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Colic: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Management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904" y="757645"/>
            <a:ext cx="9548948" cy="6100355"/>
          </a:xfrm>
        </p:spPr>
        <p:txBody>
          <a:bodyPr>
            <a:normAutofit fontScale="925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management of colic begins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education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demystification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When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family and the physician are reassured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infant is healthy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education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about the normal pattern of infant crying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appropriate.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Medications, including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phenobarbital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diphenhydramine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alcohol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simethicone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dicyclomine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lactase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of no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benefit in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reducing colic and should be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avoided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Phenobarbital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elixir and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dicyclomine have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been found to be somewhat helpful,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 their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 is to be discouraged because of the risk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adverse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reactions and overdosage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colic that is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refractory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trial of changing the feedings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eliminating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cow’s milk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 the formula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from the mother’s diet if she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nursing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may be indicated.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 of whey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hydrolysate formulas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formula-fed infants has been suggested.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58251" y="972798"/>
            <a:ext cx="2233749" cy="3416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Parents,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especially from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Mexico and Eastern Europe, often use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chamomile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fennel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vervain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licorice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, and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balm-mint teas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. These teas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have not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been studied scientifically as remedies for colic.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58252" y="4565853"/>
            <a:ext cx="2233748" cy="1754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 trial of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PPI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might be of help if gastroesophageal reflux is contributing to the child’s discomfort.</a:t>
            </a:r>
          </a:p>
        </p:txBody>
      </p:sp>
    </p:spTree>
    <p:extLst>
      <p:ext uri="{BB962C8B-B14F-4D97-AF65-F5344CB8AC3E}">
        <p14:creationId xmlns:p14="http://schemas.microsoft.com/office/powerpoint/2010/main" val="311965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775653" cy="94052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Fever: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Background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0709"/>
            <a:ext cx="8671560" cy="6087291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Fever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defined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centrally mediated rise in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core body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temperature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can be due to many factors.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normal core body temperature varies by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age, time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day, and even from person to person.</a:t>
            </a:r>
          </a:p>
          <a:p>
            <a:pPr marL="0" lv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Normal oral temperature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37°C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98.6°F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normal range,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35.8–37.2 °C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although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rectal temperature is about 0.5°C higher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underarm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temperature is 0.5°C lower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 oral temperature.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Fever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often classified as being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mild (low-grade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up to 39°C) or high (&gt;39°C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Fever is a common symptom of many conditions; in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children,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viral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to a lesser extent bacterial causes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most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commonly implicated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9760" y="0"/>
            <a:ext cx="2578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690"/>
            <a:ext cx="7694245" cy="100975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Fever: Measurement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28"/>
            <a:ext cx="7694245" cy="5812971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Temperature in pediatric patients can be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measured 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variety of manners: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rectal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(using a mercury or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digital thermometer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mercury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digital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axillary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mercury, digital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or liquid crystal strip),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forehead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(liquid crystal strip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or 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tympanic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(using a device that measures thermal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infrared energy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 the tympanic membrane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Forehead strip thermometers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popular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 they are easy to use,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 should be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avoided because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 are unreliable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5" y="4389120"/>
            <a:ext cx="3555051" cy="2377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006" y="0"/>
            <a:ext cx="2711490" cy="427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9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169817"/>
            <a:ext cx="6276974" cy="158060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Obesity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Anthropometric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Measurements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580604"/>
            <a:ext cx="4176796" cy="5277396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Body mass index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BMI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is useful for categorising under-and over-nutrition.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is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weight in kilograms divided by the height in metres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squared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example, an adult weighing 70 kg with a height of 1.75 m has a BMI of 70/1.75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22.9 kg/m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0149" y="5228714"/>
            <a:ext cx="6935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Quantifying obesity with body mass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index (weight/height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853" y="1100850"/>
            <a:ext cx="6935289" cy="41278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35853" y="5921606"/>
            <a:ext cx="6935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waist circumference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of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&gt; 102 cm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40 inches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) in men or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&gt; 88 cm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35 inches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) in women indicates that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the risk of metabolic and cardiovascular complications of obesity is high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2059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42" y="130629"/>
            <a:ext cx="6168594" cy="77070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Fever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Clinical Features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642" y="796835"/>
            <a:ext cx="6168592" cy="6061166"/>
          </a:xfrm>
        </p:spPr>
        <p:txBody>
          <a:bodyPr>
            <a:normAutofit fontScale="925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Fever occurs when there is a rise in the hypothalamic set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point 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response to endogenously produced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pyrogens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Teething does not cause fever over 38.4°C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Establishing fever is usually a subjective perception by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parent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the child feels warm or is off-colour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NICE recommends using a traffic light system to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assess 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seriousness of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fever.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child with fever will generally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irritable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off his or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 food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seek greater parental attention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Other signs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might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 seen include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facial flushing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shivering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0235" y="0"/>
            <a:ext cx="584176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5087" y="404949"/>
            <a:ext cx="1332411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Guidelines for evaluating children with fever</a:t>
            </a:r>
          </a:p>
        </p:txBody>
      </p:sp>
    </p:spTree>
    <p:extLst>
      <p:ext uri="{BB962C8B-B14F-4D97-AF65-F5344CB8AC3E}">
        <p14:creationId xmlns:p14="http://schemas.microsoft.com/office/powerpoint/2010/main" val="44847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090" y="0"/>
            <a:ext cx="10350137" cy="6863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8091" y="3827417"/>
            <a:ext cx="497695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An approach to the patient with rash and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fever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1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0"/>
            <a:ext cx="11900263" cy="88827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Fever: Treatment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" y="653143"/>
            <a:ext cx="11900263" cy="3879999"/>
          </a:xfrm>
        </p:spPr>
        <p:txBody>
          <a:bodyPr>
            <a:normAutofit fontScale="92500"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Fever phobia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a term that describes parents’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anxious response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the fevers that all children experience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Parents need to be reassured that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fevers lower than 41.7°C do not cause brain damage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 should be counseled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although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fevers can occasionally cause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seizures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febrile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seizures are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generally harmless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likewise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 not cause brain damage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 reviews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considered 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physical cooling methods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– for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tepid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sponging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reducing fever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Infants in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first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month of life should generally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 hospitalized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empirical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817" y="4428309"/>
            <a:ext cx="11900263" cy="24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0"/>
            <a:ext cx="6636646" cy="9274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Fever: Treatment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6835"/>
            <a:ext cx="6545206" cy="6061164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Reducing the body temperature is necessary only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provide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symptomatic relief or to decrease metabolic demands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Paracetamol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ibuprofen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effective in reducing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fever.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Either could be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used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monotherapy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the first is not helping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switch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Acetaminophen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 given in a dosage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15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mg/kg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body weight per dose and can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given every 4–6 hours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Ibuprofen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 given in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dosage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 mg/kg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body weight per dose and can be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given every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6–8 hours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3406" y="103700"/>
            <a:ext cx="4714261" cy="3019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3406" y="3122825"/>
            <a:ext cx="4714261" cy="36933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Dosing schedule for Ibuprofen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, 3 to 5 months: 50 mg, three times a day.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, 6 to 11 months: 50 mg, three or four times a day.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, 1 to 3 years: 100 mg, three times a day.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, 4 to 6 years: 150 mg, three times a day.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, 7 to 9 years: 200 mg, three times a day.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, 10 to 11 years: 300 mg, three times a day.</a:t>
            </a:r>
          </a:p>
        </p:txBody>
      </p:sp>
    </p:spTree>
    <p:extLst>
      <p:ext uri="{BB962C8B-B14F-4D97-AF65-F5344CB8AC3E}">
        <p14:creationId xmlns:p14="http://schemas.microsoft.com/office/powerpoint/2010/main" val="132082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96789" y="1188720"/>
            <a:ext cx="5133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Thank you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3529149" y="2520146"/>
            <a:ext cx="5133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Thank you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36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08" y="61356"/>
            <a:ext cx="4451658" cy="124097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Obesity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Body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Fat Distribution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339" y="1302327"/>
            <a:ext cx="4451659" cy="5555673"/>
          </a:xfrm>
        </p:spPr>
        <p:txBody>
          <a:bodyPr>
            <a:normAutofit fontScale="92500" lnSpcReduction="2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intra-abdominal fat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causes ‘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central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(‘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abdominal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’, ‘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visceral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’, ‘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android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or ‘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apple-shaped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’) obesity, which contrasts with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subcutaneous fat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accumulation causing ‘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generalised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(‘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gynoid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or ‘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pear-shaped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’) obesity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Central obesity is more common in men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is more closely associated with type 2 diabetes, metabolic syndrome and cardiovascular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disease.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01357" y="5167913"/>
            <a:ext cx="33906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Visceral fat is located inside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the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abdominal cavity, packed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in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between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the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internal organs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. Subcutaneous fat is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found underneath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the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skin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356" y="123701"/>
            <a:ext cx="3372510" cy="4919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851" y="2745955"/>
            <a:ext cx="3665505" cy="40092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716" y="890223"/>
            <a:ext cx="3390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Individuals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with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upper body obesity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(left)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have greater health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risks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than individuals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with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lower body obesity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(right).</a:t>
            </a:r>
          </a:p>
        </p:txBody>
      </p:sp>
    </p:spTree>
    <p:extLst>
      <p:ext uri="{BB962C8B-B14F-4D97-AF65-F5344CB8AC3E}">
        <p14:creationId xmlns:p14="http://schemas.microsoft.com/office/powerpoint/2010/main" val="317420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69818"/>
            <a:ext cx="4491446" cy="134547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Aetiology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10789"/>
            <a:ext cx="4648199" cy="5264331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Accumulation of fat results from a discrepancy between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energy consumption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energy expenditure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Obesity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correlated positively with the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number of hours spent watching television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inversely with levels of physical activity (e.g. stair climbing).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355" y="2282983"/>
            <a:ext cx="6252587" cy="30044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6355" y="1515292"/>
            <a:ext cx="6252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Some reasons for the increasing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prevalence of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obesity – the ‘obesogenic’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environment.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0"/>
            <a:ext cx="4491446" cy="99277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Aetiology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888274"/>
            <a:ext cx="3929742" cy="5969726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 factors associated with obesity include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cultural norms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socioeconomic status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gender and ethnicity.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addition certain medical conditions (e.g.,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hypothyroidism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and medicines (e.g.,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corticosteroids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beta-blockers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anticonvulsants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can cause weight gain.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943" y="326571"/>
            <a:ext cx="7334585" cy="6296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63394" y="4794069"/>
            <a:ext cx="4519749" cy="18418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9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51571"/>
            <a:ext cx="5706291" cy="134432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Adipocyte and Adipose Tissue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06731"/>
            <a:ext cx="5706290" cy="5246643"/>
          </a:xfrm>
        </p:spPr>
        <p:txBody>
          <a:bodyPr>
            <a:normAutofit fontScale="92500"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Adipose mass increases by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enlargement of adipose cells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through lipid deposition, as well as by an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 in the number of adipocytes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Adiponectin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 abundant adipose-derived protein whose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levels are reduced in obesity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enhances insulin sensitivity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lipid oxidation and it has vascular protective effects, whereas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resistin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whose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levels are increased in obesity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may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induce insulin resistance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48994" y="5934670"/>
            <a:ext cx="5543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Hypertrophic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increased size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)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and hyperplastic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increased number) changes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to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adipocytes are thought to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occur in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severe obesity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210" y="1"/>
            <a:ext cx="3888574" cy="593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2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"/>
            <a:ext cx="5706291" cy="86214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Leptin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862150"/>
            <a:ext cx="5706290" cy="5991225"/>
          </a:xfrm>
        </p:spPr>
        <p:txBody>
          <a:bodyPr>
            <a:normAutofit fontScale="92500" lnSpcReduction="2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Leptin, a name derived from the Greek root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leptos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meaning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Leptin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secreted by adipose cells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acts primarily through the hypothalamus.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Its level of production provides an index of adipose energy stores.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High leptin levels decrease food intake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 energy expenditure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vast majority of obese persons have increased leptin levels but do not have mutations of either leptin or its receptor. They appear, therefore, to have a form of functional “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leptin resistance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52262" y="6300430"/>
            <a:ext cx="554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The physiologic system regulated by leptin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262" y="796836"/>
            <a:ext cx="5306684" cy="550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0"/>
            <a:ext cx="10330542" cy="83602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Management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744584"/>
            <a:ext cx="10330542" cy="2468880"/>
          </a:xfrm>
        </p:spPr>
        <p:txBody>
          <a:bodyPr>
            <a:normAutofit fontScale="92500" lnSpcReduction="2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Maximising physical activity should be incorporated in the daily routine (e.g.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walking rather than driving to work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 involve recommending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reduction of daily total energy intake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−2.5 MJ (600 kcal) from the patient’s normal consumption.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Vitamin supplementation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wise in those diets in which macronutrient balance is markedly disturbed.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1" y="3133114"/>
            <a:ext cx="4519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Low-calorie diet therapy for obesity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3224"/>
            <a:ext cx="12192000" cy="332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3141</Words>
  <Application>Microsoft Office PowerPoint</Application>
  <PresentationFormat>Widescreen</PresentationFormat>
  <Paragraphs>185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Bahnschrift</vt:lpstr>
      <vt:lpstr>Calibri</vt:lpstr>
      <vt:lpstr>Calibri Light</vt:lpstr>
      <vt:lpstr>Courier New</vt:lpstr>
      <vt:lpstr>Lucida Calligraphy</vt:lpstr>
      <vt:lpstr>Times New Roman</vt:lpstr>
      <vt:lpstr>Verdana</vt:lpstr>
      <vt:lpstr>Office Theme</vt:lpstr>
      <vt:lpstr>Obesity &amp; Pediatrics</vt:lpstr>
      <vt:lpstr>Obesity: Background, Prevalence and Epidemiology </vt:lpstr>
      <vt:lpstr>Obesity: Anthropometric Measurements </vt:lpstr>
      <vt:lpstr>Obesity: Body Fat Distribution</vt:lpstr>
      <vt:lpstr>Aetiology</vt:lpstr>
      <vt:lpstr>Aetiology</vt:lpstr>
      <vt:lpstr>The Adipocyte and Adipose Tissue</vt:lpstr>
      <vt:lpstr>Leptin</vt:lpstr>
      <vt:lpstr>Management</vt:lpstr>
      <vt:lpstr>Management</vt:lpstr>
      <vt:lpstr>Treatment</vt:lpstr>
      <vt:lpstr>Orlistat</vt:lpstr>
      <vt:lpstr>PowerPoint Presentation</vt:lpstr>
      <vt:lpstr>Surgery</vt:lpstr>
      <vt:lpstr>Surgical Complications</vt:lpstr>
      <vt:lpstr>Surgical Complications</vt:lpstr>
      <vt:lpstr>Threadworm (Pinworm)</vt:lpstr>
      <vt:lpstr>Threadworm (Pinworm)</vt:lpstr>
      <vt:lpstr>Threadworm: Life Cycle</vt:lpstr>
      <vt:lpstr>Threadworm: Clinical Features &amp; Diagnosis</vt:lpstr>
      <vt:lpstr>Threadworm: Management</vt:lpstr>
      <vt:lpstr>Behavioral Disorders: Crying &amp; Colic</vt:lpstr>
      <vt:lpstr>Colic: Background</vt:lpstr>
      <vt:lpstr>Colic: Epidemiology &amp; Aetiology</vt:lpstr>
      <vt:lpstr>PowerPoint Presentation</vt:lpstr>
      <vt:lpstr>PowerPoint Presentation</vt:lpstr>
      <vt:lpstr>Colic: Management</vt:lpstr>
      <vt:lpstr>Fever: Background</vt:lpstr>
      <vt:lpstr>Fever: Measurement</vt:lpstr>
      <vt:lpstr>Fever: Clinical Features</vt:lpstr>
      <vt:lpstr>PowerPoint Presentation</vt:lpstr>
      <vt:lpstr>Fever: Treatment</vt:lpstr>
      <vt:lpstr>Fever: Treatment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Obesity, Pediatrics, &amp; Oral Thrush</dc:title>
  <dc:creator>haider raheem</dc:creator>
  <cp:lastModifiedBy>haider raheem</cp:lastModifiedBy>
  <cp:revision>11</cp:revision>
  <dcterms:created xsi:type="dcterms:W3CDTF">2025-10-13T14:28:48Z</dcterms:created>
  <dcterms:modified xsi:type="dcterms:W3CDTF">2025-10-18T22:46:23Z</dcterms:modified>
</cp:coreProperties>
</file>