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2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746038" cy="9018588"/>
  <p:notesSz cx="6858000" cy="91440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Merriweather" panose="020B0604020202020204" charset="0"/>
      <p:regular r:id="rId33"/>
      <p:bold r:id="rId34"/>
      <p:italic r:id="rId35"/>
      <p:boldItalic r:id="rId36"/>
    </p:embeddedFont>
    <p:embeddedFont>
      <p:font typeface="Architects Daughter" panose="020B0604020202020204" charset="0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Quattrocento Sans" panose="020B060402020202020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Schoolbell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41">
          <p15:clr>
            <a:srgbClr val="000000"/>
          </p15:clr>
        </p15:guide>
        <p15:guide id="2" pos="401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272" y="60"/>
      </p:cViewPr>
      <p:guideLst>
        <p:guide orient="horz" pos="2841"/>
        <p:guide pos="4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53477" y="1020855"/>
            <a:ext cx="11239084" cy="193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753477" y="2959223"/>
            <a:ext cx="11239084" cy="230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R="49747" lvl="0" algn="r" rtl="1">
              <a:spcBef>
                <a:spcPts val="0"/>
              </a:spcBef>
              <a:spcAft>
                <a:spcPts val="0"/>
              </a:spcAft>
              <a:buSzPts val="3280"/>
              <a:buNone/>
              <a:defRPr>
                <a:solidFill>
                  <a:schemeClr val="lt1"/>
                </a:solidFill>
              </a:defRPr>
            </a:lvl1pPr>
            <a:lvl2pPr lvl="1" algn="ctr" rtl="1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1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1911350" y="7907337"/>
            <a:ext cx="80724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0" rIns="124350" bIns="0" anchor="t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1911350" y="7431087"/>
            <a:ext cx="80724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0" rIns="124350" bIns="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698287" y="7564437"/>
            <a:ext cx="7016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 rot="-5400000">
            <a:off x="-2956852" y="3685147"/>
            <a:ext cx="8092680" cy="14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>
                <a:solidFill>
                  <a:schemeClr val="lt1"/>
                </a:solidFill>
              </a:defRPr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 rot="-5400000">
            <a:off x="323576" y="1961464"/>
            <a:ext cx="3968179" cy="8099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>
            <a:lvl1pPr marL="457200" lvl="0" indent="-228600" algn="ctr" rtl="1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540"/>
              </a:spcBef>
              <a:spcAft>
                <a:spcPts val="0"/>
              </a:spcAft>
              <a:buSzPts val="2565"/>
              <a:buNone/>
              <a:defRPr sz="2700" b="1"/>
            </a:lvl2pPr>
            <a:lvl3pPr marL="1371600" lvl="2" indent="-228600" algn="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r" rtl="1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4pPr>
            <a:lvl5pPr marL="2286000" lvl="4" indent="-228600" algn="r" rtl="1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2"/>
          </p:nvPr>
        </p:nvSpPr>
        <p:spPr>
          <a:xfrm rot="-5400000">
            <a:off x="323576" y="6085965"/>
            <a:ext cx="3968179" cy="80990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>
            <a:lvl1pPr marL="457200" lvl="0" indent="-228600" algn="ctr" rtl="1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540"/>
              </a:spcBef>
              <a:spcAft>
                <a:spcPts val="0"/>
              </a:spcAft>
              <a:buSzPts val="2565"/>
              <a:buNone/>
              <a:defRPr sz="2700" b="1"/>
            </a:lvl2pPr>
            <a:lvl3pPr marL="1371600" lvl="2" indent="-228600" algn="r" rtl="1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3pPr>
            <a:lvl4pPr marL="1828800" lvl="3" indent="-228600" algn="r" rtl="1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4pPr>
            <a:lvl5pPr marL="2286000" lvl="4" indent="-228600" algn="r" rtl="1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3"/>
          </p:nvPr>
        </p:nvSpPr>
        <p:spPr>
          <a:xfrm>
            <a:off x="2818834" y="382326"/>
            <a:ext cx="9559529" cy="396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396240" algn="l" rtl="1">
              <a:spcBef>
                <a:spcPts val="660"/>
              </a:spcBef>
              <a:spcAft>
                <a:spcPts val="0"/>
              </a:spcAft>
              <a:buSzPts val="2640"/>
              <a:buChar char="⦿"/>
              <a:defRPr sz="3300"/>
            </a:lvl1pPr>
            <a:lvl2pPr marL="914400" lvl="1" indent="-391477" algn="l" rtl="1">
              <a:spcBef>
                <a:spcPts val="540"/>
              </a:spcBef>
              <a:spcAft>
                <a:spcPts val="0"/>
              </a:spcAft>
              <a:buSzPts val="2565"/>
              <a:buChar char="›"/>
              <a:defRPr sz="2700"/>
            </a:lvl2pPr>
            <a:lvl3pPr marL="1371600" lvl="2" indent="-381000" algn="l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68300" algn="l" rtl="1"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 rtl="1"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4"/>
          </p:nvPr>
        </p:nvSpPr>
        <p:spPr>
          <a:xfrm>
            <a:off x="2818834" y="4506827"/>
            <a:ext cx="9559529" cy="396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396240" algn="r" rtl="1">
              <a:spcBef>
                <a:spcPts val="660"/>
              </a:spcBef>
              <a:spcAft>
                <a:spcPts val="0"/>
              </a:spcAft>
              <a:buSzPts val="2640"/>
              <a:buChar char="⦿"/>
              <a:defRPr sz="3300"/>
            </a:lvl1pPr>
            <a:lvl2pPr marL="914400" lvl="1" indent="-391477" algn="r" rtl="1">
              <a:spcBef>
                <a:spcPts val="540"/>
              </a:spcBef>
              <a:spcAft>
                <a:spcPts val="0"/>
              </a:spcAft>
              <a:buSzPts val="2565"/>
              <a:buChar char="›"/>
              <a:defRPr sz="27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68300" algn="r" rtl="1"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r" rtl="1">
              <a:spcBef>
                <a:spcPts val="440"/>
              </a:spcBef>
              <a:spcAft>
                <a:spcPts val="0"/>
              </a:spcAft>
              <a:buSzPts val="2200"/>
              <a:buChar char="●"/>
              <a:defRPr sz="22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02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404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0579100" y="8524875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 rot="-5400000">
            <a:off x="-2964848" y="3754248"/>
            <a:ext cx="7816110" cy="12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rmAutofit/>
          </a:bodyPr>
          <a:lstStyle>
            <a:lvl1pPr marR="24874" lvl="0" algn="r" rtl="1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900"/>
              <a:buFont typeface="Century Gothic"/>
              <a:buNone/>
              <a:defRPr sz="3900" b="0" cap="none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1583297" y="483495"/>
            <a:ext cx="3398943" cy="7816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SzPts val="1520"/>
              <a:buNone/>
              <a:defRPr sz="1900"/>
            </a:lvl1pPr>
            <a:lvl2pPr marL="914400" lvl="1" indent="-228600" algn="r" rtl="1">
              <a:spcBef>
                <a:spcPts val="320"/>
              </a:spcBef>
              <a:spcAft>
                <a:spcPts val="0"/>
              </a:spcAft>
              <a:buSzPts val="1520"/>
              <a:buNone/>
              <a:defRPr sz="1600"/>
            </a:lvl2pPr>
            <a:lvl3pPr marL="1371600" lvl="2" indent="-228600" algn="r" rtl="1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r" rtl="1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5089564" y="420867"/>
            <a:ext cx="7354464" cy="787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436880" algn="r" rtl="1">
              <a:spcBef>
                <a:spcPts val="0"/>
              </a:spcBef>
              <a:spcAft>
                <a:spcPts val="0"/>
              </a:spcAft>
              <a:buSzPts val="3280"/>
              <a:buChar char="⦿"/>
              <a:defRPr sz="4100"/>
            </a:lvl1pPr>
            <a:lvl2pPr marL="914400" lvl="1" indent="-439737" algn="r" rtl="1">
              <a:spcBef>
                <a:spcPts val="700"/>
              </a:spcBef>
              <a:spcAft>
                <a:spcPts val="0"/>
              </a:spcAft>
              <a:buSzPts val="3325"/>
              <a:buChar char="›"/>
              <a:defRPr sz="3500"/>
            </a:lvl2pPr>
            <a:lvl3pPr marL="1371600" lvl="2" indent="-438150" algn="r" rtl="1">
              <a:spcBef>
                <a:spcPts val="660"/>
              </a:spcBef>
              <a:spcAft>
                <a:spcPts val="0"/>
              </a:spcAft>
              <a:buSzPts val="3300"/>
              <a:buChar char="●"/>
              <a:defRPr sz="3300"/>
            </a:lvl3pPr>
            <a:lvl4pPr marL="1828800" lvl="3" indent="-400050" algn="r" rtl="1">
              <a:spcBef>
                <a:spcPts val="540"/>
              </a:spcBef>
              <a:spcAft>
                <a:spcPts val="0"/>
              </a:spcAft>
              <a:buSzPts val="2700"/>
              <a:buChar char="●"/>
              <a:defRPr sz="2700"/>
            </a:lvl4pPr>
            <a:lvl5pPr marL="2286000" lvl="4" indent="-400050" algn="r" rtl="1">
              <a:spcBef>
                <a:spcPts val="540"/>
              </a:spcBef>
              <a:spcAft>
                <a:spcPts val="0"/>
              </a:spcAft>
              <a:buSzPts val="2700"/>
              <a:buChar char="●"/>
              <a:defRPr sz="27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8751887" y="8621712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1582737" y="8621712"/>
            <a:ext cx="7169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11723687" y="8621712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 rot="-5400000">
            <a:off x="-3265468" y="3769808"/>
            <a:ext cx="8417349" cy="12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4100"/>
              <a:buFont typeface="Century Gothic"/>
              <a:buNone/>
              <a:defRPr sz="4100" b="0" cap="none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586616" y="491783"/>
            <a:ext cx="10222322" cy="7214870"/>
          </a:xfrm>
          <a:prstGeom prst="rect">
            <a:avLst/>
          </a:prstGeom>
          <a:solidFill>
            <a:srgbClr val="4A4A4A"/>
          </a:solidFill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593255" y="7715903"/>
            <a:ext cx="10222322" cy="901859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228600" algn="r" rtl="1">
              <a:spcBef>
                <a:spcPts val="0"/>
              </a:spcBef>
              <a:spcAft>
                <a:spcPts val="0"/>
              </a:spcAft>
              <a:buSzPts val="1520"/>
              <a:buNone/>
              <a:defRPr sz="1900"/>
            </a:lvl1pPr>
            <a:lvl2pPr marL="914400" lvl="1" indent="-325119" algn="r" rtl="1">
              <a:spcBef>
                <a:spcPts val="320"/>
              </a:spcBef>
              <a:spcAft>
                <a:spcPts val="0"/>
              </a:spcAft>
              <a:buSzPts val="1520"/>
              <a:buChar char="›"/>
              <a:defRPr sz="1600"/>
            </a:lvl2pPr>
            <a:lvl3pPr marL="1371600" lvl="2" indent="-317500" algn="r" rtl="1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04800" algn="r" rtl="1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1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513762" y="8621712"/>
            <a:ext cx="29321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631950" y="8623300"/>
            <a:ext cx="68961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453812" y="8621712"/>
            <a:ext cx="509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531085" y="356988"/>
            <a:ext cx="10090613" cy="179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4900"/>
              <a:buFont typeface="Century Gothic"/>
              <a:buNone/>
              <a:defRPr sz="4900" b="1" cap="none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531085" y="2148176"/>
            <a:ext cx="5417066" cy="300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228600" algn="l" rtl="1">
              <a:spcBef>
                <a:spcPts val="540"/>
              </a:spcBef>
              <a:spcAft>
                <a:spcPts val="0"/>
              </a:spcAft>
              <a:buSzPts val="2160"/>
              <a:buNone/>
              <a:defRPr sz="2700">
                <a:solidFill>
                  <a:schemeClr val="lt1"/>
                </a:solidFill>
              </a:defRPr>
            </a:lvl1pPr>
            <a:lvl2pPr marL="914400" lvl="1" indent="-228600" algn="r" rtl="1">
              <a:spcBef>
                <a:spcPts val="480"/>
              </a:spcBef>
              <a:spcAft>
                <a:spcPts val="0"/>
              </a:spcAft>
              <a:buSzPts val="228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r" rtl="1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3pPr>
            <a:lvl4pPr marL="1828800" lvl="3" indent="-228600" algn="r" rtl="1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r" rtl="1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9694862" y="8516937"/>
            <a:ext cx="29749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51250" y="8523287"/>
            <a:ext cx="59388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780837" y="1065212"/>
            <a:ext cx="70008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 rot="5400000">
            <a:off x="7173589" y="2780756"/>
            <a:ext cx="7214870" cy="265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 rot="5400000">
            <a:off x="1384764" y="-246428"/>
            <a:ext cx="7214870" cy="87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 rot="5400000">
            <a:off x="3367087" y="-254000"/>
            <a:ext cx="6011862" cy="1147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37302" y="2265085"/>
            <a:ext cx="5629500" cy="595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406400" algn="r" rtl="1">
              <a:spcBef>
                <a:spcPts val="700"/>
              </a:spcBef>
              <a:spcAft>
                <a:spcPts val="0"/>
              </a:spcAft>
              <a:buSzPts val="2800"/>
              <a:buChar char="⦿"/>
              <a:defRPr sz="3500"/>
            </a:lvl1pPr>
            <a:lvl2pPr marL="914400" lvl="1" indent="-427672" algn="r" rtl="1">
              <a:spcBef>
                <a:spcPts val="660"/>
              </a:spcBef>
              <a:spcAft>
                <a:spcPts val="0"/>
              </a:spcAft>
              <a:buSzPts val="3135"/>
              <a:buChar char="›"/>
              <a:defRPr sz="3300"/>
            </a:lvl2pPr>
            <a:lvl3pPr marL="1371600" lvl="2" indent="-400050" algn="r" rtl="1">
              <a:spcBef>
                <a:spcPts val="540"/>
              </a:spcBef>
              <a:spcAft>
                <a:spcPts val="0"/>
              </a:spcAft>
              <a:buSzPts val="2700"/>
              <a:buChar char="●"/>
              <a:defRPr sz="2700"/>
            </a:lvl3pPr>
            <a:lvl4pPr marL="1828800" lvl="3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79236" y="2265085"/>
            <a:ext cx="5629500" cy="595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406400" algn="r" rtl="1">
              <a:spcBef>
                <a:spcPts val="700"/>
              </a:spcBef>
              <a:spcAft>
                <a:spcPts val="0"/>
              </a:spcAft>
              <a:buSzPts val="2800"/>
              <a:buChar char="⦿"/>
              <a:defRPr sz="3500"/>
            </a:lvl1pPr>
            <a:lvl2pPr marL="914400" lvl="1" indent="-427672" algn="r" rtl="1">
              <a:spcBef>
                <a:spcPts val="660"/>
              </a:spcBef>
              <a:spcAft>
                <a:spcPts val="0"/>
              </a:spcAft>
              <a:buSzPts val="3135"/>
              <a:buChar char="›"/>
              <a:defRPr sz="3300"/>
            </a:lvl2pPr>
            <a:lvl3pPr marL="1371600" lvl="2" indent="-400050" algn="r" rtl="1">
              <a:spcBef>
                <a:spcPts val="540"/>
              </a:spcBef>
              <a:spcAft>
                <a:spcPts val="0"/>
              </a:spcAft>
              <a:buSzPts val="2700"/>
              <a:buChar char="●"/>
              <a:defRPr sz="2700"/>
            </a:lvl3pPr>
            <a:lvl4pPr marL="1828800" lvl="3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r" rtl="1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637302" y="351767"/>
            <a:ext cx="11471434" cy="183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637302" y="2475980"/>
            <a:ext cx="11471434" cy="601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lvl="0" indent="-320040" algn="r" rtl="1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r" rtl="1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678612" y="8521700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9525" y="19050"/>
            <a:ext cx="12726987" cy="899001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9525"/>
            <a:ext cx="12736512" cy="8999537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Google Shape;12;p1"/>
          <p:cNvCxnSpPr/>
          <p:nvPr/>
        </p:nvCxnSpPr>
        <p:spPr>
          <a:xfrm flipH="1">
            <a:off x="9017000" y="6507162"/>
            <a:ext cx="3725862" cy="2498725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/>
          <p:nvPr/>
        </p:nvSpPr>
        <p:spPr>
          <a:xfrm rot="-5400000">
            <a:off x="10604500" y="6859587"/>
            <a:ext cx="2489200" cy="1803400"/>
          </a:xfrm>
          <a:prstGeom prst="triangle">
            <a:avLst>
              <a:gd name="adj" fmla="val 11086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1911350" y="7907337"/>
            <a:ext cx="80724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0" rIns="124350" bIns="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1911350" y="7431087"/>
            <a:ext cx="807243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0" rIns="124350" bIns="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11698287" y="7564437"/>
            <a:ext cx="7016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513762" y="8621712"/>
            <a:ext cx="29321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631950" y="8623300"/>
            <a:ext cx="68961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453812" y="8621712"/>
            <a:ext cx="5095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10800000" flipH="1">
            <a:off x="9525" y="9525"/>
            <a:ext cx="12726987" cy="899001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" name="Google Shape;40;p5"/>
          <p:cNvSpPr/>
          <p:nvPr/>
        </p:nvSpPr>
        <p:spPr>
          <a:xfrm rot="-5400000" flipH="1">
            <a:off x="10604500" y="355600"/>
            <a:ext cx="2489200" cy="1803400"/>
          </a:xfrm>
          <a:prstGeom prst="triangle">
            <a:avLst>
              <a:gd name="adj" fmla="val 11086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1" name="Google Shape;41;p5"/>
          <p:cNvCxnSpPr/>
          <p:nvPr/>
        </p:nvCxnSpPr>
        <p:spPr>
          <a:xfrm rot="10800000">
            <a:off x="9017000" y="12700"/>
            <a:ext cx="3725862" cy="2498725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 rot="10800000" flipH="1">
            <a:off x="0" y="9525"/>
            <a:ext cx="12736512" cy="8999537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9694862" y="8516937"/>
            <a:ext cx="29749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651250" y="8523287"/>
            <a:ext cx="59388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1780837" y="1065212"/>
            <a:ext cx="70008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9525" y="19050"/>
            <a:ext cx="12726987" cy="899001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" name="Google Shape;56;p7"/>
          <p:cNvCxnSpPr/>
          <p:nvPr/>
        </p:nvCxnSpPr>
        <p:spPr>
          <a:xfrm>
            <a:off x="0" y="9525"/>
            <a:ext cx="12736512" cy="8999537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7" name="Google Shape;57;p7"/>
          <p:cNvCxnSpPr/>
          <p:nvPr/>
        </p:nvCxnSpPr>
        <p:spPr>
          <a:xfrm flipH="1">
            <a:off x="9017000" y="6507162"/>
            <a:ext cx="3725862" cy="2498725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9525" y="19050"/>
            <a:ext cx="12726987" cy="899001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0" y="9525"/>
            <a:ext cx="12736512" cy="8999537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4" name="Google Shape;94;p13"/>
          <p:cNvCxnSpPr/>
          <p:nvPr/>
        </p:nvCxnSpPr>
        <p:spPr>
          <a:xfrm flipH="1">
            <a:off x="9017000" y="6507162"/>
            <a:ext cx="3725862" cy="2498725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6678612" y="8521700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38837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579100" y="8523287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6678612" y="8523287"/>
            <a:ext cx="29702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636587" y="8523287"/>
            <a:ext cx="59404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0579100" y="8524875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rebuchet MS"/>
              <a:buNone/>
              <a:defRPr sz="16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36587" y="352425"/>
            <a:ext cx="11472862" cy="1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ctr" anchorCtr="0">
            <a:norm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636587" y="2476500"/>
            <a:ext cx="11472862" cy="601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>
            <a:lvl1pPr marL="457200" marR="0" lvl="0" indent="-436880" algn="r" rtl="1"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280"/>
              <a:buFont typeface="Noto Sans Symbols"/>
              <a:buChar char="⦿"/>
              <a:defRPr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39737" algn="r" rtl="1"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325"/>
              <a:buFont typeface="Verdana"/>
              <a:buChar char="›"/>
              <a:defRPr sz="3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438150" algn="r" rtl="1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Noto Sans Symbols"/>
              <a:buChar char="●"/>
              <a:defRPr sz="3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400050" algn="r" rtl="1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oto Sans Symbols"/>
              <a:buChar char="●"/>
              <a:defRPr sz="2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93700" algn="r" rtl="1">
              <a:spcBef>
                <a:spcPts val="520"/>
              </a:spcBef>
              <a:spcAft>
                <a:spcPts val="0"/>
              </a:spcAft>
              <a:buClr>
                <a:srgbClr val="FF90B2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81000" algn="r" rtl="1">
              <a:spcBef>
                <a:spcPts val="480"/>
              </a:spcBef>
              <a:spcAft>
                <a:spcPts val="0"/>
              </a:spcAft>
              <a:buClr>
                <a:srgbClr val="FF8EB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68300" algn="r" rtl="1">
              <a:spcBef>
                <a:spcPts val="440"/>
              </a:spcBef>
              <a:spcAft>
                <a:spcPts val="0"/>
              </a:spcAft>
              <a:buClr>
                <a:srgbClr val="FF8EB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8751887" y="8621712"/>
            <a:ext cx="29749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1582737" y="8621712"/>
            <a:ext cx="7169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11723687" y="8621712"/>
            <a:ext cx="7016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b" anchorCtr="0">
            <a:noAutofit/>
          </a:bodyPr>
          <a:lstStyle>
            <a:lvl1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219" y="5805438"/>
            <a:ext cx="4575192" cy="280734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47" y="721540"/>
            <a:ext cx="11892937" cy="359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/>
        </p:nvSpPr>
        <p:spPr>
          <a:xfrm>
            <a:off x="1514475" y="566737"/>
            <a:ext cx="10074275" cy="1049337"/>
          </a:xfrm>
          <a:prstGeom prst="rect">
            <a:avLst/>
          </a:prstGeom>
          <a:solidFill>
            <a:srgbClr val="00349E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6000"/>
              <a:buFont typeface="Architects Daughter"/>
              <a:buNone/>
            </a:pPr>
            <a:r>
              <a:rPr lang="en-US" sz="6000" b="1" i="0" u="none">
                <a:solidFill>
                  <a:srgbClr val="FF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Effect of  polar solvent </a:t>
            </a:r>
            <a:endParaRPr/>
          </a:p>
        </p:txBody>
      </p:sp>
      <p:sp>
        <p:nvSpPr>
          <p:cNvPr id="352" name="Google Shape;352;p28"/>
          <p:cNvSpPr txBox="1"/>
          <p:nvPr/>
        </p:nvSpPr>
        <p:spPr>
          <a:xfrm>
            <a:off x="612775" y="2549525"/>
            <a:ext cx="10391775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urier New"/>
              <a:buChar char="o"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Polar solvent such as ethanol, methanol and acetone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urier New"/>
              <a:buChar char="o"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Organic solvent with water made miscible solution.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urier New"/>
              <a:buChar char="o"/>
            </a:pP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Miscible solution decrease the solubility of protein.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"/>
          <p:cNvSpPr txBox="1"/>
          <p:nvPr/>
        </p:nvSpPr>
        <p:spPr>
          <a:xfrm>
            <a:off x="3086100" y="247650"/>
            <a:ext cx="6145212" cy="95726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BBFF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87BB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Effect of  heat </a:t>
            </a:r>
            <a:endParaRPr/>
          </a:p>
        </p:txBody>
      </p:sp>
      <p:sp>
        <p:nvSpPr>
          <p:cNvPr id="358" name="Google Shape;358;p29"/>
          <p:cNvSpPr txBox="1"/>
          <p:nvPr/>
        </p:nvSpPr>
        <p:spPr>
          <a:xfrm>
            <a:off x="639762" y="1844675"/>
            <a:ext cx="747712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 types are 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Fibrous protein (insoluble in water)</a:t>
            </a:r>
            <a:endParaRPr/>
          </a:p>
          <a:p>
            <a:pPr marL="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Globular protein (soluble in water)</a:t>
            </a:r>
            <a:endParaRPr/>
          </a:p>
        </p:txBody>
      </p:sp>
      <p:sp>
        <p:nvSpPr>
          <p:cNvPr id="359" name="Google Shape;359;p29"/>
          <p:cNvSpPr txBox="1"/>
          <p:nvPr/>
        </p:nvSpPr>
        <p:spPr>
          <a:xfrm>
            <a:off x="460375" y="4797425"/>
            <a:ext cx="11745912" cy="258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FF66"/>
              </a:buClr>
              <a:buSzPts val="3600"/>
              <a:buFont typeface="Merriweather"/>
              <a:buNone/>
            </a:pPr>
            <a:r>
              <a:rPr lang="en-US" sz="3600" b="0" i="0" u="none">
                <a:solidFill>
                  <a:srgbClr val="66FF66"/>
                </a:solidFill>
                <a:latin typeface="Merriweather"/>
                <a:ea typeface="Merriweather"/>
                <a:cs typeface="Merriweather"/>
                <a:sym typeface="Merriweather"/>
              </a:rPr>
              <a:t>Protein coagulation </a:t>
            </a:r>
            <a:r>
              <a:rPr lang="en-US" sz="36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results in the </a:t>
            </a:r>
            <a:r>
              <a:rPr lang="en-US" sz="3600" b="0" i="0" u="none">
                <a:solidFill>
                  <a:srgbClr val="FF0066"/>
                </a:solidFill>
                <a:latin typeface="Merriweather"/>
                <a:ea typeface="Merriweather"/>
                <a:cs typeface="Merriweather"/>
                <a:sym typeface="Merriweather"/>
              </a:rPr>
              <a:t>disorganization </a:t>
            </a:r>
            <a:r>
              <a:rPr lang="en-US" sz="36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of a </a:t>
            </a:r>
            <a:r>
              <a:rPr lang="en-US" sz="3600" b="0" i="0" u="none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protein’s structures </a:t>
            </a:r>
            <a:r>
              <a:rPr lang="en-US" sz="36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without the hydrolysis of peptide bonds lead to </a:t>
            </a:r>
            <a:r>
              <a:rPr lang="en-US" sz="3600" b="0" i="0" u="none">
                <a:solidFill>
                  <a:srgbClr val="00B0F0"/>
                </a:solidFill>
                <a:latin typeface="Merriweather"/>
                <a:ea typeface="Merriweather"/>
                <a:cs typeface="Merriweather"/>
                <a:sym typeface="Merriweather"/>
              </a:rPr>
              <a:t>precipitation of protein</a:t>
            </a:r>
            <a:r>
              <a:rPr lang="en-US" sz="3600" b="0" i="0" u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/>
        </p:nvSpPr>
        <p:spPr>
          <a:xfrm>
            <a:off x="2771773" y="0"/>
            <a:ext cx="8272464" cy="105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800" tIns="90400" rIns="180800" bIns="90400" anchor="t" anchorCtr="0">
            <a:noAutofit/>
          </a:bodyPr>
          <a:lstStyle/>
          <a:p>
            <a:pPr marL="541518" marR="0" lvl="0" indent="-54151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lang="en-US" sz="4800" b="1" i="1" u="sng" strike="noStrike" cap="none">
                <a:solidFill>
                  <a:srgbClr val="F8F8F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Precipitation effects </a:t>
            </a:r>
            <a:endParaRPr sz="4800" b="1" i="1" u="sng" strike="noStrike" cap="none">
              <a:solidFill>
                <a:srgbClr val="F8F8F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1141412" y="1309687"/>
            <a:ext cx="37115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8575" tIns="104275" rIns="208575" bIns="10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1- acid and base effect :</a:t>
            </a:r>
            <a:endParaRPr/>
          </a:p>
        </p:txBody>
      </p:sp>
      <p:sp>
        <p:nvSpPr>
          <p:cNvPr id="366" name="Google Shape;366;p30"/>
          <p:cNvSpPr txBox="1"/>
          <p:nvPr/>
        </p:nvSpPr>
        <p:spPr>
          <a:xfrm>
            <a:off x="7872412" y="1343025"/>
            <a:ext cx="406876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8575" tIns="104275" rIns="208575" bIns="10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2- neutral salt effect :  </a:t>
            </a:r>
            <a:endParaRPr/>
          </a:p>
        </p:txBody>
      </p:sp>
      <p:cxnSp>
        <p:nvCxnSpPr>
          <p:cNvPr id="367" name="Google Shape;367;p30"/>
          <p:cNvCxnSpPr/>
          <p:nvPr/>
        </p:nvCxnSpPr>
        <p:spPr>
          <a:xfrm>
            <a:off x="6130925" y="1485900"/>
            <a:ext cx="0" cy="314483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68" name="Google Shape;368;p30"/>
          <p:cNvSpPr txBox="1"/>
          <p:nvPr/>
        </p:nvSpPr>
        <p:spPr>
          <a:xfrm>
            <a:off x="1008062" y="5208587"/>
            <a:ext cx="397827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8575" tIns="104275" rIns="208575" bIns="10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3- alkaloid reagent effect  : </a:t>
            </a:r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468312" y="4732337"/>
            <a:ext cx="11849100" cy="46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C26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225" tIns="74600" rIns="149225" bIns="746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8197850" y="5208587"/>
            <a:ext cx="36766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8575" tIns="104275" rIns="208575" bIns="10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</a:pPr>
            <a:r>
              <a:rPr lang="en-US" sz="2400" b="1" i="0" u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4- polar solvent effect: </a:t>
            </a:r>
            <a:endParaRPr/>
          </a:p>
        </p:txBody>
      </p:sp>
      <p:sp>
        <p:nvSpPr>
          <p:cNvPr id="371" name="Google Shape;371;p30"/>
          <p:cNvSpPr/>
          <p:nvPr/>
        </p:nvSpPr>
        <p:spPr>
          <a:xfrm>
            <a:off x="1527175" y="1997075"/>
            <a:ext cx="552450" cy="1441450"/>
          </a:xfrm>
          <a:prstGeom prst="can">
            <a:avLst>
              <a:gd name="adj" fmla="val 2070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30"/>
          <p:cNvSpPr txBox="1"/>
          <p:nvPr/>
        </p:nvSpPr>
        <p:spPr>
          <a:xfrm>
            <a:off x="690562" y="3513137"/>
            <a:ext cx="2216150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en-US" sz="19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1ml  HNO3 (con.)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en-US" sz="19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1ml  albumin  </a:t>
            </a:r>
            <a:endParaRPr/>
          </a:p>
        </p:txBody>
      </p:sp>
      <p:sp>
        <p:nvSpPr>
          <p:cNvPr id="373" name="Google Shape;373;p30"/>
          <p:cNvSpPr/>
          <p:nvPr/>
        </p:nvSpPr>
        <p:spPr>
          <a:xfrm>
            <a:off x="4022725" y="1997075"/>
            <a:ext cx="565150" cy="1295400"/>
          </a:xfrm>
          <a:prstGeom prst="can">
            <a:avLst>
              <a:gd name="adj" fmla="val 2356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4" name="Google Shape;374;p30"/>
          <p:cNvSpPr txBox="1"/>
          <p:nvPr/>
        </p:nvSpPr>
        <p:spPr>
          <a:xfrm>
            <a:off x="3175000" y="3370262"/>
            <a:ext cx="20320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en-US" sz="19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2ml  NaOH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en-US" sz="19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(saturated)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None/>
            </a:pPr>
            <a:r>
              <a:rPr lang="en-US" sz="19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1ml    albumin  </a:t>
            </a:r>
            <a:endParaRPr/>
          </a:p>
        </p:txBody>
      </p:sp>
      <p:sp>
        <p:nvSpPr>
          <p:cNvPr id="375" name="Google Shape;375;p30"/>
          <p:cNvSpPr txBox="1"/>
          <p:nvPr/>
        </p:nvSpPr>
        <p:spPr>
          <a:xfrm>
            <a:off x="7586662" y="3581400"/>
            <a:ext cx="217805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drop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cupric sulphate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3ml  albumin  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9812337" y="3538537"/>
            <a:ext cx="1968500" cy="104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 drop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lead actate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3ml  albumin  </a:t>
            </a:r>
            <a:endParaRPr/>
          </a:p>
        </p:txBody>
      </p:sp>
      <p:sp>
        <p:nvSpPr>
          <p:cNvPr id="377" name="Google Shape;377;p30"/>
          <p:cNvSpPr/>
          <p:nvPr/>
        </p:nvSpPr>
        <p:spPr>
          <a:xfrm>
            <a:off x="8318500" y="2012950"/>
            <a:ext cx="552450" cy="1443037"/>
          </a:xfrm>
          <a:prstGeom prst="can">
            <a:avLst>
              <a:gd name="adj" fmla="val 2067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8318500" y="2978150"/>
            <a:ext cx="552450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10247312" y="2033587"/>
            <a:ext cx="550862" cy="1443037"/>
          </a:xfrm>
          <a:prstGeom prst="can">
            <a:avLst>
              <a:gd name="adj" fmla="val 2061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10247312" y="2998787"/>
            <a:ext cx="550862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81" name="Google Shape;381;p30"/>
          <p:cNvCxnSpPr/>
          <p:nvPr/>
        </p:nvCxnSpPr>
        <p:spPr>
          <a:xfrm>
            <a:off x="6118225" y="5335587"/>
            <a:ext cx="0" cy="312261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82" name="Google Shape;382;p30"/>
          <p:cNvSpPr txBox="1"/>
          <p:nvPr/>
        </p:nvSpPr>
        <p:spPr>
          <a:xfrm>
            <a:off x="1355725" y="7559675"/>
            <a:ext cx="2652712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drop tannic acid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1ml    albumin  </a:t>
            </a:r>
            <a:endParaRPr/>
          </a:p>
        </p:txBody>
      </p:sp>
      <p:sp>
        <p:nvSpPr>
          <p:cNvPr id="383" name="Google Shape;383;p30"/>
          <p:cNvSpPr/>
          <p:nvPr/>
        </p:nvSpPr>
        <p:spPr>
          <a:xfrm>
            <a:off x="2405062" y="5932487"/>
            <a:ext cx="552450" cy="1441450"/>
          </a:xfrm>
          <a:prstGeom prst="can">
            <a:avLst>
              <a:gd name="adj" fmla="val 2070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2405062" y="6896100"/>
            <a:ext cx="552450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7631112" y="7821612"/>
            <a:ext cx="193040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rPr lang="en-US" sz="18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2ml ethanol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</a:pPr>
            <a:r>
              <a:rPr lang="en-US" sz="18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1ml    albumin  </a:t>
            </a:r>
            <a:endParaRPr/>
          </a:p>
        </p:txBody>
      </p:sp>
      <p:sp>
        <p:nvSpPr>
          <p:cNvPr id="386" name="Google Shape;386;p30"/>
          <p:cNvSpPr/>
          <p:nvPr/>
        </p:nvSpPr>
        <p:spPr>
          <a:xfrm>
            <a:off x="8302625" y="6164262"/>
            <a:ext cx="552450" cy="1443037"/>
          </a:xfrm>
          <a:prstGeom prst="can">
            <a:avLst>
              <a:gd name="adj" fmla="val 2067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8302625" y="7129462"/>
            <a:ext cx="552450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88" name="Google Shape;388;p30"/>
          <p:cNvCxnSpPr/>
          <p:nvPr/>
        </p:nvCxnSpPr>
        <p:spPr>
          <a:xfrm rot="10800000" flipH="1">
            <a:off x="9096375" y="6969125"/>
            <a:ext cx="2093912" cy="2222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89" name="Google Shape;389;p30"/>
          <p:cNvSpPr txBox="1"/>
          <p:nvPr/>
        </p:nvSpPr>
        <p:spPr>
          <a:xfrm>
            <a:off x="9258300" y="6311900"/>
            <a:ext cx="1468437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lang="en-US" sz="2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5ml water</a:t>
            </a:r>
            <a:endParaRPr/>
          </a:p>
        </p:txBody>
      </p:sp>
      <p:sp>
        <p:nvSpPr>
          <p:cNvPr id="390" name="Google Shape;390;p30"/>
          <p:cNvSpPr/>
          <p:nvPr/>
        </p:nvSpPr>
        <p:spPr>
          <a:xfrm>
            <a:off x="11388725" y="6259512"/>
            <a:ext cx="552450" cy="1441450"/>
          </a:xfrm>
          <a:prstGeom prst="can">
            <a:avLst>
              <a:gd name="adj" fmla="val 2070"/>
            </a:avLst>
          </a:prstGeom>
          <a:solidFill>
            <a:schemeClr val="lt1"/>
          </a:solidFill>
          <a:ln w="25400" cap="flat" cmpd="sng">
            <a:solidFill>
              <a:srgbClr val="003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1504950" y="2955925"/>
            <a:ext cx="552450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4022725" y="2790825"/>
            <a:ext cx="552450" cy="477837"/>
          </a:xfrm>
          <a:prstGeom prst="flowChartMagneticDisk">
            <a:avLst/>
          </a:prstGeom>
          <a:solidFill>
            <a:srgbClr val="7F7F7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/>
        </p:nvSpPr>
        <p:spPr>
          <a:xfrm>
            <a:off x="250825" y="1844675"/>
            <a:ext cx="7705725" cy="645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776287" marR="0" lvl="0" indent="-7762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10"/>
              <a:buFont typeface="Noto Sans Symbols"/>
              <a:buChar char="⮚"/>
            </a:pP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 are polymers made up of amino acid units.</a:t>
            </a:r>
            <a:endParaRPr/>
          </a:p>
          <a:p>
            <a:pPr marL="776287" marR="0" lvl="0" indent="-776287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entury Gothic"/>
              <a:buNone/>
            </a:pP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776287" marR="0" lvl="0" indent="-776287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4410"/>
              <a:buFont typeface="Noto Sans Symbols"/>
              <a:buChar char="⮚"/>
            </a:pP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acid consist of an </a:t>
            </a:r>
            <a:r>
              <a:rPr lang="en-US" sz="4900" b="1" i="0" u="none">
                <a:solidFill>
                  <a:srgbClr val="FF99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amino group</a:t>
            </a: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4900" b="1" i="0" u="none">
                <a:solidFill>
                  <a:srgbClr val="FF99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carboxyl group</a:t>
            </a: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       </a:t>
            </a:r>
            <a:r>
              <a:rPr lang="en-US" sz="4900" b="1" i="0" u="none">
                <a:solidFill>
                  <a:srgbClr val="00FE7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 atom </a:t>
            </a: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4900" b="1" i="0" u="none">
                <a:solidFill>
                  <a:srgbClr val="43E2F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group</a:t>
            </a:r>
            <a:r>
              <a:rPr lang="en-US" sz="49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9481" y="5900016"/>
            <a:ext cx="3639777" cy="240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5806" y="2047254"/>
            <a:ext cx="3613452" cy="2364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4118380" y="80165"/>
            <a:ext cx="4701101" cy="151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Arial"/>
              <a:buNone/>
            </a:pPr>
            <a:r>
              <a:rPr lang="en-US" sz="9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sz="9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1546639" y="342765"/>
            <a:ext cx="10085589" cy="147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FC"/>
              </a:buClr>
              <a:buSzPts val="8800"/>
              <a:buFont typeface="Architects Daughter"/>
              <a:buNone/>
            </a:pPr>
            <a:r>
              <a:rPr lang="en-US" sz="8800" b="1" i="0" u="sng" strike="noStrike" cap="none">
                <a:solidFill>
                  <a:srgbClr val="FFFBF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Function of proteins </a:t>
            </a:r>
            <a:endParaRPr sz="8800" b="1" i="0" u="sng" strike="noStrike" cap="none">
              <a:solidFill>
                <a:srgbClr val="FFFBFC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74650" y="2625725"/>
            <a:ext cx="12430125" cy="480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387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Char char="❑"/>
            </a:pPr>
            <a:r>
              <a:rPr lang="en-US" sz="38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 as structural such as : Skin , hair , nails , </a:t>
            </a:r>
            <a:endParaRPr/>
          </a:p>
          <a:p>
            <a:pPr marL="387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omic Sans MS"/>
              <a:buNone/>
            </a:pPr>
            <a:r>
              <a:rPr lang="en-US" sz="38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muscle and connective tissue</a:t>
            </a:r>
            <a:endParaRPr/>
          </a:p>
          <a:p>
            <a:pPr marL="3873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None/>
            </a:pPr>
            <a:endParaRPr sz="3800" b="1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7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Char char="❑"/>
            </a:pPr>
            <a:r>
              <a:rPr lang="en-US" sz="38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  as catalysts such as enzyme  </a:t>
            </a:r>
            <a:endParaRPr/>
          </a:p>
          <a:p>
            <a:pPr marL="3873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None/>
            </a:pPr>
            <a:endParaRPr sz="3800" b="1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7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Char char="❑"/>
            </a:pPr>
            <a:r>
              <a:rPr lang="en-US" sz="38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 as hormones such as insulin  </a:t>
            </a:r>
            <a:endParaRPr/>
          </a:p>
          <a:p>
            <a:pPr marL="3873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None/>
            </a:pPr>
            <a:endParaRPr sz="3800" b="1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735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Noto Sans Symbols"/>
              <a:buChar char="❑"/>
            </a:pPr>
            <a:r>
              <a:rPr lang="en-US" sz="3800" b="1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 as transport such as hemoglobin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1756425" y="248071"/>
            <a:ext cx="9386679" cy="1125856"/>
          </a:xfrm>
          <a:prstGeom prst="rect">
            <a:avLst/>
          </a:prstGeom>
          <a:gradFill>
            <a:gsLst>
              <a:gs pos="0">
                <a:srgbClr val="F6EFF9"/>
              </a:gs>
              <a:gs pos="34000">
                <a:srgbClr val="F1ECF4"/>
              </a:gs>
              <a:gs pos="100000">
                <a:srgbClr val="BA9CC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70008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147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C72"/>
              </a:buClr>
              <a:buSzPts val="6500"/>
              <a:buFont typeface="Schoolbell"/>
              <a:buNone/>
            </a:pPr>
            <a:r>
              <a:rPr lang="en-US" sz="6500" b="1" i="0" u="none" strike="noStrike" cap="none">
                <a:solidFill>
                  <a:srgbClr val="000C72"/>
                </a:solidFill>
                <a:latin typeface="Schoolbell"/>
                <a:ea typeface="Schoolbell"/>
                <a:cs typeface="Schoolbell"/>
                <a:sym typeface="Schoolbell"/>
              </a:rPr>
              <a:t>Properties of Proteins</a:t>
            </a:r>
            <a:endParaRPr sz="6500" b="1" i="0" u="none" strike="noStrike" cap="none">
              <a:solidFill>
                <a:srgbClr val="000C72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2271712"/>
            <a:ext cx="4370387" cy="39306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sp>
        <p:nvSpPr>
          <p:cNvPr id="161" name="Google Shape;161;p22"/>
          <p:cNvSpPr txBox="1"/>
          <p:nvPr/>
        </p:nvSpPr>
        <p:spPr>
          <a:xfrm>
            <a:off x="1084262" y="6500812"/>
            <a:ext cx="2682875" cy="63341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rebuchet MS"/>
              <a:buNone/>
            </a:pPr>
            <a:r>
              <a:rPr lang="en-US" sz="33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Amphoteric </a:t>
            </a:r>
            <a:endParaRPr/>
          </a:p>
        </p:txBody>
      </p:sp>
      <p:cxnSp>
        <p:nvCxnSpPr>
          <p:cNvPr id="162" name="Google Shape;162;p22"/>
          <p:cNvCxnSpPr/>
          <p:nvPr/>
        </p:nvCxnSpPr>
        <p:spPr>
          <a:xfrm>
            <a:off x="4967287" y="4024312"/>
            <a:ext cx="240982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163" name="Google Shape;163;p22"/>
          <p:cNvSpPr txBox="1"/>
          <p:nvPr/>
        </p:nvSpPr>
        <p:spPr>
          <a:xfrm>
            <a:off x="7525330" y="3670850"/>
            <a:ext cx="5106661" cy="710358"/>
          </a:xfrm>
          <a:prstGeom prst="rect">
            <a:avLst/>
          </a:prstGeom>
          <a:gradFill>
            <a:gsLst>
              <a:gs pos="0">
                <a:srgbClr val="F6EFF9"/>
              </a:gs>
              <a:gs pos="34000">
                <a:srgbClr val="F1ECF4"/>
              </a:gs>
              <a:gs pos="100000">
                <a:srgbClr val="BA9CCA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70008B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147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entury Gothic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Isoelectric point (pi) </a:t>
            </a:r>
            <a:endParaRPr sz="3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>
            <a:off x="9753600" y="4549775"/>
            <a:ext cx="0" cy="145415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165" name="Google Shape;165;p22"/>
          <p:cNvSpPr txBox="1"/>
          <p:nvPr/>
        </p:nvSpPr>
        <p:spPr>
          <a:xfrm>
            <a:off x="6877075" y="6057105"/>
            <a:ext cx="5632425" cy="2155825"/>
          </a:xfrm>
          <a:prstGeom prst="rect">
            <a:avLst/>
          </a:prstGeom>
          <a:gradFill>
            <a:gsLst>
              <a:gs pos="0">
                <a:srgbClr val="EFEFFB"/>
              </a:gs>
              <a:gs pos="34000">
                <a:srgbClr val="EAEAF9"/>
              </a:gs>
              <a:gs pos="100000">
                <a:srgbClr val="969ED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2EA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147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and negative charge are equal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specific pH</a:t>
            </a:r>
            <a:br>
              <a:rPr lang="en-US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net electric charge)</a:t>
            </a:r>
            <a:endParaRPr sz="3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336370" y="437457"/>
            <a:ext cx="10580916" cy="114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0F2"/>
              </a:buClr>
              <a:buSzPts val="6600"/>
              <a:buFont typeface="Architects Daughter"/>
              <a:buNone/>
            </a:pPr>
            <a:r>
              <a:rPr lang="en-US" sz="6600" b="1" i="0" u="sng" strike="noStrike" cap="none">
                <a:solidFill>
                  <a:srgbClr val="FEF0F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Precipitation of proteins </a:t>
            </a:r>
            <a:endParaRPr sz="6600" b="1" i="0" u="sng" strike="noStrike" cap="none">
              <a:solidFill>
                <a:srgbClr val="FEF0F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701675" y="2492375"/>
            <a:ext cx="9632950" cy="566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n-US" sz="4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 of strong acid and strong base</a:t>
            </a:r>
            <a:endParaRPr/>
          </a:p>
          <a:p>
            <a:pPr marL="28575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endParaRPr sz="4000" b="1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n-US" sz="4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 of neutral salts</a:t>
            </a:r>
            <a:endParaRPr/>
          </a:p>
          <a:p>
            <a:pPr marL="28575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endParaRPr sz="4000" b="1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n-US" sz="4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 of alkaloid reagents</a:t>
            </a:r>
            <a:endParaRPr/>
          </a:p>
          <a:p>
            <a:pPr marL="28575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endParaRPr sz="4000" b="1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n-US" sz="4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 of polar solvent </a:t>
            </a:r>
            <a:endParaRPr/>
          </a:p>
          <a:p>
            <a:pPr marL="28575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endParaRPr sz="4000" b="1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❖"/>
            </a:pPr>
            <a:r>
              <a:rPr lang="en-US" sz="40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Effect of heat   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454" y="5661422"/>
            <a:ext cx="3917804" cy="277208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673100" y="6011862"/>
            <a:ext cx="4651375" cy="19716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189787" y="1789112"/>
            <a:ext cx="4814887" cy="30067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73100" y="1757362"/>
            <a:ext cx="4651375" cy="3035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268412" y="2212975"/>
            <a:ext cx="1603375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239837" y="6397625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2908300" y="6551612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743075" y="7112000"/>
            <a:ext cx="1606550" cy="56673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7540625" y="2341562"/>
            <a:ext cx="1604962" cy="56991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885950" y="174307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2468562" y="252571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301875" y="178911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2857500" y="22447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2779712" y="18970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384300" y="1833562"/>
            <a:ext cx="3778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2106612" y="263207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2" name="Google Shape;192;p24"/>
          <p:cNvSpPr txBox="1"/>
          <p:nvPr/>
        </p:nvSpPr>
        <p:spPr>
          <a:xfrm>
            <a:off x="1690687" y="26463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957262" y="1985962"/>
            <a:ext cx="3778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1279525" y="25527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996950" y="24701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1471612" y="21812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2116137" y="2284412"/>
            <a:ext cx="3778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1771650" y="23669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965325" y="21669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3327400" y="3294062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3948112" y="28241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4527550" y="36068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4362450" y="28702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4" name="Google Shape;204;p24"/>
          <p:cNvSpPr txBox="1"/>
          <p:nvPr/>
        </p:nvSpPr>
        <p:spPr>
          <a:xfrm>
            <a:off x="1927225" y="6011862"/>
            <a:ext cx="433387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05" name="Google Shape;205;p24"/>
          <p:cNvSpPr txBox="1"/>
          <p:nvPr/>
        </p:nvSpPr>
        <p:spPr>
          <a:xfrm>
            <a:off x="4841875" y="29813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3446462" y="29162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4167187" y="37163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8" name="Google Shape;208;p24"/>
          <p:cNvSpPr txBox="1"/>
          <p:nvPr/>
        </p:nvSpPr>
        <p:spPr>
          <a:xfrm>
            <a:off x="3752850" y="37290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09" name="Google Shape;209;p24"/>
          <p:cNvSpPr txBox="1"/>
          <p:nvPr/>
        </p:nvSpPr>
        <p:spPr>
          <a:xfrm>
            <a:off x="3019425" y="30686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3340100" y="363378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3055937" y="35528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3533775" y="326548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4176712" y="33655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3830637" y="34480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5" name="Google Shape;215;p24"/>
          <p:cNvSpPr txBox="1"/>
          <p:nvPr/>
        </p:nvSpPr>
        <p:spPr>
          <a:xfrm>
            <a:off x="4025900" y="32480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993775" y="3832225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1614487" y="3363912"/>
            <a:ext cx="3778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2195512" y="41465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2027237" y="34083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2582862" y="38655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2508250" y="351948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2" name="Google Shape;222;p24"/>
          <p:cNvSpPr txBox="1"/>
          <p:nvPr/>
        </p:nvSpPr>
        <p:spPr>
          <a:xfrm>
            <a:off x="1111250" y="34544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1833562" y="42545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1419225" y="42672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5" name="Google Shape;225;p24"/>
          <p:cNvSpPr txBox="1"/>
          <p:nvPr/>
        </p:nvSpPr>
        <p:spPr>
          <a:xfrm>
            <a:off x="684212" y="360521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1004887" y="41735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722312" y="40894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1200150" y="38036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1844675" y="3903662"/>
            <a:ext cx="37623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1498600" y="39878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1693862" y="378618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1535112" y="64643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3" name="Google Shape;233;p24"/>
          <p:cNvSpPr txBox="1"/>
          <p:nvPr/>
        </p:nvSpPr>
        <p:spPr>
          <a:xfrm>
            <a:off x="2338387" y="650557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1636712" y="60674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5" name="Google Shape;235;p24"/>
          <p:cNvSpPr txBox="1"/>
          <p:nvPr/>
        </p:nvSpPr>
        <p:spPr>
          <a:xfrm>
            <a:off x="817562" y="65452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1558925" y="69008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3359150" y="71564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1665287" y="745807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2506662" y="74977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090737" y="7180262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2701925" y="71564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2" name="Google Shape;242;p24"/>
          <p:cNvSpPr txBox="1"/>
          <p:nvPr/>
        </p:nvSpPr>
        <p:spPr>
          <a:xfrm>
            <a:off x="3435350" y="67024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3136900" y="659765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3500437" y="6578600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2971800" y="618648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3629025" y="6169025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4527550" y="6464300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 flipH="1">
            <a:off x="4076700" y="7010400"/>
            <a:ext cx="36353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49" name="Google Shape;249;p24"/>
          <p:cNvSpPr txBox="1"/>
          <p:nvPr/>
        </p:nvSpPr>
        <p:spPr>
          <a:xfrm>
            <a:off x="1903412" y="6483350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1031875" y="61293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7854950" y="2363787"/>
            <a:ext cx="4318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1184275" y="67516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3340100" y="6169025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4021137" y="6273800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1377950" y="7212012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2452687" y="719296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7" name="Google Shape;257;p24"/>
          <p:cNvSpPr txBox="1"/>
          <p:nvPr/>
        </p:nvSpPr>
        <p:spPr>
          <a:xfrm>
            <a:off x="4303712" y="6870700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2992437" y="743108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2540000" y="6808787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2065337" y="75517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3509962" y="7032625"/>
            <a:ext cx="4318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3990975" y="6608762"/>
            <a:ext cx="3778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8356600" y="2397125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4946650" y="3411537"/>
            <a:ext cx="37782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2259012" y="6129337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8396287" y="1870075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7845425" y="1900237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7331075" y="2133600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7108825" y="2625725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7640637" y="2876550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8878887" y="2111375"/>
            <a:ext cx="433387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8937625" y="266541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8396287" y="2876550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10312400" y="3101975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10628312" y="312261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6" name="Google Shape;276;p24"/>
          <p:cNvSpPr txBox="1"/>
          <p:nvPr/>
        </p:nvSpPr>
        <p:spPr>
          <a:xfrm>
            <a:off x="11128375" y="315436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7" name="Google Shape;277;p24"/>
          <p:cNvSpPr txBox="1"/>
          <p:nvPr/>
        </p:nvSpPr>
        <p:spPr>
          <a:xfrm>
            <a:off x="11168062" y="2628900"/>
            <a:ext cx="4318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10617200" y="2657475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79" name="Google Shape;279;p24"/>
          <p:cNvSpPr txBox="1"/>
          <p:nvPr/>
        </p:nvSpPr>
        <p:spPr>
          <a:xfrm>
            <a:off x="10102850" y="28908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0" name="Google Shape;280;p24"/>
          <p:cNvSpPr txBox="1"/>
          <p:nvPr/>
        </p:nvSpPr>
        <p:spPr>
          <a:xfrm>
            <a:off x="9879012" y="3386137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1" name="Google Shape;281;p24"/>
          <p:cNvSpPr txBox="1"/>
          <p:nvPr/>
        </p:nvSpPr>
        <p:spPr>
          <a:xfrm>
            <a:off x="10410825" y="363696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11650662" y="286861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11707812" y="34242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11168062" y="3636962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7989887" y="3711575"/>
            <a:ext cx="1606550" cy="56832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05BD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4350" tIns="62175" rIns="124350" bIns="621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8305800" y="3732212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7" name="Google Shape;287;p24"/>
          <p:cNvSpPr txBox="1"/>
          <p:nvPr/>
        </p:nvSpPr>
        <p:spPr>
          <a:xfrm>
            <a:off x="8805862" y="3763962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8845550" y="3238500"/>
            <a:ext cx="433387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8294687" y="3267075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0" name="Google Shape;290;p24"/>
          <p:cNvSpPr txBox="1"/>
          <p:nvPr/>
        </p:nvSpPr>
        <p:spPr>
          <a:xfrm>
            <a:off x="7780337" y="35004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7558087" y="39957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2" name="Google Shape;292;p24"/>
          <p:cNvSpPr txBox="1"/>
          <p:nvPr/>
        </p:nvSpPr>
        <p:spPr>
          <a:xfrm>
            <a:off x="8159750" y="4210050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9328150" y="3478212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4" name="Google Shape;294;p24"/>
          <p:cNvSpPr txBox="1"/>
          <p:nvPr/>
        </p:nvSpPr>
        <p:spPr>
          <a:xfrm>
            <a:off x="9386887" y="4033837"/>
            <a:ext cx="4318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5" name="Google Shape;295;p24"/>
          <p:cNvSpPr txBox="1"/>
          <p:nvPr/>
        </p:nvSpPr>
        <p:spPr>
          <a:xfrm>
            <a:off x="8845550" y="4246562"/>
            <a:ext cx="433387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847725" y="4806950"/>
            <a:ext cx="64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pH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8035925" y="4751387"/>
            <a:ext cx="64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pH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869950" y="7975600"/>
            <a:ext cx="641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pH</a:t>
            </a:r>
            <a:endParaRPr/>
          </a:p>
        </p:txBody>
      </p:sp>
      <p:sp>
        <p:nvSpPr>
          <p:cNvPr id="299" name="Google Shape;299;p24"/>
          <p:cNvSpPr txBox="1"/>
          <p:nvPr/>
        </p:nvSpPr>
        <p:spPr>
          <a:xfrm>
            <a:off x="2163762" y="4787900"/>
            <a:ext cx="514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pI</a:t>
            </a:r>
            <a:endParaRPr/>
          </a:p>
        </p:txBody>
      </p:sp>
      <p:sp>
        <p:nvSpPr>
          <p:cNvPr id="300" name="Google Shape;300;p24"/>
          <p:cNvSpPr txBox="1"/>
          <p:nvPr/>
        </p:nvSpPr>
        <p:spPr>
          <a:xfrm>
            <a:off x="9239250" y="4765675"/>
            <a:ext cx="51593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pI</a:t>
            </a:r>
            <a:endParaRPr/>
          </a:p>
        </p:txBody>
      </p:sp>
      <p:sp>
        <p:nvSpPr>
          <p:cNvPr id="301" name="Google Shape;301;p24"/>
          <p:cNvSpPr txBox="1"/>
          <p:nvPr/>
        </p:nvSpPr>
        <p:spPr>
          <a:xfrm>
            <a:off x="2216150" y="7999412"/>
            <a:ext cx="51593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pI</a:t>
            </a:r>
            <a:endParaRPr/>
          </a:p>
        </p:txBody>
      </p:sp>
      <p:sp>
        <p:nvSpPr>
          <p:cNvPr id="302" name="Google Shape;302;p24"/>
          <p:cNvSpPr txBox="1"/>
          <p:nvPr/>
        </p:nvSpPr>
        <p:spPr>
          <a:xfrm>
            <a:off x="1489075" y="4622800"/>
            <a:ext cx="509587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ndara"/>
              <a:buNone/>
            </a:pPr>
            <a:r>
              <a:rPr lang="en-US" sz="4000" b="1" i="0" u="non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&gt;</a:t>
            </a:r>
            <a:endParaRPr/>
          </a:p>
        </p:txBody>
      </p:sp>
      <p:sp>
        <p:nvSpPr>
          <p:cNvPr id="303" name="Google Shape;303;p24"/>
          <p:cNvSpPr txBox="1"/>
          <p:nvPr/>
        </p:nvSpPr>
        <p:spPr>
          <a:xfrm>
            <a:off x="8574087" y="4684712"/>
            <a:ext cx="587375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rebuchet MS"/>
              <a:buNone/>
            </a:pPr>
            <a:r>
              <a:rPr lang="en-US" sz="32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endParaRPr/>
          </a:p>
        </p:txBody>
      </p:sp>
      <p:sp>
        <p:nvSpPr>
          <p:cNvPr id="304" name="Google Shape;304;p24"/>
          <p:cNvSpPr txBox="1"/>
          <p:nvPr/>
        </p:nvSpPr>
        <p:spPr>
          <a:xfrm>
            <a:off x="1546225" y="7915275"/>
            <a:ext cx="490537" cy="61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rebuchet MS"/>
              <a:buNone/>
            </a:pPr>
            <a:r>
              <a:rPr lang="en-US" sz="32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=</a:t>
            </a:r>
            <a:endParaRPr/>
          </a:p>
        </p:txBody>
      </p:sp>
      <p:sp>
        <p:nvSpPr>
          <p:cNvPr id="305" name="Google Shape;305;p24"/>
          <p:cNvSpPr txBox="1"/>
          <p:nvPr/>
        </p:nvSpPr>
        <p:spPr>
          <a:xfrm>
            <a:off x="2936875" y="4864100"/>
            <a:ext cx="231457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Basic solution 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10131425" y="4795837"/>
            <a:ext cx="24257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acidic solution 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2798762" y="8039100"/>
            <a:ext cx="26479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rebuchet MS"/>
              <a:buNone/>
            </a:pPr>
            <a:r>
              <a:rPr lang="en-US" sz="24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Neutral solution </a:t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>
            <a:off x="0" y="342900"/>
            <a:ext cx="12746038" cy="864246"/>
          </a:xfrm>
          <a:prstGeom prst="rect">
            <a:avLst/>
          </a:prstGeom>
          <a:gradFill>
            <a:gsLst>
              <a:gs pos="0">
                <a:srgbClr val="95A8F8"/>
              </a:gs>
              <a:gs pos="46000">
                <a:srgbClr val="4571FC"/>
              </a:gs>
              <a:gs pos="100000">
                <a:srgbClr val="0036B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  <p:txBody>
          <a:bodyPr spcFirstLastPara="1" wrap="square" lIns="124350" tIns="62175" rIns="124350" bIns="62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chitects Daughter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Effect of  acid and base on proteins </a:t>
            </a:r>
            <a:endParaRPr sz="4800" b="1" i="0" u="none" strike="noStrike" cap="none">
              <a:solidFill>
                <a:srgbClr val="FFFF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9950" y="6062662"/>
            <a:ext cx="4814887" cy="19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/>
          <p:nvPr/>
        </p:nvSpPr>
        <p:spPr>
          <a:xfrm>
            <a:off x="828108" y="437459"/>
            <a:ext cx="11028153" cy="104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Quattrocento San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Solubility of β-lactoglobulin</a:t>
            </a:r>
            <a:endParaRPr sz="6000" b="1" i="0" u="none" strike="noStrike" cap="non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15" name="Google Shape;3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425" y="2519362"/>
            <a:ext cx="8515350" cy="511016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 txBox="1"/>
          <p:nvPr/>
        </p:nvSpPr>
        <p:spPr>
          <a:xfrm>
            <a:off x="3619500" y="7821612"/>
            <a:ext cx="61626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 b="1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pH= 5.3 minimum solubility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"/>
          <p:cNvSpPr/>
          <p:nvPr/>
        </p:nvSpPr>
        <p:spPr>
          <a:xfrm>
            <a:off x="1872425" y="365890"/>
            <a:ext cx="9572692" cy="1048912"/>
          </a:xfrm>
          <a:prstGeom prst="rect">
            <a:avLst/>
          </a:prstGeom>
          <a:gradFill>
            <a:gsLst>
              <a:gs pos="0">
                <a:srgbClr val="EBEEFF"/>
              </a:gs>
              <a:gs pos="34000">
                <a:srgbClr val="E6E9FF"/>
              </a:gs>
              <a:gs pos="100000">
                <a:srgbClr val="88A1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58E8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147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tects Daughter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Effect of  neutral salts </a:t>
            </a:r>
            <a:endParaRPr sz="6000" b="1" i="0" u="none" strike="noStrike" cap="non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22" name="Google Shape;3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1668462"/>
            <a:ext cx="10941050" cy="26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6"/>
          <p:cNvSpPr txBox="1"/>
          <p:nvPr/>
        </p:nvSpPr>
        <p:spPr>
          <a:xfrm>
            <a:off x="7958137" y="4532312"/>
            <a:ext cx="2967037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Salting out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1998662" y="4494212"/>
            <a:ext cx="2598737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Salting in</a:t>
            </a:r>
            <a:endParaRPr/>
          </a:p>
        </p:txBody>
      </p:sp>
      <p:cxnSp>
        <p:nvCxnSpPr>
          <p:cNvPr id="325" name="Google Shape;325;p26"/>
          <p:cNvCxnSpPr/>
          <p:nvPr/>
        </p:nvCxnSpPr>
        <p:spPr>
          <a:xfrm>
            <a:off x="3144837" y="5335587"/>
            <a:ext cx="0" cy="6635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cxnSp>
        <p:nvCxnSpPr>
          <p:cNvPr id="326" name="Google Shape;326;p26"/>
          <p:cNvCxnSpPr/>
          <p:nvPr/>
        </p:nvCxnSpPr>
        <p:spPr>
          <a:xfrm>
            <a:off x="9272587" y="5375275"/>
            <a:ext cx="0" cy="6635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27" name="Google Shape;327;p26"/>
          <p:cNvSpPr txBox="1"/>
          <p:nvPr/>
        </p:nvSpPr>
        <p:spPr>
          <a:xfrm>
            <a:off x="8721725" y="7566025"/>
            <a:ext cx="1103312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</a:t>
            </a:r>
            <a:endParaRPr/>
          </a:p>
        </p:txBody>
      </p:sp>
      <p:sp>
        <p:nvSpPr>
          <p:cNvPr id="328" name="Google Shape;328;p26"/>
          <p:cNvSpPr txBox="1"/>
          <p:nvPr/>
        </p:nvSpPr>
        <p:spPr>
          <a:xfrm>
            <a:off x="979487" y="6003925"/>
            <a:ext cx="4627562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con. Of salt</a:t>
            </a:r>
            <a:endParaRPr/>
          </a:p>
        </p:txBody>
      </p:sp>
      <p:cxnSp>
        <p:nvCxnSpPr>
          <p:cNvPr id="329" name="Google Shape;329;p26"/>
          <p:cNvCxnSpPr/>
          <p:nvPr/>
        </p:nvCxnSpPr>
        <p:spPr>
          <a:xfrm>
            <a:off x="9272587" y="6969125"/>
            <a:ext cx="0" cy="6635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30" name="Google Shape;330;p26"/>
          <p:cNvSpPr txBox="1"/>
          <p:nvPr/>
        </p:nvSpPr>
        <p:spPr>
          <a:xfrm>
            <a:off x="7065962" y="6038850"/>
            <a:ext cx="4748212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con. Of salt</a:t>
            </a:r>
            <a:endParaRPr/>
          </a:p>
        </p:txBody>
      </p:sp>
      <p:cxnSp>
        <p:nvCxnSpPr>
          <p:cNvPr id="331" name="Google Shape;331;p26"/>
          <p:cNvCxnSpPr/>
          <p:nvPr/>
        </p:nvCxnSpPr>
        <p:spPr>
          <a:xfrm>
            <a:off x="3151187" y="6854825"/>
            <a:ext cx="0" cy="66357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32" name="Google Shape;332;p26"/>
          <p:cNvSpPr txBox="1"/>
          <p:nvPr/>
        </p:nvSpPr>
        <p:spPr>
          <a:xfrm>
            <a:off x="2249487" y="7573962"/>
            <a:ext cx="2089150" cy="80327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14699927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US" sz="44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Soluble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/>
          <p:nvPr/>
        </p:nvSpPr>
        <p:spPr>
          <a:xfrm>
            <a:off x="1015169" y="580204"/>
            <a:ext cx="10930014" cy="1048912"/>
          </a:xfrm>
          <a:prstGeom prst="rect">
            <a:avLst/>
          </a:prstGeom>
          <a:gradFill>
            <a:gsLst>
              <a:gs pos="0">
                <a:srgbClr val="F3F3F3"/>
              </a:gs>
              <a:gs pos="34000">
                <a:srgbClr val="EFEFEF"/>
              </a:gs>
              <a:gs pos="100000">
                <a:srgbClr val="A8A8A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147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124350" tIns="62175" rIns="124350" bIns="62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chitects Daughter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Effect of  alkaloid reagent</a:t>
            </a:r>
            <a:endParaRPr sz="6000" b="1" i="0" u="none" strike="noStrike" cap="non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38" name="Google Shape;3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837" y="2284412"/>
            <a:ext cx="2800350" cy="325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27"/>
          <p:cNvCxnSpPr/>
          <p:nvPr/>
        </p:nvCxnSpPr>
        <p:spPr>
          <a:xfrm>
            <a:off x="4567237" y="4052887"/>
            <a:ext cx="2809875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38099" dir="14699968">
              <a:srgbClr val="000000">
                <a:alpha val="59607"/>
              </a:srgbClr>
            </a:outerShdw>
          </a:effectLst>
        </p:spPr>
      </p:cxnSp>
      <p:sp>
        <p:nvSpPr>
          <p:cNvPr id="340" name="Google Shape;340;p27"/>
          <p:cNvSpPr txBox="1"/>
          <p:nvPr/>
        </p:nvSpPr>
        <p:spPr>
          <a:xfrm>
            <a:off x="5432425" y="3278187"/>
            <a:ext cx="106521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n-US" sz="3300" b="1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acid</a:t>
            </a:r>
            <a:endParaRPr/>
          </a:p>
        </p:txBody>
      </p:sp>
      <p:sp>
        <p:nvSpPr>
          <p:cNvPr id="341" name="Google Shape;341;p27"/>
          <p:cNvSpPr txBox="1"/>
          <p:nvPr/>
        </p:nvSpPr>
        <p:spPr>
          <a:xfrm>
            <a:off x="7726362" y="5618162"/>
            <a:ext cx="3290887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rPr lang="en-US" sz="38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Insoluble salt </a:t>
            </a:r>
            <a:endParaRPr/>
          </a:p>
        </p:txBody>
      </p:sp>
      <p:pic>
        <p:nvPicPr>
          <p:cNvPr id="342" name="Google Shape;34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6562" y="6686550"/>
            <a:ext cx="2176462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 txBox="1"/>
          <p:nvPr/>
        </p:nvSpPr>
        <p:spPr>
          <a:xfrm>
            <a:off x="3049587" y="8413750"/>
            <a:ext cx="1852612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Picric acid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7116762" y="8410575"/>
            <a:ext cx="3292475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350" tIns="62175" rIns="124350" bIns="62175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rebuchet MS"/>
              <a:buNone/>
            </a:pPr>
            <a:r>
              <a:rPr lang="en-US" sz="27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trichloroacetic acid</a:t>
            </a:r>
            <a:endParaRPr/>
          </a:p>
        </p:txBody>
      </p:sp>
      <p:pic>
        <p:nvPicPr>
          <p:cNvPr id="345" name="Google Shape;34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112" y="6986587"/>
            <a:ext cx="2589212" cy="142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112" y="2828925"/>
            <a:ext cx="34956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Verv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مخصص</PresentationFormat>
  <Paragraphs>193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12</vt:i4>
      </vt:variant>
    </vt:vector>
  </HeadingPairs>
  <TitlesOfParts>
    <vt:vector size="31" baseType="lpstr">
      <vt:lpstr>Trebuchet MS</vt:lpstr>
      <vt:lpstr>Candara</vt:lpstr>
      <vt:lpstr>Verdana</vt:lpstr>
      <vt:lpstr>Courier New</vt:lpstr>
      <vt:lpstr>Merriweather</vt:lpstr>
      <vt:lpstr>Noto Sans Symbols</vt:lpstr>
      <vt:lpstr>Architects Daughter</vt:lpstr>
      <vt:lpstr>Arial</vt:lpstr>
      <vt:lpstr>Comic Sans MS</vt:lpstr>
      <vt:lpstr>Quattrocento Sans</vt:lpstr>
      <vt:lpstr>Century Gothic</vt:lpstr>
      <vt:lpstr>Schoolbell</vt:lpstr>
      <vt:lpstr>1_Verve</vt:lpstr>
      <vt:lpstr>6_Verve</vt:lpstr>
      <vt:lpstr>3_Verve</vt:lpstr>
      <vt:lpstr>Verve</vt:lpstr>
      <vt:lpstr>2_Verve</vt:lpstr>
      <vt:lpstr>4_Verve</vt:lpstr>
      <vt:lpstr>5_Verve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Maher</cp:lastModifiedBy>
  <cp:revision>1</cp:revision>
  <dcterms:modified xsi:type="dcterms:W3CDTF">2025-10-24T15:57:03Z</dcterms:modified>
</cp:coreProperties>
</file>