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3" r:id="rId7"/>
    <p:sldId id="261" r:id="rId8"/>
    <p:sldId id="262"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_rels/drawing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68D701-D74F-47F1-BCEE-9C31B7256EFB}"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E2AD003-98A0-47D8-AD92-20F50E59456F}">
      <dgm:prSet/>
      <dgm:spPr/>
      <dgm:t>
        <a:bodyPr/>
        <a:lstStyle/>
        <a:p>
          <a:r>
            <a:rPr lang="en-US" b="1"/>
            <a:t>Nucleophilic attack:</a:t>
          </a:r>
          <a:r>
            <a:rPr lang="en-US"/>
            <a:t> The phenolic oxygen of salicylic acid attacks the carbonyl carbon of acetyl chloride.</a:t>
          </a:r>
        </a:p>
      </dgm:t>
    </dgm:pt>
    <dgm:pt modelId="{12F844AA-AA0E-4645-A3C4-425DFB77B1C9}" type="parTrans" cxnId="{CF3B9717-FDE9-4706-80C0-A83027CFB713}">
      <dgm:prSet/>
      <dgm:spPr/>
      <dgm:t>
        <a:bodyPr/>
        <a:lstStyle/>
        <a:p>
          <a:endParaRPr lang="en-US"/>
        </a:p>
      </dgm:t>
    </dgm:pt>
    <dgm:pt modelId="{ED1A8ED7-E956-4230-9376-3325858B3933}" type="sibTrans" cxnId="{CF3B9717-FDE9-4706-80C0-A83027CFB713}">
      <dgm:prSet/>
      <dgm:spPr/>
      <dgm:t>
        <a:bodyPr/>
        <a:lstStyle/>
        <a:p>
          <a:endParaRPr lang="en-US"/>
        </a:p>
      </dgm:t>
    </dgm:pt>
    <dgm:pt modelId="{9CBFD72F-745A-4593-B6B0-3709B10DEF43}">
      <dgm:prSet/>
      <dgm:spPr/>
      <dgm:t>
        <a:bodyPr/>
        <a:lstStyle/>
        <a:p>
          <a:r>
            <a:rPr lang="en-US" b="1"/>
            <a:t>Tetrahedral intermediate:</a:t>
          </a:r>
          <a:r>
            <a:rPr lang="en-US"/>
            <a:t> The C=O </a:t>
          </a:r>
          <a:r>
            <a:rPr lang="el-GR"/>
            <a:t>π </a:t>
          </a:r>
          <a:r>
            <a:rPr lang="en-US"/>
            <a:t>bond shifts to oxygen, forming a tetrahedral intermediate.</a:t>
          </a:r>
        </a:p>
      </dgm:t>
    </dgm:pt>
    <dgm:pt modelId="{08AF83B9-2758-49E5-BB30-0D4EF109B961}" type="parTrans" cxnId="{F0356A57-15C9-402C-A1AF-063B080CAF00}">
      <dgm:prSet/>
      <dgm:spPr/>
      <dgm:t>
        <a:bodyPr/>
        <a:lstStyle/>
        <a:p>
          <a:endParaRPr lang="en-US"/>
        </a:p>
      </dgm:t>
    </dgm:pt>
    <dgm:pt modelId="{FBD28DE3-1B38-4473-8581-37496EBD13D7}" type="sibTrans" cxnId="{F0356A57-15C9-402C-A1AF-063B080CAF00}">
      <dgm:prSet/>
      <dgm:spPr/>
      <dgm:t>
        <a:bodyPr/>
        <a:lstStyle/>
        <a:p>
          <a:endParaRPr lang="en-US"/>
        </a:p>
      </dgm:t>
    </dgm:pt>
    <dgm:pt modelId="{90D87D8C-7F1A-4041-9DA1-961C61CE5DD5}">
      <dgm:prSet/>
      <dgm:spPr/>
      <dgm:t>
        <a:bodyPr/>
        <a:lstStyle/>
        <a:p>
          <a:r>
            <a:rPr lang="en-US" b="1"/>
            <a:t>Collapse &amp; leaving group:</a:t>
          </a:r>
          <a:r>
            <a:rPr lang="en-US"/>
            <a:t> The intermediate collapses; the C–Cl bond breaks to expel </a:t>
          </a:r>
          <a:r>
            <a:rPr lang="en-US" b="1"/>
            <a:t>Cl⁻</a:t>
          </a:r>
          <a:r>
            <a:rPr lang="en-US"/>
            <a:t>, forming the aryl ester framework.</a:t>
          </a:r>
        </a:p>
      </dgm:t>
    </dgm:pt>
    <dgm:pt modelId="{B15013C5-B4F9-4DF8-A0A9-BF19A99DDE41}" type="parTrans" cxnId="{1AE9759B-DEE9-408A-92FD-A13E5D5028EC}">
      <dgm:prSet/>
      <dgm:spPr/>
      <dgm:t>
        <a:bodyPr/>
        <a:lstStyle/>
        <a:p>
          <a:endParaRPr lang="en-US"/>
        </a:p>
      </dgm:t>
    </dgm:pt>
    <dgm:pt modelId="{F7145D27-1345-4079-BE9C-B414CD810625}" type="sibTrans" cxnId="{1AE9759B-DEE9-408A-92FD-A13E5D5028EC}">
      <dgm:prSet/>
      <dgm:spPr/>
      <dgm:t>
        <a:bodyPr/>
        <a:lstStyle/>
        <a:p>
          <a:endParaRPr lang="en-US"/>
        </a:p>
      </dgm:t>
    </dgm:pt>
    <dgm:pt modelId="{E4FC6EE0-D2FF-48F0-899D-EA9190DF9504}">
      <dgm:prSet/>
      <dgm:spPr/>
      <dgm:t>
        <a:bodyPr/>
        <a:lstStyle/>
        <a:p>
          <a:r>
            <a:rPr lang="en-US" b="1"/>
            <a:t>HCl formation:</a:t>
          </a:r>
          <a:r>
            <a:rPr lang="en-US"/>
            <a:t> </a:t>
          </a:r>
          <a:r>
            <a:rPr lang="en-US" b="1"/>
            <a:t>HCl</a:t>
          </a:r>
          <a:r>
            <a:rPr lang="en-US"/>
            <a:t> is generated (or the ester is initially protonated with Cl⁻ present).</a:t>
          </a:r>
        </a:p>
      </dgm:t>
    </dgm:pt>
    <dgm:pt modelId="{AA65C732-57A4-4397-B4C4-3D12046BC22F}" type="parTrans" cxnId="{99A8043B-4D16-4066-9542-D726B81257F6}">
      <dgm:prSet/>
      <dgm:spPr/>
      <dgm:t>
        <a:bodyPr/>
        <a:lstStyle/>
        <a:p>
          <a:endParaRPr lang="en-US"/>
        </a:p>
      </dgm:t>
    </dgm:pt>
    <dgm:pt modelId="{27AE1B0E-6DEC-4034-A2A5-8ADF623814E5}" type="sibTrans" cxnId="{99A8043B-4D16-4066-9542-D726B81257F6}">
      <dgm:prSet/>
      <dgm:spPr/>
      <dgm:t>
        <a:bodyPr/>
        <a:lstStyle/>
        <a:p>
          <a:endParaRPr lang="en-US"/>
        </a:p>
      </dgm:t>
    </dgm:pt>
    <dgm:pt modelId="{FE08E23F-7A0B-4838-ADD5-A00213C133B4}">
      <dgm:prSet/>
      <dgm:spPr/>
      <dgm:t>
        <a:bodyPr/>
        <a:lstStyle/>
        <a:p>
          <a:r>
            <a:rPr lang="en-US" b="1"/>
            <a:t>Proton transfers:</a:t>
          </a:r>
          <a:r>
            <a:rPr lang="en-US"/>
            <a:t> Internal proton shuttling (or from HCl) gives </a:t>
          </a:r>
          <a:r>
            <a:rPr lang="en-US" b="1"/>
            <a:t>neutral aspirin (acetylsalicylic acid)</a:t>
          </a:r>
          <a:r>
            <a:rPr lang="en-US"/>
            <a:t>.</a:t>
          </a:r>
        </a:p>
      </dgm:t>
    </dgm:pt>
    <dgm:pt modelId="{531F43EB-33A6-4324-B837-178AA0970AAE}" type="parTrans" cxnId="{B977A55B-0D0F-4187-895D-AE9453CB46AF}">
      <dgm:prSet/>
      <dgm:spPr/>
      <dgm:t>
        <a:bodyPr/>
        <a:lstStyle/>
        <a:p>
          <a:endParaRPr lang="en-US"/>
        </a:p>
      </dgm:t>
    </dgm:pt>
    <dgm:pt modelId="{145903A6-3D63-4C4A-A3AF-4FE47B53E417}" type="sibTrans" cxnId="{B977A55B-0D0F-4187-895D-AE9453CB46AF}">
      <dgm:prSet/>
      <dgm:spPr/>
      <dgm:t>
        <a:bodyPr/>
        <a:lstStyle/>
        <a:p>
          <a:endParaRPr lang="en-US"/>
        </a:p>
      </dgm:t>
    </dgm:pt>
    <dgm:pt modelId="{56119501-A4EB-4341-BF70-0B5FE638D496}">
      <dgm:prSet/>
      <dgm:spPr/>
      <dgm:t>
        <a:bodyPr/>
        <a:lstStyle/>
        <a:p>
          <a:r>
            <a:rPr lang="en-US" b="1"/>
            <a:t>Role of triethylamine (TEA):</a:t>
          </a:r>
          <a:r>
            <a:rPr lang="en-US"/>
            <a:t> TEA deprotonates the phenolic –OH (boosting nucleophilicity to Ar–O⁻) </a:t>
          </a:r>
          <a:r>
            <a:rPr lang="en-US" b="1"/>
            <a:t>and</a:t>
          </a:r>
          <a:r>
            <a:rPr lang="en-US"/>
            <a:t> scavenges HCl to form </a:t>
          </a:r>
          <a:r>
            <a:rPr lang="en-US" b="1"/>
            <a:t>[Et₃NH]Cl</a:t>
          </a:r>
          <a:r>
            <a:rPr lang="en-US"/>
            <a:t>, preventing acid buildup—thus accelerating the reaction and improving yield/selectivity.</a:t>
          </a:r>
        </a:p>
      </dgm:t>
    </dgm:pt>
    <dgm:pt modelId="{76F4F45B-0D42-49A1-B5B5-90DCD5F3E01A}" type="parTrans" cxnId="{42BE0F95-1116-4D7C-8B2F-44B2B7972380}">
      <dgm:prSet/>
      <dgm:spPr/>
      <dgm:t>
        <a:bodyPr/>
        <a:lstStyle/>
        <a:p>
          <a:endParaRPr lang="en-US"/>
        </a:p>
      </dgm:t>
    </dgm:pt>
    <dgm:pt modelId="{43FC30BE-DF97-48F8-BEE2-BA1DD97D011D}" type="sibTrans" cxnId="{42BE0F95-1116-4D7C-8B2F-44B2B7972380}">
      <dgm:prSet/>
      <dgm:spPr/>
      <dgm:t>
        <a:bodyPr/>
        <a:lstStyle/>
        <a:p>
          <a:endParaRPr lang="en-US"/>
        </a:p>
      </dgm:t>
    </dgm:pt>
    <dgm:pt modelId="{8D817D2A-123B-45E0-9CB2-F30E954D4A86}">
      <dgm:prSet/>
      <dgm:spPr/>
      <dgm:t>
        <a:bodyPr/>
        <a:lstStyle/>
        <a:p>
          <a:r>
            <a:rPr lang="en-US" b="1"/>
            <a:t>Role of pyridine (if used):</a:t>
          </a:r>
          <a:r>
            <a:rPr lang="en-US"/>
            <a:t> Pyridine </a:t>
          </a:r>
          <a:r>
            <a:rPr lang="en-US" b="1"/>
            <a:t>captures HCl</a:t>
          </a:r>
          <a:r>
            <a:rPr lang="en-US"/>
            <a:t> to form </a:t>
          </a:r>
          <a:r>
            <a:rPr lang="en-US" b="1"/>
            <a:t>pyridinium chloride (PyH⁺Cl⁻)</a:t>
          </a:r>
          <a:r>
            <a:rPr lang="en-US"/>
            <a:t> and can weakly </a:t>
          </a:r>
          <a:r>
            <a:rPr lang="en-US" b="1"/>
            <a:t>activate acylation</a:t>
          </a:r>
          <a:r>
            <a:rPr lang="en-US"/>
            <a:t> (by transient acyl–pyridinium formation), thereby </a:t>
          </a:r>
          <a:r>
            <a:rPr lang="en-US" b="1"/>
            <a:t>buffering acidity</a:t>
          </a:r>
          <a:r>
            <a:rPr lang="en-US"/>
            <a:t> and helping drive the reaction to completion without over-acidifying the medium.</a:t>
          </a:r>
        </a:p>
      </dgm:t>
    </dgm:pt>
    <dgm:pt modelId="{8B0F193C-8D6B-4F9C-923B-B0175AC0D341}" type="parTrans" cxnId="{A89A5845-FA65-499C-8055-C794128B4948}">
      <dgm:prSet/>
      <dgm:spPr/>
      <dgm:t>
        <a:bodyPr/>
        <a:lstStyle/>
        <a:p>
          <a:endParaRPr lang="en-US"/>
        </a:p>
      </dgm:t>
    </dgm:pt>
    <dgm:pt modelId="{EC5939E9-F790-4A9E-B2E4-25FBCE5D7335}" type="sibTrans" cxnId="{A89A5845-FA65-499C-8055-C794128B4948}">
      <dgm:prSet/>
      <dgm:spPr/>
      <dgm:t>
        <a:bodyPr/>
        <a:lstStyle/>
        <a:p>
          <a:endParaRPr lang="en-US"/>
        </a:p>
      </dgm:t>
    </dgm:pt>
    <dgm:pt modelId="{4AA370FD-0233-434F-B7B1-2DEE8DE8BBED}" type="pres">
      <dgm:prSet presAssocID="{8268D701-D74F-47F1-BCEE-9C31B7256EFB}" presName="linear" presStyleCnt="0">
        <dgm:presLayoutVars>
          <dgm:animLvl val="lvl"/>
          <dgm:resizeHandles val="exact"/>
        </dgm:presLayoutVars>
      </dgm:prSet>
      <dgm:spPr/>
    </dgm:pt>
    <dgm:pt modelId="{6A7CCC75-DBE6-44F2-A4F8-7A0D9121CED5}" type="pres">
      <dgm:prSet presAssocID="{0E2AD003-98A0-47D8-AD92-20F50E59456F}" presName="parentText" presStyleLbl="node1" presStyleIdx="0" presStyleCnt="7">
        <dgm:presLayoutVars>
          <dgm:chMax val="0"/>
          <dgm:bulletEnabled val="1"/>
        </dgm:presLayoutVars>
      </dgm:prSet>
      <dgm:spPr/>
    </dgm:pt>
    <dgm:pt modelId="{CDE41FB1-A5FA-4B32-82F7-8D445826BF6B}" type="pres">
      <dgm:prSet presAssocID="{ED1A8ED7-E956-4230-9376-3325858B3933}" presName="spacer" presStyleCnt="0"/>
      <dgm:spPr/>
    </dgm:pt>
    <dgm:pt modelId="{575604C3-2DE1-4E1A-ACCD-33DCED223340}" type="pres">
      <dgm:prSet presAssocID="{9CBFD72F-745A-4593-B6B0-3709B10DEF43}" presName="parentText" presStyleLbl="node1" presStyleIdx="1" presStyleCnt="7">
        <dgm:presLayoutVars>
          <dgm:chMax val="0"/>
          <dgm:bulletEnabled val="1"/>
        </dgm:presLayoutVars>
      </dgm:prSet>
      <dgm:spPr/>
    </dgm:pt>
    <dgm:pt modelId="{C23315AB-925D-499C-A249-DAECA062AC75}" type="pres">
      <dgm:prSet presAssocID="{FBD28DE3-1B38-4473-8581-37496EBD13D7}" presName="spacer" presStyleCnt="0"/>
      <dgm:spPr/>
    </dgm:pt>
    <dgm:pt modelId="{A7D04BBB-86A1-4129-B280-CE9F07EEBA48}" type="pres">
      <dgm:prSet presAssocID="{90D87D8C-7F1A-4041-9DA1-961C61CE5DD5}" presName="parentText" presStyleLbl="node1" presStyleIdx="2" presStyleCnt="7">
        <dgm:presLayoutVars>
          <dgm:chMax val="0"/>
          <dgm:bulletEnabled val="1"/>
        </dgm:presLayoutVars>
      </dgm:prSet>
      <dgm:spPr/>
    </dgm:pt>
    <dgm:pt modelId="{2200FBDB-C296-45C8-AEEB-FD82A600021B}" type="pres">
      <dgm:prSet presAssocID="{F7145D27-1345-4079-BE9C-B414CD810625}" presName="spacer" presStyleCnt="0"/>
      <dgm:spPr/>
    </dgm:pt>
    <dgm:pt modelId="{A7CEBF7A-AE70-4CA4-B775-7270947EBF6A}" type="pres">
      <dgm:prSet presAssocID="{E4FC6EE0-D2FF-48F0-899D-EA9190DF9504}" presName="parentText" presStyleLbl="node1" presStyleIdx="3" presStyleCnt="7">
        <dgm:presLayoutVars>
          <dgm:chMax val="0"/>
          <dgm:bulletEnabled val="1"/>
        </dgm:presLayoutVars>
      </dgm:prSet>
      <dgm:spPr/>
    </dgm:pt>
    <dgm:pt modelId="{99885CB5-8C77-4C22-B5C9-03809E314A06}" type="pres">
      <dgm:prSet presAssocID="{27AE1B0E-6DEC-4034-A2A5-8ADF623814E5}" presName="spacer" presStyleCnt="0"/>
      <dgm:spPr/>
    </dgm:pt>
    <dgm:pt modelId="{059E165C-6E24-45F8-B56E-004D18549AAF}" type="pres">
      <dgm:prSet presAssocID="{FE08E23F-7A0B-4838-ADD5-A00213C133B4}" presName="parentText" presStyleLbl="node1" presStyleIdx="4" presStyleCnt="7">
        <dgm:presLayoutVars>
          <dgm:chMax val="0"/>
          <dgm:bulletEnabled val="1"/>
        </dgm:presLayoutVars>
      </dgm:prSet>
      <dgm:spPr/>
    </dgm:pt>
    <dgm:pt modelId="{44A549BC-41C3-41CB-B1BF-6BC5E996C37E}" type="pres">
      <dgm:prSet presAssocID="{145903A6-3D63-4C4A-A3AF-4FE47B53E417}" presName="spacer" presStyleCnt="0"/>
      <dgm:spPr/>
    </dgm:pt>
    <dgm:pt modelId="{35D00774-9202-40E4-B485-27916283A1FF}" type="pres">
      <dgm:prSet presAssocID="{56119501-A4EB-4341-BF70-0B5FE638D496}" presName="parentText" presStyleLbl="node1" presStyleIdx="5" presStyleCnt="7">
        <dgm:presLayoutVars>
          <dgm:chMax val="0"/>
          <dgm:bulletEnabled val="1"/>
        </dgm:presLayoutVars>
      </dgm:prSet>
      <dgm:spPr/>
    </dgm:pt>
    <dgm:pt modelId="{D8F37B8F-6D69-4A9C-900E-2EDB4790AB34}" type="pres">
      <dgm:prSet presAssocID="{43FC30BE-DF97-48F8-BEE2-BA1DD97D011D}" presName="spacer" presStyleCnt="0"/>
      <dgm:spPr/>
    </dgm:pt>
    <dgm:pt modelId="{C2A44457-D405-434B-AEF0-01805F3499B6}" type="pres">
      <dgm:prSet presAssocID="{8D817D2A-123B-45E0-9CB2-F30E954D4A86}" presName="parentText" presStyleLbl="node1" presStyleIdx="6" presStyleCnt="7">
        <dgm:presLayoutVars>
          <dgm:chMax val="0"/>
          <dgm:bulletEnabled val="1"/>
        </dgm:presLayoutVars>
      </dgm:prSet>
      <dgm:spPr/>
    </dgm:pt>
  </dgm:ptLst>
  <dgm:cxnLst>
    <dgm:cxn modelId="{0A5A6100-6D77-43F8-87F2-069F8DD35B68}" type="presOf" srcId="{90D87D8C-7F1A-4041-9DA1-961C61CE5DD5}" destId="{A7D04BBB-86A1-4129-B280-CE9F07EEBA48}" srcOrd="0" destOrd="0" presId="urn:microsoft.com/office/officeart/2005/8/layout/vList2"/>
    <dgm:cxn modelId="{D5F9C813-B862-42C6-96AC-E0D99CBD9B8D}" type="presOf" srcId="{8268D701-D74F-47F1-BCEE-9C31B7256EFB}" destId="{4AA370FD-0233-434F-B7B1-2DEE8DE8BBED}" srcOrd="0" destOrd="0" presId="urn:microsoft.com/office/officeart/2005/8/layout/vList2"/>
    <dgm:cxn modelId="{CF3B9717-FDE9-4706-80C0-A83027CFB713}" srcId="{8268D701-D74F-47F1-BCEE-9C31B7256EFB}" destId="{0E2AD003-98A0-47D8-AD92-20F50E59456F}" srcOrd="0" destOrd="0" parTransId="{12F844AA-AA0E-4645-A3C4-425DFB77B1C9}" sibTransId="{ED1A8ED7-E956-4230-9376-3325858B3933}"/>
    <dgm:cxn modelId="{ADD44F23-DB96-4970-AED2-D2380E2C0005}" type="presOf" srcId="{E4FC6EE0-D2FF-48F0-899D-EA9190DF9504}" destId="{A7CEBF7A-AE70-4CA4-B775-7270947EBF6A}" srcOrd="0" destOrd="0" presId="urn:microsoft.com/office/officeart/2005/8/layout/vList2"/>
    <dgm:cxn modelId="{99A8043B-4D16-4066-9542-D726B81257F6}" srcId="{8268D701-D74F-47F1-BCEE-9C31B7256EFB}" destId="{E4FC6EE0-D2FF-48F0-899D-EA9190DF9504}" srcOrd="3" destOrd="0" parTransId="{AA65C732-57A4-4397-B4C4-3D12046BC22F}" sibTransId="{27AE1B0E-6DEC-4034-A2A5-8ADF623814E5}"/>
    <dgm:cxn modelId="{B977A55B-0D0F-4187-895D-AE9453CB46AF}" srcId="{8268D701-D74F-47F1-BCEE-9C31B7256EFB}" destId="{FE08E23F-7A0B-4838-ADD5-A00213C133B4}" srcOrd="4" destOrd="0" parTransId="{531F43EB-33A6-4324-B837-178AA0970AAE}" sibTransId="{145903A6-3D63-4C4A-A3AF-4FE47B53E417}"/>
    <dgm:cxn modelId="{70A3475F-2C14-4C50-9DB7-A39A167D20E5}" type="presOf" srcId="{56119501-A4EB-4341-BF70-0B5FE638D496}" destId="{35D00774-9202-40E4-B485-27916283A1FF}" srcOrd="0" destOrd="0" presId="urn:microsoft.com/office/officeart/2005/8/layout/vList2"/>
    <dgm:cxn modelId="{A89A5845-FA65-499C-8055-C794128B4948}" srcId="{8268D701-D74F-47F1-BCEE-9C31B7256EFB}" destId="{8D817D2A-123B-45E0-9CB2-F30E954D4A86}" srcOrd="6" destOrd="0" parTransId="{8B0F193C-8D6B-4F9C-923B-B0175AC0D341}" sibTransId="{EC5939E9-F790-4A9E-B2E4-25FBCE5D7335}"/>
    <dgm:cxn modelId="{4490894D-85FD-4C4A-B9CF-67E0D918342D}" type="presOf" srcId="{FE08E23F-7A0B-4838-ADD5-A00213C133B4}" destId="{059E165C-6E24-45F8-B56E-004D18549AAF}" srcOrd="0" destOrd="0" presId="urn:microsoft.com/office/officeart/2005/8/layout/vList2"/>
    <dgm:cxn modelId="{622B9072-3727-4DD4-8580-708A74042D35}" type="presOf" srcId="{8D817D2A-123B-45E0-9CB2-F30E954D4A86}" destId="{C2A44457-D405-434B-AEF0-01805F3499B6}" srcOrd="0" destOrd="0" presId="urn:microsoft.com/office/officeart/2005/8/layout/vList2"/>
    <dgm:cxn modelId="{F0356A57-15C9-402C-A1AF-063B080CAF00}" srcId="{8268D701-D74F-47F1-BCEE-9C31B7256EFB}" destId="{9CBFD72F-745A-4593-B6B0-3709B10DEF43}" srcOrd="1" destOrd="0" parTransId="{08AF83B9-2758-49E5-BB30-0D4EF109B961}" sibTransId="{FBD28DE3-1B38-4473-8581-37496EBD13D7}"/>
    <dgm:cxn modelId="{42C3D159-451F-4595-8879-DC8A17D30080}" type="presOf" srcId="{9CBFD72F-745A-4593-B6B0-3709B10DEF43}" destId="{575604C3-2DE1-4E1A-ACCD-33DCED223340}" srcOrd="0" destOrd="0" presId="urn:microsoft.com/office/officeart/2005/8/layout/vList2"/>
    <dgm:cxn modelId="{42BE0F95-1116-4D7C-8B2F-44B2B7972380}" srcId="{8268D701-D74F-47F1-BCEE-9C31B7256EFB}" destId="{56119501-A4EB-4341-BF70-0B5FE638D496}" srcOrd="5" destOrd="0" parTransId="{76F4F45B-0D42-49A1-B5B5-90DCD5F3E01A}" sibTransId="{43FC30BE-DF97-48F8-BEE2-BA1DD97D011D}"/>
    <dgm:cxn modelId="{1AE9759B-DEE9-408A-92FD-A13E5D5028EC}" srcId="{8268D701-D74F-47F1-BCEE-9C31B7256EFB}" destId="{90D87D8C-7F1A-4041-9DA1-961C61CE5DD5}" srcOrd="2" destOrd="0" parTransId="{B15013C5-B4F9-4DF8-A0A9-BF19A99DDE41}" sibTransId="{F7145D27-1345-4079-BE9C-B414CD810625}"/>
    <dgm:cxn modelId="{45AB8FE9-C6CB-4E5A-887F-CA7D23A8A1CE}" type="presOf" srcId="{0E2AD003-98A0-47D8-AD92-20F50E59456F}" destId="{6A7CCC75-DBE6-44F2-A4F8-7A0D9121CED5}" srcOrd="0" destOrd="0" presId="urn:microsoft.com/office/officeart/2005/8/layout/vList2"/>
    <dgm:cxn modelId="{03EE5854-33D6-47A2-8745-C8452ADF3C81}" type="presParOf" srcId="{4AA370FD-0233-434F-B7B1-2DEE8DE8BBED}" destId="{6A7CCC75-DBE6-44F2-A4F8-7A0D9121CED5}" srcOrd="0" destOrd="0" presId="urn:microsoft.com/office/officeart/2005/8/layout/vList2"/>
    <dgm:cxn modelId="{4A935A2D-6616-4BA3-B32A-590E36C6D79F}" type="presParOf" srcId="{4AA370FD-0233-434F-B7B1-2DEE8DE8BBED}" destId="{CDE41FB1-A5FA-4B32-82F7-8D445826BF6B}" srcOrd="1" destOrd="0" presId="urn:microsoft.com/office/officeart/2005/8/layout/vList2"/>
    <dgm:cxn modelId="{D2CD6F48-AF67-4C1A-A84C-68D764E903F2}" type="presParOf" srcId="{4AA370FD-0233-434F-B7B1-2DEE8DE8BBED}" destId="{575604C3-2DE1-4E1A-ACCD-33DCED223340}" srcOrd="2" destOrd="0" presId="urn:microsoft.com/office/officeart/2005/8/layout/vList2"/>
    <dgm:cxn modelId="{8746A5D4-8549-4E49-8A05-5A90B177EFD7}" type="presParOf" srcId="{4AA370FD-0233-434F-B7B1-2DEE8DE8BBED}" destId="{C23315AB-925D-499C-A249-DAECA062AC75}" srcOrd="3" destOrd="0" presId="urn:microsoft.com/office/officeart/2005/8/layout/vList2"/>
    <dgm:cxn modelId="{01C1C051-4731-4D52-B2AC-7B483CE3D69C}" type="presParOf" srcId="{4AA370FD-0233-434F-B7B1-2DEE8DE8BBED}" destId="{A7D04BBB-86A1-4129-B280-CE9F07EEBA48}" srcOrd="4" destOrd="0" presId="urn:microsoft.com/office/officeart/2005/8/layout/vList2"/>
    <dgm:cxn modelId="{DDC68A9C-8509-4491-A685-6ACCAAF958D3}" type="presParOf" srcId="{4AA370FD-0233-434F-B7B1-2DEE8DE8BBED}" destId="{2200FBDB-C296-45C8-AEEB-FD82A600021B}" srcOrd="5" destOrd="0" presId="urn:microsoft.com/office/officeart/2005/8/layout/vList2"/>
    <dgm:cxn modelId="{43183355-432C-4D7D-994A-BA014982738C}" type="presParOf" srcId="{4AA370FD-0233-434F-B7B1-2DEE8DE8BBED}" destId="{A7CEBF7A-AE70-4CA4-B775-7270947EBF6A}" srcOrd="6" destOrd="0" presId="urn:microsoft.com/office/officeart/2005/8/layout/vList2"/>
    <dgm:cxn modelId="{054D6DC7-38DD-44A3-BFCB-EBB60E8EB9AF}" type="presParOf" srcId="{4AA370FD-0233-434F-B7B1-2DEE8DE8BBED}" destId="{99885CB5-8C77-4C22-B5C9-03809E314A06}" srcOrd="7" destOrd="0" presId="urn:microsoft.com/office/officeart/2005/8/layout/vList2"/>
    <dgm:cxn modelId="{9BCF787E-764E-4DD5-9DCF-D06311E797BE}" type="presParOf" srcId="{4AA370FD-0233-434F-B7B1-2DEE8DE8BBED}" destId="{059E165C-6E24-45F8-B56E-004D18549AAF}" srcOrd="8" destOrd="0" presId="urn:microsoft.com/office/officeart/2005/8/layout/vList2"/>
    <dgm:cxn modelId="{A71505A4-4600-4215-9AD9-867C96061922}" type="presParOf" srcId="{4AA370FD-0233-434F-B7B1-2DEE8DE8BBED}" destId="{44A549BC-41C3-41CB-B1BF-6BC5E996C37E}" srcOrd="9" destOrd="0" presId="urn:microsoft.com/office/officeart/2005/8/layout/vList2"/>
    <dgm:cxn modelId="{D10642A9-7394-4DA0-B001-9C925F589688}" type="presParOf" srcId="{4AA370FD-0233-434F-B7B1-2DEE8DE8BBED}" destId="{35D00774-9202-40E4-B485-27916283A1FF}" srcOrd="10" destOrd="0" presId="urn:microsoft.com/office/officeart/2005/8/layout/vList2"/>
    <dgm:cxn modelId="{15376654-7DF2-41E3-8738-542A47B62DB9}" type="presParOf" srcId="{4AA370FD-0233-434F-B7B1-2DEE8DE8BBED}" destId="{D8F37B8F-6D69-4A9C-900E-2EDB4790AB34}" srcOrd="11" destOrd="0" presId="urn:microsoft.com/office/officeart/2005/8/layout/vList2"/>
    <dgm:cxn modelId="{001D7DF8-52C1-4569-B9F3-C3A1FB5EA320}" type="presParOf" srcId="{4AA370FD-0233-434F-B7B1-2DEE8DE8BBED}" destId="{C2A44457-D405-434B-AEF0-01805F3499B6}"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BA9D76-ABE3-43E6-A746-F5281D5ECDF1}" type="doc">
      <dgm:prSet loTypeId="urn:microsoft.com/office/officeart/2016/7/layout/RepeatingBendingProcessNew" loCatId="process" qsTypeId="urn:microsoft.com/office/officeart/2005/8/quickstyle/simple4" qsCatId="simple" csTypeId="urn:microsoft.com/office/officeart/2005/8/colors/accent1_2" csCatId="accent1" phldr="1"/>
      <dgm:spPr/>
      <dgm:t>
        <a:bodyPr/>
        <a:lstStyle/>
        <a:p>
          <a:endParaRPr lang="en-US"/>
        </a:p>
      </dgm:t>
    </dgm:pt>
    <dgm:pt modelId="{0D8DCCF9-C633-49C1-928D-4E0A5A3B45FA}">
      <dgm:prSet/>
      <dgm:spPr/>
      <dgm:t>
        <a:bodyPr/>
        <a:lstStyle/>
        <a:p>
          <a:r>
            <a:rPr lang="en-US" dirty="0"/>
            <a:t>In a 50 mL round-bottom flask, place 1 g of salicylic acid and add 4 mL of  glacial acetic acid.</a:t>
          </a:r>
        </a:p>
      </dgm:t>
    </dgm:pt>
    <dgm:pt modelId="{4B522D11-968A-4FD9-8F5A-A284EC05E5AF}" type="parTrans" cxnId="{67683140-6426-456E-9127-BEE812FE56ED}">
      <dgm:prSet/>
      <dgm:spPr/>
      <dgm:t>
        <a:bodyPr/>
        <a:lstStyle/>
        <a:p>
          <a:endParaRPr lang="en-US"/>
        </a:p>
      </dgm:t>
    </dgm:pt>
    <dgm:pt modelId="{E3C9F730-3F3D-420A-A104-172D91B1678A}" type="sibTrans" cxnId="{67683140-6426-456E-9127-BEE812FE56ED}">
      <dgm:prSet/>
      <dgm:spPr/>
      <dgm:t>
        <a:bodyPr/>
        <a:lstStyle/>
        <a:p>
          <a:endParaRPr lang="en-US"/>
        </a:p>
      </dgm:t>
    </dgm:pt>
    <dgm:pt modelId="{603710DA-F53E-4A51-87EC-9B6853404B23}">
      <dgm:prSet/>
      <dgm:spPr/>
      <dgm:t>
        <a:bodyPr/>
        <a:lstStyle/>
        <a:p>
          <a:r>
            <a:rPr lang="en-US" dirty="0"/>
            <a:t>Add two drops of sulfuric acid (H₂SO₄) and heat the mixture until the acid completely dissolves.</a:t>
          </a:r>
        </a:p>
      </dgm:t>
    </dgm:pt>
    <dgm:pt modelId="{CA0C9FDC-3130-4341-B672-0E8E97E9B176}" type="parTrans" cxnId="{9C0E4CEB-7831-446E-8460-F5034E705DB3}">
      <dgm:prSet/>
      <dgm:spPr/>
      <dgm:t>
        <a:bodyPr/>
        <a:lstStyle/>
        <a:p>
          <a:endParaRPr lang="en-US"/>
        </a:p>
      </dgm:t>
    </dgm:pt>
    <dgm:pt modelId="{1BA19593-EB56-4155-9667-20FA5FB77053}" type="sibTrans" cxnId="{9C0E4CEB-7831-446E-8460-F5034E705DB3}">
      <dgm:prSet/>
      <dgm:spPr/>
      <dgm:t>
        <a:bodyPr/>
        <a:lstStyle/>
        <a:p>
          <a:endParaRPr lang="en-US"/>
        </a:p>
      </dgm:t>
    </dgm:pt>
    <dgm:pt modelId="{B19490BC-EDB1-4BB3-8A6C-868015CCFA9F}">
      <dgm:prSet/>
      <dgm:spPr/>
      <dgm:t>
        <a:bodyPr/>
        <a:lstStyle/>
        <a:p>
          <a:r>
            <a:rPr lang="en-US" dirty="0"/>
            <a:t>Add 1 mL of acetyl chloride to the mixture</a:t>
          </a:r>
        </a:p>
      </dgm:t>
    </dgm:pt>
    <dgm:pt modelId="{4B936B64-04D7-4F05-94DC-4ADBCC64DAC1}" type="parTrans" cxnId="{92180332-DD38-4D13-94C2-8220157A39C6}">
      <dgm:prSet/>
      <dgm:spPr/>
      <dgm:t>
        <a:bodyPr/>
        <a:lstStyle/>
        <a:p>
          <a:endParaRPr lang="en-US"/>
        </a:p>
      </dgm:t>
    </dgm:pt>
    <dgm:pt modelId="{0B262D92-0AD7-4608-A324-C643AF308ADD}" type="sibTrans" cxnId="{92180332-DD38-4D13-94C2-8220157A39C6}">
      <dgm:prSet/>
      <dgm:spPr/>
      <dgm:t>
        <a:bodyPr/>
        <a:lstStyle/>
        <a:p>
          <a:endParaRPr lang="en-US"/>
        </a:p>
      </dgm:t>
    </dgm:pt>
    <dgm:pt modelId="{830C2671-6F67-411B-9661-389F8D515DA0}">
      <dgm:prSet/>
      <dgm:spPr/>
      <dgm:t>
        <a:bodyPr/>
        <a:lstStyle/>
        <a:p>
          <a:r>
            <a:rPr lang="en-US" dirty="0"/>
            <a:t>Then, add about 10 drops of triethylamine gradually. The process should be carried out inside a fume hood due to the release of vapors.</a:t>
          </a:r>
        </a:p>
      </dgm:t>
    </dgm:pt>
    <dgm:pt modelId="{91A69780-B914-49BD-9D0A-60A6A5E7A1BF}" type="parTrans" cxnId="{D74E10D6-4B12-4C55-AF8C-FE4137CDA937}">
      <dgm:prSet/>
      <dgm:spPr/>
      <dgm:t>
        <a:bodyPr/>
        <a:lstStyle/>
        <a:p>
          <a:endParaRPr lang="en-US"/>
        </a:p>
      </dgm:t>
    </dgm:pt>
    <dgm:pt modelId="{6145D96C-D651-4961-BC33-3C2D6C4BF8E0}" type="sibTrans" cxnId="{D74E10D6-4B12-4C55-AF8C-FE4137CDA937}">
      <dgm:prSet/>
      <dgm:spPr/>
      <dgm:t>
        <a:bodyPr/>
        <a:lstStyle/>
        <a:p>
          <a:endParaRPr lang="en-US"/>
        </a:p>
      </dgm:t>
    </dgm:pt>
    <dgm:pt modelId="{EF3A1C02-4C02-4064-AD96-009F0F72C5DB}">
      <dgm:prSet/>
      <dgm:spPr/>
      <dgm:t>
        <a:bodyPr/>
        <a:lstStyle/>
        <a:p>
          <a:r>
            <a:rPr lang="en-US" dirty="0"/>
            <a:t>Stir the mixture for 20</a:t>
          </a:r>
          <a:r>
            <a:rPr lang="ar-IQ" dirty="0"/>
            <a:t>-</a:t>
          </a:r>
          <a:r>
            <a:rPr lang="en-US" dirty="0"/>
            <a:t> </a:t>
          </a:r>
          <a:r>
            <a:rPr lang="ar-IQ" dirty="0"/>
            <a:t>30 </a:t>
          </a:r>
          <a:r>
            <a:rPr lang="en-US" dirty="0"/>
            <a:t>minutes in </a:t>
          </a:r>
          <a:r>
            <a:rPr lang="en-US"/>
            <a:t>room temperature, </a:t>
          </a:r>
          <a:r>
            <a:rPr lang="en-US" dirty="0"/>
            <a:t>then cool it down and add 10 mL of cold water while stirring until a white precipitate forms.</a:t>
          </a:r>
        </a:p>
      </dgm:t>
    </dgm:pt>
    <dgm:pt modelId="{40334C41-500E-4D25-AB7F-3341394AEFF4}" type="parTrans" cxnId="{10DA8F83-1173-425A-A394-4685666EB812}">
      <dgm:prSet/>
      <dgm:spPr/>
      <dgm:t>
        <a:bodyPr/>
        <a:lstStyle/>
        <a:p>
          <a:endParaRPr lang="en-US"/>
        </a:p>
      </dgm:t>
    </dgm:pt>
    <dgm:pt modelId="{57DC30CF-3C4A-49E6-AA58-AA6B7D7B1AE6}" type="sibTrans" cxnId="{10DA8F83-1173-425A-A394-4685666EB812}">
      <dgm:prSet/>
      <dgm:spPr/>
      <dgm:t>
        <a:bodyPr/>
        <a:lstStyle/>
        <a:p>
          <a:endParaRPr lang="en-US"/>
        </a:p>
      </dgm:t>
    </dgm:pt>
    <dgm:pt modelId="{5E84E218-50D2-4DEA-BA1B-1AB02C137DDF}">
      <dgm:prSet/>
      <dgm:spPr/>
      <dgm:t>
        <a:bodyPr/>
        <a:lstStyle/>
        <a:p>
          <a:r>
            <a:rPr lang="en-US" dirty="0"/>
            <a:t>Filter the precipitate and recrystallize it using a small amount of warm ethanol (or an ethanol–water mixture), as hot water alone may cause aspirin to hydrolyze..</a:t>
          </a:r>
        </a:p>
      </dgm:t>
    </dgm:pt>
    <dgm:pt modelId="{44CF7E77-1705-4387-9B63-67308B488D37}" type="parTrans" cxnId="{0655DBE9-310A-4880-B3C0-4800537624D8}">
      <dgm:prSet/>
      <dgm:spPr/>
      <dgm:t>
        <a:bodyPr/>
        <a:lstStyle/>
        <a:p>
          <a:endParaRPr lang="en-US"/>
        </a:p>
      </dgm:t>
    </dgm:pt>
    <dgm:pt modelId="{BCD29EDB-7FF6-40F1-9835-5F782D3AC5E6}" type="sibTrans" cxnId="{0655DBE9-310A-4880-B3C0-4800537624D8}">
      <dgm:prSet/>
      <dgm:spPr/>
      <dgm:t>
        <a:bodyPr/>
        <a:lstStyle/>
        <a:p>
          <a:endParaRPr lang="en-US"/>
        </a:p>
      </dgm:t>
    </dgm:pt>
    <dgm:pt modelId="{98BCBF3E-4586-450C-9B72-0975ABFFA9AC}" type="pres">
      <dgm:prSet presAssocID="{B3BA9D76-ABE3-43E6-A746-F5281D5ECDF1}" presName="Name0" presStyleCnt="0">
        <dgm:presLayoutVars>
          <dgm:dir/>
          <dgm:resizeHandles val="exact"/>
        </dgm:presLayoutVars>
      </dgm:prSet>
      <dgm:spPr/>
    </dgm:pt>
    <dgm:pt modelId="{51B13D92-4009-46D6-A76C-BEEBA0B272F4}" type="pres">
      <dgm:prSet presAssocID="{0D8DCCF9-C633-49C1-928D-4E0A5A3B45FA}" presName="node" presStyleLbl="node1" presStyleIdx="0" presStyleCnt="6" custScaleX="138368" custLinFactNeighborX="1918" custLinFactNeighborY="4183">
        <dgm:presLayoutVars>
          <dgm:bulletEnabled val="1"/>
        </dgm:presLayoutVars>
      </dgm:prSet>
      <dgm:spPr/>
    </dgm:pt>
    <dgm:pt modelId="{09E5C17D-CD0F-4566-B9B7-06DB69333CE0}" type="pres">
      <dgm:prSet presAssocID="{E3C9F730-3F3D-420A-A104-172D91B1678A}" presName="sibTrans" presStyleLbl="sibTrans1D1" presStyleIdx="0" presStyleCnt="5"/>
      <dgm:spPr/>
    </dgm:pt>
    <dgm:pt modelId="{98796544-B2A0-41C8-95FF-8AF7BA9E0C3E}" type="pres">
      <dgm:prSet presAssocID="{E3C9F730-3F3D-420A-A104-172D91B1678A}" presName="connectorText" presStyleLbl="sibTrans1D1" presStyleIdx="0" presStyleCnt="5"/>
      <dgm:spPr/>
    </dgm:pt>
    <dgm:pt modelId="{13FF1EEE-DD5D-4D19-B5BD-49B85618ADE6}" type="pres">
      <dgm:prSet presAssocID="{603710DA-F53E-4A51-87EC-9B6853404B23}" presName="node" presStyleLbl="node1" presStyleIdx="1" presStyleCnt="6" custScaleX="132458">
        <dgm:presLayoutVars>
          <dgm:bulletEnabled val="1"/>
        </dgm:presLayoutVars>
      </dgm:prSet>
      <dgm:spPr/>
    </dgm:pt>
    <dgm:pt modelId="{F1E23516-E89A-4530-B50C-575F5F4A7D44}" type="pres">
      <dgm:prSet presAssocID="{1BA19593-EB56-4155-9667-20FA5FB77053}" presName="sibTrans" presStyleLbl="sibTrans1D1" presStyleIdx="1" presStyleCnt="5"/>
      <dgm:spPr/>
    </dgm:pt>
    <dgm:pt modelId="{64D50BF9-4CAD-4B68-9DF2-36FA16D762AB}" type="pres">
      <dgm:prSet presAssocID="{1BA19593-EB56-4155-9667-20FA5FB77053}" presName="connectorText" presStyleLbl="sibTrans1D1" presStyleIdx="1" presStyleCnt="5"/>
      <dgm:spPr/>
    </dgm:pt>
    <dgm:pt modelId="{126494A1-5CB4-4298-B414-7DB8D9ACA52D}" type="pres">
      <dgm:prSet presAssocID="{B19490BC-EDB1-4BB3-8A6C-868015CCFA9F}" presName="node" presStyleLbl="node1" presStyleIdx="2" presStyleCnt="6" custScaleX="129155">
        <dgm:presLayoutVars>
          <dgm:bulletEnabled val="1"/>
        </dgm:presLayoutVars>
      </dgm:prSet>
      <dgm:spPr/>
    </dgm:pt>
    <dgm:pt modelId="{1561142B-CD6C-493E-9C60-40130B064B46}" type="pres">
      <dgm:prSet presAssocID="{0B262D92-0AD7-4608-A324-C643AF308ADD}" presName="sibTrans" presStyleLbl="sibTrans1D1" presStyleIdx="2" presStyleCnt="5"/>
      <dgm:spPr/>
    </dgm:pt>
    <dgm:pt modelId="{0DDEFFC9-D053-48A6-8097-76406F573E95}" type="pres">
      <dgm:prSet presAssocID="{0B262D92-0AD7-4608-A324-C643AF308ADD}" presName="connectorText" presStyleLbl="sibTrans1D1" presStyleIdx="2" presStyleCnt="5"/>
      <dgm:spPr/>
    </dgm:pt>
    <dgm:pt modelId="{65A9A8C8-09FD-4CC2-8483-A8448798991B}" type="pres">
      <dgm:prSet presAssocID="{830C2671-6F67-411B-9661-389F8D515DA0}" presName="node" presStyleLbl="node1" presStyleIdx="3" presStyleCnt="6" custScaleX="140061">
        <dgm:presLayoutVars>
          <dgm:bulletEnabled val="1"/>
        </dgm:presLayoutVars>
      </dgm:prSet>
      <dgm:spPr/>
    </dgm:pt>
    <dgm:pt modelId="{56D9E0A1-97D5-4832-B9C0-4D5501504A65}" type="pres">
      <dgm:prSet presAssocID="{6145D96C-D651-4961-BC33-3C2D6C4BF8E0}" presName="sibTrans" presStyleLbl="sibTrans1D1" presStyleIdx="3" presStyleCnt="5"/>
      <dgm:spPr/>
    </dgm:pt>
    <dgm:pt modelId="{D859A040-606D-4E21-AEC3-3075CD107C21}" type="pres">
      <dgm:prSet presAssocID="{6145D96C-D651-4961-BC33-3C2D6C4BF8E0}" presName="connectorText" presStyleLbl="sibTrans1D1" presStyleIdx="3" presStyleCnt="5"/>
      <dgm:spPr/>
    </dgm:pt>
    <dgm:pt modelId="{D732EA13-F2FA-4AD3-80D9-35341E5AB5E3}" type="pres">
      <dgm:prSet presAssocID="{EF3A1C02-4C02-4064-AD96-009F0F72C5DB}" presName="node" presStyleLbl="node1" presStyleIdx="4" presStyleCnt="6" custScaleX="140667">
        <dgm:presLayoutVars>
          <dgm:bulletEnabled val="1"/>
        </dgm:presLayoutVars>
      </dgm:prSet>
      <dgm:spPr/>
    </dgm:pt>
    <dgm:pt modelId="{70D7E067-344E-4E6A-B337-36098DAC0332}" type="pres">
      <dgm:prSet presAssocID="{57DC30CF-3C4A-49E6-AA58-AA6B7D7B1AE6}" presName="sibTrans" presStyleLbl="sibTrans1D1" presStyleIdx="4" presStyleCnt="5"/>
      <dgm:spPr/>
    </dgm:pt>
    <dgm:pt modelId="{6C5DD58B-C2B7-4F90-8087-340C4984D1E5}" type="pres">
      <dgm:prSet presAssocID="{57DC30CF-3C4A-49E6-AA58-AA6B7D7B1AE6}" presName="connectorText" presStyleLbl="sibTrans1D1" presStyleIdx="4" presStyleCnt="5"/>
      <dgm:spPr/>
    </dgm:pt>
    <dgm:pt modelId="{A3EDD265-7DEC-4AC7-91A5-858DD74A6CC4}" type="pres">
      <dgm:prSet presAssocID="{5E84E218-50D2-4DEA-BA1B-1AB02C137DDF}" presName="node" presStyleLbl="node1" presStyleIdx="5" presStyleCnt="6" custScaleX="139462">
        <dgm:presLayoutVars>
          <dgm:bulletEnabled val="1"/>
        </dgm:presLayoutVars>
      </dgm:prSet>
      <dgm:spPr/>
    </dgm:pt>
  </dgm:ptLst>
  <dgm:cxnLst>
    <dgm:cxn modelId="{F9485100-5DA1-45F0-96E2-490850F80D38}" type="presOf" srcId="{0D8DCCF9-C633-49C1-928D-4E0A5A3B45FA}" destId="{51B13D92-4009-46D6-A76C-BEEBA0B272F4}" srcOrd="0" destOrd="0" presId="urn:microsoft.com/office/officeart/2016/7/layout/RepeatingBendingProcessNew"/>
    <dgm:cxn modelId="{54E4DF29-67DE-469C-AD65-F308F7629529}" type="presOf" srcId="{E3C9F730-3F3D-420A-A104-172D91B1678A}" destId="{09E5C17D-CD0F-4566-B9B7-06DB69333CE0}" srcOrd="0" destOrd="0" presId="urn:microsoft.com/office/officeart/2016/7/layout/RepeatingBendingProcessNew"/>
    <dgm:cxn modelId="{4864142A-A65B-496B-86C8-0E00292D242E}" type="presOf" srcId="{1BA19593-EB56-4155-9667-20FA5FB77053}" destId="{64D50BF9-4CAD-4B68-9DF2-36FA16D762AB}" srcOrd="1" destOrd="0" presId="urn:microsoft.com/office/officeart/2016/7/layout/RepeatingBendingProcessNew"/>
    <dgm:cxn modelId="{92180332-DD38-4D13-94C2-8220157A39C6}" srcId="{B3BA9D76-ABE3-43E6-A746-F5281D5ECDF1}" destId="{B19490BC-EDB1-4BB3-8A6C-868015CCFA9F}" srcOrd="2" destOrd="0" parTransId="{4B936B64-04D7-4F05-94DC-4ADBCC64DAC1}" sibTransId="{0B262D92-0AD7-4608-A324-C643AF308ADD}"/>
    <dgm:cxn modelId="{B875363A-230A-43A9-AFDF-ACD98A0CF515}" type="presOf" srcId="{57DC30CF-3C4A-49E6-AA58-AA6B7D7B1AE6}" destId="{6C5DD58B-C2B7-4F90-8087-340C4984D1E5}" srcOrd="1" destOrd="0" presId="urn:microsoft.com/office/officeart/2016/7/layout/RepeatingBendingProcessNew"/>
    <dgm:cxn modelId="{67683140-6426-456E-9127-BEE812FE56ED}" srcId="{B3BA9D76-ABE3-43E6-A746-F5281D5ECDF1}" destId="{0D8DCCF9-C633-49C1-928D-4E0A5A3B45FA}" srcOrd="0" destOrd="0" parTransId="{4B522D11-968A-4FD9-8F5A-A284EC05E5AF}" sibTransId="{E3C9F730-3F3D-420A-A104-172D91B1678A}"/>
    <dgm:cxn modelId="{BCAF605D-0F0E-481E-ABC6-B8FEB5A808EC}" type="presOf" srcId="{E3C9F730-3F3D-420A-A104-172D91B1678A}" destId="{98796544-B2A0-41C8-95FF-8AF7BA9E0C3E}" srcOrd="1" destOrd="0" presId="urn:microsoft.com/office/officeart/2016/7/layout/RepeatingBendingProcessNew"/>
    <dgm:cxn modelId="{C46B1D47-BA48-45D4-8D42-75D32DF8E381}" type="presOf" srcId="{1BA19593-EB56-4155-9667-20FA5FB77053}" destId="{F1E23516-E89A-4530-B50C-575F5F4A7D44}" srcOrd="0" destOrd="0" presId="urn:microsoft.com/office/officeart/2016/7/layout/RepeatingBendingProcessNew"/>
    <dgm:cxn modelId="{316FE44C-D664-4943-8B7C-9710122C2B07}" type="presOf" srcId="{0B262D92-0AD7-4608-A324-C643AF308ADD}" destId="{1561142B-CD6C-493E-9C60-40130B064B46}" srcOrd="0" destOrd="0" presId="urn:microsoft.com/office/officeart/2016/7/layout/RepeatingBendingProcessNew"/>
    <dgm:cxn modelId="{58EC4572-26E5-4B9E-8499-090BB57FBB7C}" type="presOf" srcId="{57DC30CF-3C4A-49E6-AA58-AA6B7D7B1AE6}" destId="{70D7E067-344E-4E6A-B337-36098DAC0332}" srcOrd="0" destOrd="0" presId="urn:microsoft.com/office/officeart/2016/7/layout/RepeatingBendingProcessNew"/>
    <dgm:cxn modelId="{41F6C154-EA76-4B6D-B7B6-99E0A7599AAC}" type="presOf" srcId="{B19490BC-EDB1-4BB3-8A6C-868015CCFA9F}" destId="{126494A1-5CB4-4298-B414-7DB8D9ACA52D}" srcOrd="0" destOrd="0" presId="urn:microsoft.com/office/officeart/2016/7/layout/RepeatingBendingProcessNew"/>
    <dgm:cxn modelId="{04BA7A55-A60F-4119-95DA-D6E350C16712}" type="presOf" srcId="{B3BA9D76-ABE3-43E6-A746-F5281D5ECDF1}" destId="{98BCBF3E-4586-450C-9B72-0975ABFFA9AC}" srcOrd="0" destOrd="0" presId="urn:microsoft.com/office/officeart/2016/7/layout/RepeatingBendingProcessNew"/>
    <dgm:cxn modelId="{8828BC5A-4B25-494F-B363-7AC53AFDA0E4}" type="presOf" srcId="{5E84E218-50D2-4DEA-BA1B-1AB02C137DDF}" destId="{A3EDD265-7DEC-4AC7-91A5-858DD74A6CC4}" srcOrd="0" destOrd="0" presId="urn:microsoft.com/office/officeart/2016/7/layout/RepeatingBendingProcessNew"/>
    <dgm:cxn modelId="{B6183782-383B-42A5-B8FE-160C7AA1BCEE}" type="presOf" srcId="{6145D96C-D651-4961-BC33-3C2D6C4BF8E0}" destId="{D859A040-606D-4E21-AEC3-3075CD107C21}" srcOrd="1" destOrd="0" presId="urn:microsoft.com/office/officeart/2016/7/layout/RepeatingBendingProcessNew"/>
    <dgm:cxn modelId="{10DA8F83-1173-425A-A394-4685666EB812}" srcId="{B3BA9D76-ABE3-43E6-A746-F5281D5ECDF1}" destId="{EF3A1C02-4C02-4064-AD96-009F0F72C5DB}" srcOrd="4" destOrd="0" parTransId="{40334C41-500E-4D25-AB7F-3341394AEFF4}" sibTransId="{57DC30CF-3C4A-49E6-AA58-AA6B7D7B1AE6}"/>
    <dgm:cxn modelId="{0300FD89-8B79-47A5-9578-840A173C12CB}" type="presOf" srcId="{830C2671-6F67-411B-9661-389F8D515DA0}" destId="{65A9A8C8-09FD-4CC2-8483-A8448798991B}" srcOrd="0" destOrd="0" presId="urn:microsoft.com/office/officeart/2016/7/layout/RepeatingBendingProcessNew"/>
    <dgm:cxn modelId="{06ED7A8B-4A1B-453E-AF95-AF9BC3043244}" type="presOf" srcId="{6145D96C-D651-4961-BC33-3C2D6C4BF8E0}" destId="{56D9E0A1-97D5-4832-B9C0-4D5501504A65}" srcOrd="0" destOrd="0" presId="urn:microsoft.com/office/officeart/2016/7/layout/RepeatingBendingProcessNew"/>
    <dgm:cxn modelId="{165D0F98-E71E-40E9-865E-DDBDFD5686FA}" type="presOf" srcId="{EF3A1C02-4C02-4064-AD96-009F0F72C5DB}" destId="{D732EA13-F2FA-4AD3-80D9-35341E5AB5E3}" srcOrd="0" destOrd="0" presId="urn:microsoft.com/office/officeart/2016/7/layout/RepeatingBendingProcessNew"/>
    <dgm:cxn modelId="{5EB41D9F-4882-4EA3-90E2-63AAC7CD8462}" type="presOf" srcId="{0B262D92-0AD7-4608-A324-C643AF308ADD}" destId="{0DDEFFC9-D053-48A6-8097-76406F573E95}" srcOrd="1" destOrd="0" presId="urn:microsoft.com/office/officeart/2016/7/layout/RepeatingBendingProcessNew"/>
    <dgm:cxn modelId="{D74E10D6-4B12-4C55-AF8C-FE4137CDA937}" srcId="{B3BA9D76-ABE3-43E6-A746-F5281D5ECDF1}" destId="{830C2671-6F67-411B-9661-389F8D515DA0}" srcOrd="3" destOrd="0" parTransId="{91A69780-B914-49BD-9D0A-60A6A5E7A1BF}" sibTransId="{6145D96C-D651-4961-BC33-3C2D6C4BF8E0}"/>
    <dgm:cxn modelId="{6BFE18DC-45AF-460A-852C-288EDFBB6D9E}" type="presOf" srcId="{603710DA-F53E-4A51-87EC-9B6853404B23}" destId="{13FF1EEE-DD5D-4D19-B5BD-49B85618ADE6}" srcOrd="0" destOrd="0" presId="urn:microsoft.com/office/officeart/2016/7/layout/RepeatingBendingProcessNew"/>
    <dgm:cxn modelId="{0655DBE9-310A-4880-B3C0-4800537624D8}" srcId="{B3BA9D76-ABE3-43E6-A746-F5281D5ECDF1}" destId="{5E84E218-50D2-4DEA-BA1B-1AB02C137DDF}" srcOrd="5" destOrd="0" parTransId="{44CF7E77-1705-4387-9B63-67308B488D37}" sibTransId="{BCD29EDB-7FF6-40F1-9835-5F782D3AC5E6}"/>
    <dgm:cxn modelId="{9C0E4CEB-7831-446E-8460-F5034E705DB3}" srcId="{B3BA9D76-ABE3-43E6-A746-F5281D5ECDF1}" destId="{603710DA-F53E-4A51-87EC-9B6853404B23}" srcOrd="1" destOrd="0" parTransId="{CA0C9FDC-3130-4341-B672-0E8E97E9B176}" sibTransId="{1BA19593-EB56-4155-9667-20FA5FB77053}"/>
    <dgm:cxn modelId="{6CECE8BE-307C-43EA-9BB8-336FA3AA8FBE}" type="presParOf" srcId="{98BCBF3E-4586-450C-9B72-0975ABFFA9AC}" destId="{51B13D92-4009-46D6-A76C-BEEBA0B272F4}" srcOrd="0" destOrd="0" presId="urn:microsoft.com/office/officeart/2016/7/layout/RepeatingBendingProcessNew"/>
    <dgm:cxn modelId="{3BE16179-F0B8-42DF-8E6B-299BECF8882E}" type="presParOf" srcId="{98BCBF3E-4586-450C-9B72-0975ABFFA9AC}" destId="{09E5C17D-CD0F-4566-B9B7-06DB69333CE0}" srcOrd="1" destOrd="0" presId="urn:microsoft.com/office/officeart/2016/7/layout/RepeatingBendingProcessNew"/>
    <dgm:cxn modelId="{7744C6FA-1BF2-4F2D-B23B-6A7F42FE0951}" type="presParOf" srcId="{09E5C17D-CD0F-4566-B9B7-06DB69333CE0}" destId="{98796544-B2A0-41C8-95FF-8AF7BA9E0C3E}" srcOrd="0" destOrd="0" presId="urn:microsoft.com/office/officeart/2016/7/layout/RepeatingBendingProcessNew"/>
    <dgm:cxn modelId="{ACAA2B0C-C3F8-4588-AC02-84CA079AA57C}" type="presParOf" srcId="{98BCBF3E-4586-450C-9B72-0975ABFFA9AC}" destId="{13FF1EEE-DD5D-4D19-B5BD-49B85618ADE6}" srcOrd="2" destOrd="0" presId="urn:microsoft.com/office/officeart/2016/7/layout/RepeatingBendingProcessNew"/>
    <dgm:cxn modelId="{EE3BBD29-975E-4A88-92AF-928E45A6F79A}" type="presParOf" srcId="{98BCBF3E-4586-450C-9B72-0975ABFFA9AC}" destId="{F1E23516-E89A-4530-B50C-575F5F4A7D44}" srcOrd="3" destOrd="0" presId="urn:microsoft.com/office/officeart/2016/7/layout/RepeatingBendingProcessNew"/>
    <dgm:cxn modelId="{7FEBAC75-C71B-47D8-AEA7-534528FF6F11}" type="presParOf" srcId="{F1E23516-E89A-4530-B50C-575F5F4A7D44}" destId="{64D50BF9-4CAD-4B68-9DF2-36FA16D762AB}" srcOrd="0" destOrd="0" presId="urn:microsoft.com/office/officeart/2016/7/layout/RepeatingBendingProcessNew"/>
    <dgm:cxn modelId="{58C91EC4-F1C8-4534-A054-2D0D82A687F2}" type="presParOf" srcId="{98BCBF3E-4586-450C-9B72-0975ABFFA9AC}" destId="{126494A1-5CB4-4298-B414-7DB8D9ACA52D}" srcOrd="4" destOrd="0" presId="urn:microsoft.com/office/officeart/2016/7/layout/RepeatingBendingProcessNew"/>
    <dgm:cxn modelId="{E225E377-1CAA-490A-9575-C8C5D8203C79}" type="presParOf" srcId="{98BCBF3E-4586-450C-9B72-0975ABFFA9AC}" destId="{1561142B-CD6C-493E-9C60-40130B064B46}" srcOrd="5" destOrd="0" presId="urn:microsoft.com/office/officeart/2016/7/layout/RepeatingBendingProcessNew"/>
    <dgm:cxn modelId="{524D8CF6-BEFB-471C-BF55-69DF4EF2C945}" type="presParOf" srcId="{1561142B-CD6C-493E-9C60-40130B064B46}" destId="{0DDEFFC9-D053-48A6-8097-76406F573E95}" srcOrd="0" destOrd="0" presId="urn:microsoft.com/office/officeart/2016/7/layout/RepeatingBendingProcessNew"/>
    <dgm:cxn modelId="{BEF93683-C882-4679-97AF-563AB4DCAA59}" type="presParOf" srcId="{98BCBF3E-4586-450C-9B72-0975ABFFA9AC}" destId="{65A9A8C8-09FD-4CC2-8483-A8448798991B}" srcOrd="6" destOrd="0" presId="urn:microsoft.com/office/officeart/2016/7/layout/RepeatingBendingProcessNew"/>
    <dgm:cxn modelId="{1C79F4F8-65D0-4436-A469-3DBD8BDAC8B9}" type="presParOf" srcId="{98BCBF3E-4586-450C-9B72-0975ABFFA9AC}" destId="{56D9E0A1-97D5-4832-B9C0-4D5501504A65}" srcOrd="7" destOrd="0" presId="urn:microsoft.com/office/officeart/2016/7/layout/RepeatingBendingProcessNew"/>
    <dgm:cxn modelId="{3E8D4DDE-7C7F-40F2-86DE-D898A5F62CE7}" type="presParOf" srcId="{56D9E0A1-97D5-4832-B9C0-4D5501504A65}" destId="{D859A040-606D-4E21-AEC3-3075CD107C21}" srcOrd="0" destOrd="0" presId="urn:microsoft.com/office/officeart/2016/7/layout/RepeatingBendingProcessNew"/>
    <dgm:cxn modelId="{A692421B-1663-4C27-B5C2-77A4A8F515BB}" type="presParOf" srcId="{98BCBF3E-4586-450C-9B72-0975ABFFA9AC}" destId="{D732EA13-F2FA-4AD3-80D9-35341E5AB5E3}" srcOrd="8" destOrd="0" presId="urn:microsoft.com/office/officeart/2016/7/layout/RepeatingBendingProcessNew"/>
    <dgm:cxn modelId="{8E734A0F-487D-441F-AEE0-04BDD0F7C23E}" type="presParOf" srcId="{98BCBF3E-4586-450C-9B72-0975ABFFA9AC}" destId="{70D7E067-344E-4E6A-B337-36098DAC0332}" srcOrd="9" destOrd="0" presId="urn:microsoft.com/office/officeart/2016/7/layout/RepeatingBendingProcessNew"/>
    <dgm:cxn modelId="{CCAE5726-DB18-44D1-9175-2DDE7379629B}" type="presParOf" srcId="{70D7E067-344E-4E6A-B337-36098DAC0332}" destId="{6C5DD58B-C2B7-4F90-8087-340C4984D1E5}" srcOrd="0" destOrd="0" presId="urn:microsoft.com/office/officeart/2016/7/layout/RepeatingBendingProcessNew"/>
    <dgm:cxn modelId="{7FF20205-6810-48C8-853A-A155B6AF981A}" type="presParOf" srcId="{98BCBF3E-4586-450C-9B72-0975ABFFA9AC}" destId="{A3EDD265-7DEC-4AC7-91A5-858DD74A6CC4}"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AF84EB-C901-4F84-95E2-FC3907510B53}" type="doc">
      <dgm:prSet loTypeId="urn:microsoft.com/office/officeart/2005/8/layout/vList2" loCatId="list" qsTypeId="urn:microsoft.com/office/officeart/2005/8/quickstyle/simple4" qsCatId="simple" csTypeId="urn:microsoft.com/office/officeart/2005/8/colors/colorful1" csCatId="colorful"/>
      <dgm:spPr/>
      <dgm:t>
        <a:bodyPr/>
        <a:lstStyle/>
        <a:p>
          <a:endParaRPr lang="en-US"/>
        </a:p>
      </dgm:t>
    </dgm:pt>
    <dgm:pt modelId="{7CD5D307-D9DB-4F64-B327-8C410CD4DFEF}">
      <dgm:prSet/>
      <dgm:spPr/>
      <dgm:t>
        <a:bodyPr/>
        <a:lstStyle/>
        <a:p>
          <a:r>
            <a:rPr lang="en-US"/>
            <a:t>White crystalline solid, faint acetic odor.</a:t>
          </a:r>
        </a:p>
      </dgm:t>
    </dgm:pt>
    <dgm:pt modelId="{8F6D68D5-17C5-4FD6-A407-85AB024E13E6}" type="parTrans" cxnId="{0FD5926D-0413-4604-9CE9-29F4530B08EF}">
      <dgm:prSet/>
      <dgm:spPr/>
      <dgm:t>
        <a:bodyPr/>
        <a:lstStyle/>
        <a:p>
          <a:endParaRPr lang="en-US"/>
        </a:p>
      </dgm:t>
    </dgm:pt>
    <dgm:pt modelId="{12794027-318C-4F5F-8050-358521D605FD}" type="sibTrans" cxnId="{0FD5926D-0413-4604-9CE9-29F4530B08EF}">
      <dgm:prSet/>
      <dgm:spPr/>
      <dgm:t>
        <a:bodyPr/>
        <a:lstStyle/>
        <a:p>
          <a:endParaRPr lang="en-US"/>
        </a:p>
      </dgm:t>
    </dgm:pt>
    <dgm:pt modelId="{74EB22F8-DE78-49EA-9A27-07A9567AACD8}">
      <dgm:prSet/>
      <dgm:spPr/>
      <dgm:t>
        <a:bodyPr/>
        <a:lstStyle/>
        <a:p>
          <a:r>
            <a:rPr lang="en-US"/>
            <a:t>Molecular formula: C₉H₈O₄, M.W.: 180.16 g/mol.</a:t>
          </a:r>
        </a:p>
      </dgm:t>
    </dgm:pt>
    <dgm:pt modelId="{3607330E-B6EF-406F-8FE6-E728189F70FE}" type="parTrans" cxnId="{06F7D13C-8190-4EA0-BAF2-F6AFE3EED59C}">
      <dgm:prSet/>
      <dgm:spPr/>
      <dgm:t>
        <a:bodyPr/>
        <a:lstStyle/>
        <a:p>
          <a:endParaRPr lang="en-US"/>
        </a:p>
      </dgm:t>
    </dgm:pt>
    <dgm:pt modelId="{B1C1A603-F4C3-4065-B10A-511C6F8BE7F3}" type="sibTrans" cxnId="{06F7D13C-8190-4EA0-BAF2-F6AFE3EED59C}">
      <dgm:prSet/>
      <dgm:spPr/>
      <dgm:t>
        <a:bodyPr/>
        <a:lstStyle/>
        <a:p>
          <a:endParaRPr lang="en-US"/>
        </a:p>
      </dgm:t>
    </dgm:pt>
    <dgm:pt modelId="{14B3F558-15D2-458B-A188-2244A1C5847A}">
      <dgm:prSet/>
      <dgm:spPr/>
      <dgm:t>
        <a:bodyPr/>
        <a:lstStyle/>
        <a:p>
          <a:r>
            <a:rPr lang="en-US"/>
            <a:t>Melting point: 135–136 °C (decomposes before boiling).</a:t>
          </a:r>
        </a:p>
      </dgm:t>
    </dgm:pt>
    <dgm:pt modelId="{86D575CB-2B25-41C8-B637-9817B0586034}" type="parTrans" cxnId="{B261F429-097D-406F-8B89-C338834FF885}">
      <dgm:prSet/>
      <dgm:spPr/>
      <dgm:t>
        <a:bodyPr/>
        <a:lstStyle/>
        <a:p>
          <a:endParaRPr lang="en-US"/>
        </a:p>
      </dgm:t>
    </dgm:pt>
    <dgm:pt modelId="{C1EE5C57-9089-450F-8581-BBC88462C906}" type="sibTrans" cxnId="{B261F429-097D-406F-8B89-C338834FF885}">
      <dgm:prSet/>
      <dgm:spPr/>
      <dgm:t>
        <a:bodyPr/>
        <a:lstStyle/>
        <a:p>
          <a:endParaRPr lang="en-US"/>
        </a:p>
      </dgm:t>
    </dgm:pt>
    <dgm:pt modelId="{8AEC5F62-B767-4CC8-8906-00ED74C3B962}">
      <dgm:prSet/>
      <dgm:spPr/>
      <dgm:t>
        <a:bodyPr/>
        <a:lstStyle/>
        <a:p>
          <a:r>
            <a:rPr lang="en-US"/>
            <a:t>Sparingly soluble in cold water, more soluble in hot water; freely soluble in ethanol and chloroform.</a:t>
          </a:r>
        </a:p>
      </dgm:t>
    </dgm:pt>
    <dgm:pt modelId="{43AD0E40-FB73-4B09-B209-E3863E4269B3}" type="parTrans" cxnId="{9044E9EB-8C36-47AF-87FE-A8F176F70428}">
      <dgm:prSet/>
      <dgm:spPr/>
      <dgm:t>
        <a:bodyPr/>
        <a:lstStyle/>
        <a:p>
          <a:endParaRPr lang="en-US"/>
        </a:p>
      </dgm:t>
    </dgm:pt>
    <dgm:pt modelId="{6EEF257B-7C65-4400-A69A-E3FDEAB98FBB}" type="sibTrans" cxnId="{9044E9EB-8C36-47AF-87FE-A8F176F70428}">
      <dgm:prSet/>
      <dgm:spPr/>
      <dgm:t>
        <a:bodyPr/>
        <a:lstStyle/>
        <a:p>
          <a:endParaRPr lang="en-US"/>
        </a:p>
      </dgm:t>
    </dgm:pt>
    <dgm:pt modelId="{C5269C31-98D2-4810-9149-236D0EFAE9CA}">
      <dgm:prSet/>
      <dgm:spPr/>
      <dgm:t>
        <a:bodyPr/>
        <a:lstStyle/>
        <a:p>
          <a:r>
            <a:rPr lang="en-US"/>
            <a:t>Density: ~1.40 g/cm³.</a:t>
          </a:r>
        </a:p>
      </dgm:t>
    </dgm:pt>
    <dgm:pt modelId="{CBC2DAD4-C662-4844-A75E-8FBB28841617}" type="parTrans" cxnId="{250A6AEE-2E8B-4914-BDC2-B21C6FF3B4D6}">
      <dgm:prSet/>
      <dgm:spPr/>
      <dgm:t>
        <a:bodyPr/>
        <a:lstStyle/>
        <a:p>
          <a:endParaRPr lang="en-US"/>
        </a:p>
      </dgm:t>
    </dgm:pt>
    <dgm:pt modelId="{62A752C1-C89B-418C-9F28-5850DFAB926A}" type="sibTrans" cxnId="{250A6AEE-2E8B-4914-BDC2-B21C6FF3B4D6}">
      <dgm:prSet/>
      <dgm:spPr/>
      <dgm:t>
        <a:bodyPr/>
        <a:lstStyle/>
        <a:p>
          <a:endParaRPr lang="en-US"/>
        </a:p>
      </dgm:t>
    </dgm:pt>
    <dgm:pt modelId="{57E1E363-F28C-4170-A8DA-00384E014B83}">
      <dgm:prSet/>
      <dgm:spPr/>
      <dgm:t>
        <a:bodyPr/>
        <a:lstStyle/>
        <a:p>
          <a:r>
            <a:rPr lang="en-US"/>
            <a:t>Unstable in moisture → hydrolyzes to salicylic acid and acetic acid.</a:t>
          </a:r>
        </a:p>
      </dgm:t>
    </dgm:pt>
    <dgm:pt modelId="{DB888D87-3284-4EAF-AEF5-7E041958A7C5}" type="parTrans" cxnId="{4CD75E10-DFBA-4722-9AD9-F6DC4518336E}">
      <dgm:prSet/>
      <dgm:spPr/>
      <dgm:t>
        <a:bodyPr/>
        <a:lstStyle/>
        <a:p>
          <a:endParaRPr lang="en-US"/>
        </a:p>
      </dgm:t>
    </dgm:pt>
    <dgm:pt modelId="{30542B1A-FEB6-4097-9DA5-9A49D91AF0DD}" type="sibTrans" cxnId="{4CD75E10-DFBA-4722-9AD9-F6DC4518336E}">
      <dgm:prSet/>
      <dgm:spPr/>
      <dgm:t>
        <a:bodyPr/>
        <a:lstStyle/>
        <a:p>
          <a:endParaRPr lang="en-US"/>
        </a:p>
      </dgm:t>
    </dgm:pt>
    <dgm:pt modelId="{5FFB4121-7F9E-4B7E-A1BD-4E4A13D3E001}" type="pres">
      <dgm:prSet presAssocID="{FBAF84EB-C901-4F84-95E2-FC3907510B53}" presName="linear" presStyleCnt="0">
        <dgm:presLayoutVars>
          <dgm:animLvl val="lvl"/>
          <dgm:resizeHandles val="exact"/>
        </dgm:presLayoutVars>
      </dgm:prSet>
      <dgm:spPr/>
    </dgm:pt>
    <dgm:pt modelId="{79B5D563-7695-426F-9F46-5DCD52020E63}" type="pres">
      <dgm:prSet presAssocID="{7CD5D307-D9DB-4F64-B327-8C410CD4DFEF}" presName="parentText" presStyleLbl="node1" presStyleIdx="0" presStyleCnt="6">
        <dgm:presLayoutVars>
          <dgm:chMax val="0"/>
          <dgm:bulletEnabled val="1"/>
        </dgm:presLayoutVars>
      </dgm:prSet>
      <dgm:spPr/>
    </dgm:pt>
    <dgm:pt modelId="{58C6F983-3803-4DD0-9108-85447A0C0A59}" type="pres">
      <dgm:prSet presAssocID="{12794027-318C-4F5F-8050-358521D605FD}" presName="spacer" presStyleCnt="0"/>
      <dgm:spPr/>
    </dgm:pt>
    <dgm:pt modelId="{1D5F07EF-E2D8-4660-A5CA-9DC84ABDD226}" type="pres">
      <dgm:prSet presAssocID="{74EB22F8-DE78-49EA-9A27-07A9567AACD8}" presName="parentText" presStyleLbl="node1" presStyleIdx="1" presStyleCnt="6">
        <dgm:presLayoutVars>
          <dgm:chMax val="0"/>
          <dgm:bulletEnabled val="1"/>
        </dgm:presLayoutVars>
      </dgm:prSet>
      <dgm:spPr/>
    </dgm:pt>
    <dgm:pt modelId="{01AC9C67-63D1-4D97-94F1-93697DD69A35}" type="pres">
      <dgm:prSet presAssocID="{B1C1A603-F4C3-4065-B10A-511C6F8BE7F3}" presName="spacer" presStyleCnt="0"/>
      <dgm:spPr/>
    </dgm:pt>
    <dgm:pt modelId="{98B1785C-314D-49BA-8F24-2D611A1BB22B}" type="pres">
      <dgm:prSet presAssocID="{14B3F558-15D2-458B-A188-2244A1C5847A}" presName="parentText" presStyleLbl="node1" presStyleIdx="2" presStyleCnt="6">
        <dgm:presLayoutVars>
          <dgm:chMax val="0"/>
          <dgm:bulletEnabled val="1"/>
        </dgm:presLayoutVars>
      </dgm:prSet>
      <dgm:spPr/>
    </dgm:pt>
    <dgm:pt modelId="{17BDFE9F-D6AA-4795-BEC5-EA60CD84BEF5}" type="pres">
      <dgm:prSet presAssocID="{C1EE5C57-9089-450F-8581-BBC88462C906}" presName="spacer" presStyleCnt="0"/>
      <dgm:spPr/>
    </dgm:pt>
    <dgm:pt modelId="{C374B61A-EE82-41B9-B652-58075EB96DA8}" type="pres">
      <dgm:prSet presAssocID="{8AEC5F62-B767-4CC8-8906-00ED74C3B962}" presName="parentText" presStyleLbl="node1" presStyleIdx="3" presStyleCnt="6">
        <dgm:presLayoutVars>
          <dgm:chMax val="0"/>
          <dgm:bulletEnabled val="1"/>
        </dgm:presLayoutVars>
      </dgm:prSet>
      <dgm:spPr/>
    </dgm:pt>
    <dgm:pt modelId="{A7B01309-E2C9-4261-86A4-F65D978D3759}" type="pres">
      <dgm:prSet presAssocID="{6EEF257B-7C65-4400-A69A-E3FDEAB98FBB}" presName="spacer" presStyleCnt="0"/>
      <dgm:spPr/>
    </dgm:pt>
    <dgm:pt modelId="{4C536884-49C3-4B89-83ED-EDCB6DDEA3AD}" type="pres">
      <dgm:prSet presAssocID="{C5269C31-98D2-4810-9149-236D0EFAE9CA}" presName="parentText" presStyleLbl="node1" presStyleIdx="4" presStyleCnt="6">
        <dgm:presLayoutVars>
          <dgm:chMax val="0"/>
          <dgm:bulletEnabled val="1"/>
        </dgm:presLayoutVars>
      </dgm:prSet>
      <dgm:spPr/>
    </dgm:pt>
    <dgm:pt modelId="{27FE62B9-7474-487D-A137-E13D19833021}" type="pres">
      <dgm:prSet presAssocID="{62A752C1-C89B-418C-9F28-5850DFAB926A}" presName="spacer" presStyleCnt="0"/>
      <dgm:spPr/>
    </dgm:pt>
    <dgm:pt modelId="{AE745370-FD45-4590-98E0-BBF364710CA7}" type="pres">
      <dgm:prSet presAssocID="{57E1E363-F28C-4170-A8DA-00384E014B83}" presName="parentText" presStyleLbl="node1" presStyleIdx="5" presStyleCnt="6">
        <dgm:presLayoutVars>
          <dgm:chMax val="0"/>
          <dgm:bulletEnabled val="1"/>
        </dgm:presLayoutVars>
      </dgm:prSet>
      <dgm:spPr/>
    </dgm:pt>
  </dgm:ptLst>
  <dgm:cxnLst>
    <dgm:cxn modelId="{97FB8F0B-D506-40CD-8469-38592FC7E1FF}" type="presOf" srcId="{FBAF84EB-C901-4F84-95E2-FC3907510B53}" destId="{5FFB4121-7F9E-4B7E-A1BD-4E4A13D3E001}" srcOrd="0" destOrd="0" presId="urn:microsoft.com/office/officeart/2005/8/layout/vList2"/>
    <dgm:cxn modelId="{4CD75E10-DFBA-4722-9AD9-F6DC4518336E}" srcId="{FBAF84EB-C901-4F84-95E2-FC3907510B53}" destId="{57E1E363-F28C-4170-A8DA-00384E014B83}" srcOrd="5" destOrd="0" parTransId="{DB888D87-3284-4EAF-AEF5-7E041958A7C5}" sibTransId="{30542B1A-FEB6-4097-9DA5-9A49D91AF0DD}"/>
    <dgm:cxn modelId="{38584A10-5551-4CB7-BDA7-AE83B074622F}" type="presOf" srcId="{57E1E363-F28C-4170-A8DA-00384E014B83}" destId="{AE745370-FD45-4590-98E0-BBF364710CA7}" srcOrd="0" destOrd="0" presId="urn:microsoft.com/office/officeart/2005/8/layout/vList2"/>
    <dgm:cxn modelId="{B261F429-097D-406F-8B89-C338834FF885}" srcId="{FBAF84EB-C901-4F84-95E2-FC3907510B53}" destId="{14B3F558-15D2-458B-A188-2244A1C5847A}" srcOrd="2" destOrd="0" parTransId="{86D575CB-2B25-41C8-B637-9817B0586034}" sibTransId="{C1EE5C57-9089-450F-8581-BBC88462C906}"/>
    <dgm:cxn modelId="{06F7D13C-8190-4EA0-BAF2-F6AFE3EED59C}" srcId="{FBAF84EB-C901-4F84-95E2-FC3907510B53}" destId="{74EB22F8-DE78-49EA-9A27-07A9567AACD8}" srcOrd="1" destOrd="0" parTransId="{3607330E-B6EF-406F-8FE6-E728189F70FE}" sibTransId="{B1C1A603-F4C3-4065-B10A-511C6F8BE7F3}"/>
    <dgm:cxn modelId="{27EB0241-7ABF-4FC1-BAD8-FEFBFA28DC94}" type="presOf" srcId="{14B3F558-15D2-458B-A188-2244A1C5847A}" destId="{98B1785C-314D-49BA-8F24-2D611A1BB22B}" srcOrd="0" destOrd="0" presId="urn:microsoft.com/office/officeart/2005/8/layout/vList2"/>
    <dgm:cxn modelId="{0FD5926D-0413-4604-9CE9-29F4530B08EF}" srcId="{FBAF84EB-C901-4F84-95E2-FC3907510B53}" destId="{7CD5D307-D9DB-4F64-B327-8C410CD4DFEF}" srcOrd="0" destOrd="0" parTransId="{8F6D68D5-17C5-4FD6-A407-85AB024E13E6}" sibTransId="{12794027-318C-4F5F-8050-358521D605FD}"/>
    <dgm:cxn modelId="{0709818D-A50F-424B-BEDD-FEE1247D81F3}" type="presOf" srcId="{74EB22F8-DE78-49EA-9A27-07A9567AACD8}" destId="{1D5F07EF-E2D8-4660-A5CA-9DC84ABDD226}" srcOrd="0" destOrd="0" presId="urn:microsoft.com/office/officeart/2005/8/layout/vList2"/>
    <dgm:cxn modelId="{137B9393-C013-475E-9AAC-0D39D40A1312}" type="presOf" srcId="{C5269C31-98D2-4810-9149-236D0EFAE9CA}" destId="{4C536884-49C3-4B89-83ED-EDCB6DDEA3AD}" srcOrd="0" destOrd="0" presId="urn:microsoft.com/office/officeart/2005/8/layout/vList2"/>
    <dgm:cxn modelId="{9E550AA5-E2A2-4C7A-A960-4F9C82044EB5}" type="presOf" srcId="{8AEC5F62-B767-4CC8-8906-00ED74C3B962}" destId="{C374B61A-EE82-41B9-B652-58075EB96DA8}" srcOrd="0" destOrd="0" presId="urn:microsoft.com/office/officeart/2005/8/layout/vList2"/>
    <dgm:cxn modelId="{04D543E9-3783-4E5B-BCB0-F9E9AA3AE565}" type="presOf" srcId="{7CD5D307-D9DB-4F64-B327-8C410CD4DFEF}" destId="{79B5D563-7695-426F-9F46-5DCD52020E63}" srcOrd="0" destOrd="0" presId="urn:microsoft.com/office/officeart/2005/8/layout/vList2"/>
    <dgm:cxn modelId="{9044E9EB-8C36-47AF-87FE-A8F176F70428}" srcId="{FBAF84EB-C901-4F84-95E2-FC3907510B53}" destId="{8AEC5F62-B767-4CC8-8906-00ED74C3B962}" srcOrd="3" destOrd="0" parTransId="{43AD0E40-FB73-4B09-B209-E3863E4269B3}" sibTransId="{6EEF257B-7C65-4400-A69A-E3FDEAB98FBB}"/>
    <dgm:cxn modelId="{250A6AEE-2E8B-4914-BDC2-B21C6FF3B4D6}" srcId="{FBAF84EB-C901-4F84-95E2-FC3907510B53}" destId="{C5269C31-98D2-4810-9149-236D0EFAE9CA}" srcOrd="4" destOrd="0" parTransId="{CBC2DAD4-C662-4844-A75E-8FBB28841617}" sibTransId="{62A752C1-C89B-418C-9F28-5850DFAB926A}"/>
    <dgm:cxn modelId="{D176B2E0-5758-4C6B-BC16-86797EF1D06F}" type="presParOf" srcId="{5FFB4121-7F9E-4B7E-A1BD-4E4A13D3E001}" destId="{79B5D563-7695-426F-9F46-5DCD52020E63}" srcOrd="0" destOrd="0" presId="urn:microsoft.com/office/officeart/2005/8/layout/vList2"/>
    <dgm:cxn modelId="{0C48B78C-724B-4F0B-B887-D823E56D1F19}" type="presParOf" srcId="{5FFB4121-7F9E-4B7E-A1BD-4E4A13D3E001}" destId="{58C6F983-3803-4DD0-9108-85447A0C0A59}" srcOrd="1" destOrd="0" presId="urn:microsoft.com/office/officeart/2005/8/layout/vList2"/>
    <dgm:cxn modelId="{BF7E9350-D22B-4476-8347-480078C7C223}" type="presParOf" srcId="{5FFB4121-7F9E-4B7E-A1BD-4E4A13D3E001}" destId="{1D5F07EF-E2D8-4660-A5CA-9DC84ABDD226}" srcOrd="2" destOrd="0" presId="urn:microsoft.com/office/officeart/2005/8/layout/vList2"/>
    <dgm:cxn modelId="{1EACBBB3-84FA-4901-AD1E-AE8247FF0BDB}" type="presParOf" srcId="{5FFB4121-7F9E-4B7E-A1BD-4E4A13D3E001}" destId="{01AC9C67-63D1-4D97-94F1-93697DD69A35}" srcOrd="3" destOrd="0" presId="urn:microsoft.com/office/officeart/2005/8/layout/vList2"/>
    <dgm:cxn modelId="{8EFE9181-D2D6-4331-996D-6E7EDC5D1468}" type="presParOf" srcId="{5FFB4121-7F9E-4B7E-A1BD-4E4A13D3E001}" destId="{98B1785C-314D-49BA-8F24-2D611A1BB22B}" srcOrd="4" destOrd="0" presId="urn:microsoft.com/office/officeart/2005/8/layout/vList2"/>
    <dgm:cxn modelId="{442C3238-C144-4020-8640-BA24DEC489F6}" type="presParOf" srcId="{5FFB4121-7F9E-4B7E-A1BD-4E4A13D3E001}" destId="{17BDFE9F-D6AA-4795-BEC5-EA60CD84BEF5}" srcOrd="5" destOrd="0" presId="urn:microsoft.com/office/officeart/2005/8/layout/vList2"/>
    <dgm:cxn modelId="{395D8D72-5140-41A9-B93B-CAC37E4DD943}" type="presParOf" srcId="{5FFB4121-7F9E-4B7E-A1BD-4E4A13D3E001}" destId="{C374B61A-EE82-41B9-B652-58075EB96DA8}" srcOrd="6" destOrd="0" presId="urn:microsoft.com/office/officeart/2005/8/layout/vList2"/>
    <dgm:cxn modelId="{778DEC82-CAB9-4B83-8D89-5E8575736425}" type="presParOf" srcId="{5FFB4121-7F9E-4B7E-A1BD-4E4A13D3E001}" destId="{A7B01309-E2C9-4261-86A4-F65D978D3759}" srcOrd="7" destOrd="0" presId="urn:microsoft.com/office/officeart/2005/8/layout/vList2"/>
    <dgm:cxn modelId="{6EFD2377-502C-447D-8ADF-5538D4BC5E09}" type="presParOf" srcId="{5FFB4121-7F9E-4B7E-A1BD-4E4A13D3E001}" destId="{4C536884-49C3-4B89-83ED-EDCB6DDEA3AD}" srcOrd="8" destOrd="0" presId="urn:microsoft.com/office/officeart/2005/8/layout/vList2"/>
    <dgm:cxn modelId="{C54AE615-7A43-42E7-A1C6-599BFD566938}" type="presParOf" srcId="{5FFB4121-7F9E-4B7E-A1BD-4E4A13D3E001}" destId="{27FE62B9-7474-487D-A137-E13D19833021}" srcOrd="9" destOrd="0" presId="urn:microsoft.com/office/officeart/2005/8/layout/vList2"/>
    <dgm:cxn modelId="{F2710AA1-10C8-47FF-BDE9-36E799FF8214}" type="presParOf" srcId="{5FFB4121-7F9E-4B7E-A1BD-4E4A13D3E001}" destId="{AE745370-FD45-4590-98E0-BBF364710CA7}"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208ED8-A71D-4EC4-BEFD-04B554FFFB77}"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17E729F-A568-4598-BD22-D7FB0C4E66B9}">
      <dgm:prSet/>
      <dgm:spPr/>
      <dgm:t>
        <a:bodyPr/>
        <a:lstStyle/>
        <a:p>
          <a:r>
            <a:rPr lang="en-US" b="1"/>
            <a:t>Acetyl chloride</a:t>
          </a:r>
          <a:r>
            <a:rPr lang="en-US"/>
            <a:t>: Corrosive, fuming, reacts violently with water  handle in fume hood, wear gloves/goggles, keep dry.</a:t>
          </a:r>
        </a:p>
      </dgm:t>
    </dgm:pt>
    <dgm:pt modelId="{C4143E9D-AFA4-4BFD-A3F6-AE1ED826E093}" type="parTrans" cxnId="{CB95BB32-3BA2-4EDF-854A-876080DC5B21}">
      <dgm:prSet/>
      <dgm:spPr/>
      <dgm:t>
        <a:bodyPr/>
        <a:lstStyle/>
        <a:p>
          <a:endParaRPr lang="en-US"/>
        </a:p>
      </dgm:t>
    </dgm:pt>
    <dgm:pt modelId="{2B6E4D76-28B0-4722-9DB7-B666A98CC00D}" type="sibTrans" cxnId="{CB95BB32-3BA2-4EDF-854A-876080DC5B21}">
      <dgm:prSet/>
      <dgm:spPr/>
      <dgm:t>
        <a:bodyPr/>
        <a:lstStyle/>
        <a:p>
          <a:endParaRPr lang="en-US"/>
        </a:p>
      </dgm:t>
    </dgm:pt>
    <dgm:pt modelId="{3A4A0933-8655-4BD8-923C-2D837F5A6D83}">
      <dgm:prSet/>
      <dgm:spPr/>
      <dgm:t>
        <a:bodyPr/>
        <a:lstStyle/>
        <a:p>
          <a:r>
            <a:rPr lang="en-US" b="1"/>
            <a:t>Triethylamine / Pyridine</a:t>
          </a:r>
          <a:r>
            <a:rPr lang="en-US"/>
            <a:t>: Volatile, toxic, irritating use in fume hood, avoid inhalation and skin contact.</a:t>
          </a:r>
        </a:p>
      </dgm:t>
    </dgm:pt>
    <dgm:pt modelId="{DEF42B08-DDA6-459B-AD9C-785524883FEC}" type="parTrans" cxnId="{B78AB170-3421-40C9-B674-9688C3C8339A}">
      <dgm:prSet/>
      <dgm:spPr/>
      <dgm:t>
        <a:bodyPr/>
        <a:lstStyle/>
        <a:p>
          <a:endParaRPr lang="en-US"/>
        </a:p>
      </dgm:t>
    </dgm:pt>
    <dgm:pt modelId="{D65E0810-4C89-470F-BF06-4277BEDB5EFA}" type="sibTrans" cxnId="{B78AB170-3421-40C9-B674-9688C3C8339A}">
      <dgm:prSet/>
      <dgm:spPr/>
      <dgm:t>
        <a:bodyPr/>
        <a:lstStyle/>
        <a:p>
          <a:endParaRPr lang="en-US"/>
        </a:p>
      </dgm:t>
    </dgm:pt>
    <dgm:pt modelId="{75EAB239-80D6-4634-856C-A4E536411AFF}">
      <dgm:prSet/>
      <dgm:spPr/>
      <dgm:t>
        <a:bodyPr/>
        <a:lstStyle/>
        <a:p>
          <a:r>
            <a:rPr lang="en-US" b="1"/>
            <a:t>DCM (solvent)</a:t>
          </a:r>
          <a:r>
            <a:rPr lang="en-US"/>
            <a:t>: Harmful vapors, possible carcinogen  handle in fume hood.</a:t>
          </a:r>
        </a:p>
      </dgm:t>
    </dgm:pt>
    <dgm:pt modelId="{8231FC9F-09AA-4979-9482-2F861D2AD593}" type="parTrans" cxnId="{137BA16C-0878-461C-AFAF-5D3B4990EDBC}">
      <dgm:prSet/>
      <dgm:spPr/>
      <dgm:t>
        <a:bodyPr/>
        <a:lstStyle/>
        <a:p>
          <a:endParaRPr lang="en-US"/>
        </a:p>
      </dgm:t>
    </dgm:pt>
    <dgm:pt modelId="{F003836A-0BA3-41CF-A66B-FBA18F0B84B2}" type="sibTrans" cxnId="{137BA16C-0878-461C-AFAF-5D3B4990EDBC}">
      <dgm:prSet/>
      <dgm:spPr/>
      <dgm:t>
        <a:bodyPr/>
        <a:lstStyle/>
        <a:p>
          <a:endParaRPr lang="en-US"/>
        </a:p>
      </dgm:t>
    </dgm:pt>
    <dgm:pt modelId="{8E281192-3DC0-41E6-B3B1-21837232485A}">
      <dgm:prSet/>
      <dgm:spPr/>
      <dgm:t>
        <a:bodyPr/>
        <a:lstStyle/>
        <a:p>
          <a:r>
            <a:rPr lang="en-US" b="1"/>
            <a:t>HCl (aqueous)</a:t>
          </a:r>
          <a:r>
            <a:rPr lang="en-US"/>
            <a:t>: Corrosive  add slowly with stirring.</a:t>
          </a:r>
        </a:p>
      </dgm:t>
    </dgm:pt>
    <dgm:pt modelId="{0271FBBA-D93D-42D6-8F0B-FA1DA1F059EF}" type="parTrans" cxnId="{65310659-5087-4565-9F70-B088C0C4C650}">
      <dgm:prSet/>
      <dgm:spPr/>
      <dgm:t>
        <a:bodyPr/>
        <a:lstStyle/>
        <a:p>
          <a:endParaRPr lang="en-US"/>
        </a:p>
      </dgm:t>
    </dgm:pt>
    <dgm:pt modelId="{3100BEC6-D812-4649-B761-6339C81D356B}" type="sibTrans" cxnId="{65310659-5087-4565-9F70-B088C0C4C650}">
      <dgm:prSet/>
      <dgm:spPr/>
      <dgm:t>
        <a:bodyPr/>
        <a:lstStyle/>
        <a:p>
          <a:endParaRPr lang="en-US"/>
        </a:p>
      </dgm:t>
    </dgm:pt>
    <dgm:pt modelId="{2D8A466A-A5D6-4ABB-8A05-CBD66DFE92FD}">
      <dgm:prSet/>
      <dgm:spPr/>
      <dgm:t>
        <a:bodyPr/>
        <a:lstStyle/>
        <a:p>
          <a:r>
            <a:rPr lang="en-US" b="1"/>
            <a:t>General</a:t>
          </a:r>
          <a:r>
            <a:rPr lang="en-US"/>
            <a:t>: Always cool with ice bath, add acetyl chloride dropwise, never mix directly with water, dispose of wastes properly.</a:t>
          </a:r>
        </a:p>
      </dgm:t>
    </dgm:pt>
    <dgm:pt modelId="{8EB1E4EF-9C9A-43EA-85A2-02BE0B50D0B6}" type="parTrans" cxnId="{FD107665-B500-4A2F-AC07-705DE13BDEEA}">
      <dgm:prSet/>
      <dgm:spPr/>
      <dgm:t>
        <a:bodyPr/>
        <a:lstStyle/>
        <a:p>
          <a:endParaRPr lang="en-US"/>
        </a:p>
      </dgm:t>
    </dgm:pt>
    <dgm:pt modelId="{CD938022-6775-44A9-B55F-C725C68C9403}" type="sibTrans" cxnId="{FD107665-B500-4A2F-AC07-705DE13BDEEA}">
      <dgm:prSet/>
      <dgm:spPr/>
      <dgm:t>
        <a:bodyPr/>
        <a:lstStyle/>
        <a:p>
          <a:endParaRPr lang="en-US"/>
        </a:p>
      </dgm:t>
    </dgm:pt>
    <dgm:pt modelId="{B867BB51-3CA9-486D-941A-F76FEA876750}" type="pres">
      <dgm:prSet presAssocID="{27208ED8-A71D-4EC4-BEFD-04B554FFFB77}" presName="root" presStyleCnt="0">
        <dgm:presLayoutVars>
          <dgm:dir/>
          <dgm:resizeHandles val="exact"/>
        </dgm:presLayoutVars>
      </dgm:prSet>
      <dgm:spPr/>
    </dgm:pt>
    <dgm:pt modelId="{6A59962B-4668-421C-A079-4BDBC26E2FD9}" type="pres">
      <dgm:prSet presAssocID="{517E729F-A568-4598-BD22-D7FB0C4E66B9}" presName="compNode" presStyleCnt="0"/>
      <dgm:spPr/>
    </dgm:pt>
    <dgm:pt modelId="{004DFCB5-C143-4E3E-95E6-9C4021903531}" type="pres">
      <dgm:prSet presAssocID="{517E729F-A568-4598-BD22-D7FB0C4E66B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Irritant"/>
        </a:ext>
      </dgm:extLst>
    </dgm:pt>
    <dgm:pt modelId="{869927E5-E2C1-4A73-B824-F8B24CB948E1}" type="pres">
      <dgm:prSet presAssocID="{517E729F-A568-4598-BD22-D7FB0C4E66B9}" presName="spaceRect" presStyleCnt="0"/>
      <dgm:spPr/>
    </dgm:pt>
    <dgm:pt modelId="{39344908-AB15-47AB-951C-650D5F4ACB73}" type="pres">
      <dgm:prSet presAssocID="{517E729F-A568-4598-BD22-D7FB0C4E66B9}" presName="textRect" presStyleLbl="revTx" presStyleIdx="0" presStyleCnt="5">
        <dgm:presLayoutVars>
          <dgm:chMax val="1"/>
          <dgm:chPref val="1"/>
        </dgm:presLayoutVars>
      </dgm:prSet>
      <dgm:spPr/>
    </dgm:pt>
    <dgm:pt modelId="{81142F31-9627-49E0-AB59-69F321FB7DAC}" type="pres">
      <dgm:prSet presAssocID="{2B6E4D76-28B0-4722-9DB7-B666A98CC00D}" presName="sibTrans" presStyleCnt="0"/>
      <dgm:spPr/>
    </dgm:pt>
    <dgm:pt modelId="{EF712B37-5253-42F2-990C-FC47E3BD56C8}" type="pres">
      <dgm:prSet presAssocID="{3A4A0933-8655-4BD8-923C-2D837F5A6D83}" presName="compNode" presStyleCnt="0"/>
      <dgm:spPr/>
    </dgm:pt>
    <dgm:pt modelId="{EFEAAA81-C79B-45A6-8982-48B54D376254}" type="pres">
      <dgm:prSet presAssocID="{3A4A0933-8655-4BD8-923C-2D837F5A6D83}"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lammable"/>
        </a:ext>
      </dgm:extLst>
    </dgm:pt>
    <dgm:pt modelId="{BAC51D61-1021-4C21-9AFA-9BE75D933DF6}" type="pres">
      <dgm:prSet presAssocID="{3A4A0933-8655-4BD8-923C-2D837F5A6D83}" presName="spaceRect" presStyleCnt="0"/>
      <dgm:spPr/>
    </dgm:pt>
    <dgm:pt modelId="{4F7E0D82-3EBD-4109-A08A-C78D44F76839}" type="pres">
      <dgm:prSet presAssocID="{3A4A0933-8655-4BD8-923C-2D837F5A6D83}" presName="textRect" presStyleLbl="revTx" presStyleIdx="1" presStyleCnt="5">
        <dgm:presLayoutVars>
          <dgm:chMax val="1"/>
          <dgm:chPref val="1"/>
        </dgm:presLayoutVars>
      </dgm:prSet>
      <dgm:spPr/>
    </dgm:pt>
    <dgm:pt modelId="{22F127ED-6A98-4A58-A525-C3317B0F12EC}" type="pres">
      <dgm:prSet presAssocID="{D65E0810-4C89-470F-BF06-4277BEDB5EFA}" presName="sibTrans" presStyleCnt="0"/>
      <dgm:spPr/>
    </dgm:pt>
    <dgm:pt modelId="{96EE2162-F366-40D8-82DB-A1B930470B6F}" type="pres">
      <dgm:prSet presAssocID="{75EAB239-80D6-4634-856C-A4E536411AFF}" presName="compNode" presStyleCnt="0"/>
      <dgm:spPr/>
    </dgm:pt>
    <dgm:pt modelId="{7615B682-FDAE-4E62-9300-5B5BA739F5BB}" type="pres">
      <dgm:prSet presAssocID="{75EAB239-80D6-4634-856C-A4E536411AFF}"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ater"/>
        </a:ext>
      </dgm:extLst>
    </dgm:pt>
    <dgm:pt modelId="{46E850B2-E3E2-4172-8013-6503E060CEA3}" type="pres">
      <dgm:prSet presAssocID="{75EAB239-80D6-4634-856C-A4E536411AFF}" presName="spaceRect" presStyleCnt="0"/>
      <dgm:spPr/>
    </dgm:pt>
    <dgm:pt modelId="{D099EBB9-EDCF-4AE2-869F-E3418CC33E98}" type="pres">
      <dgm:prSet presAssocID="{75EAB239-80D6-4634-856C-A4E536411AFF}" presName="textRect" presStyleLbl="revTx" presStyleIdx="2" presStyleCnt="5">
        <dgm:presLayoutVars>
          <dgm:chMax val="1"/>
          <dgm:chPref val="1"/>
        </dgm:presLayoutVars>
      </dgm:prSet>
      <dgm:spPr/>
    </dgm:pt>
    <dgm:pt modelId="{D68D6B17-F4C1-4218-A3D8-EA0829061F8D}" type="pres">
      <dgm:prSet presAssocID="{F003836A-0BA3-41CF-A66B-FBA18F0B84B2}" presName="sibTrans" presStyleCnt="0"/>
      <dgm:spPr/>
    </dgm:pt>
    <dgm:pt modelId="{643D6692-5E76-4091-8E71-E3F3137EBE7B}" type="pres">
      <dgm:prSet presAssocID="{8E281192-3DC0-41E6-B3B1-21837232485A}" presName="compNode" presStyleCnt="0"/>
      <dgm:spPr/>
    </dgm:pt>
    <dgm:pt modelId="{34677410-FC1E-45BC-BB31-0AE344ABD66F}" type="pres">
      <dgm:prSet presAssocID="{8E281192-3DC0-41E6-B3B1-21837232485A}"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Kidney"/>
        </a:ext>
      </dgm:extLst>
    </dgm:pt>
    <dgm:pt modelId="{4BAD8546-B96D-4D20-B8AB-B3A7825E7DCF}" type="pres">
      <dgm:prSet presAssocID="{8E281192-3DC0-41E6-B3B1-21837232485A}" presName="spaceRect" presStyleCnt="0"/>
      <dgm:spPr/>
    </dgm:pt>
    <dgm:pt modelId="{14C234B8-42D5-4EB1-9D90-44F0FCB6A0DC}" type="pres">
      <dgm:prSet presAssocID="{8E281192-3DC0-41E6-B3B1-21837232485A}" presName="textRect" presStyleLbl="revTx" presStyleIdx="3" presStyleCnt="5">
        <dgm:presLayoutVars>
          <dgm:chMax val="1"/>
          <dgm:chPref val="1"/>
        </dgm:presLayoutVars>
      </dgm:prSet>
      <dgm:spPr/>
    </dgm:pt>
    <dgm:pt modelId="{7E64229E-2158-4112-A493-51516DD5C17C}" type="pres">
      <dgm:prSet presAssocID="{3100BEC6-D812-4649-B761-6339C81D356B}" presName="sibTrans" presStyleCnt="0"/>
      <dgm:spPr/>
    </dgm:pt>
    <dgm:pt modelId="{1152FCD2-CA13-4637-998E-876AE24A9D50}" type="pres">
      <dgm:prSet presAssocID="{2D8A466A-A5D6-4ABB-8A05-CBD66DFE92FD}" presName="compNode" presStyleCnt="0"/>
      <dgm:spPr/>
    </dgm:pt>
    <dgm:pt modelId="{1DEA66AE-EE20-4C08-A593-53B51A1F4C47}" type="pres">
      <dgm:prSet presAssocID="{2D8A466A-A5D6-4ABB-8A05-CBD66DFE92F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plash"/>
        </a:ext>
      </dgm:extLst>
    </dgm:pt>
    <dgm:pt modelId="{40F033FF-A919-4262-A8F5-4E22B83182E0}" type="pres">
      <dgm:prSet presAssocID="{2D8A466A-A5D6-4ABB-8A05-CBD66DFE92FD}" presName="spaceRect" presStyleCnt="0"/>
      <dgm:spPr/>
    </dgm:pt>
    <dgm:pt modelId="{CAFC135E-A967-4947-80A8-0964607DF608}" type="pres">
      <dgm:prSet presAssocID="{2D8A466A-A5D6-4ABB-8A05-CBD66DFE92FD}" presName="textRect" presStyleLbl="revTx" presStyleIdx="4" presStyleCnt="5">
        <dgm:presLayoutVars>
          <dgm:chMax val="1"/>
          <dgm:chPref val="1"/>
        </dgm:presLayoutVars>
      </dgm:prSet>
      <dgm:spPr/>
    </dgm:pt>
  </dgm:ptLst>
  <dgm:cxnLst>
    <dgm:cxn modelId="{206BBB08-43D1-4B9F-8FC0-F023EFE0060C}" type="presOf" srcId="{3A4A0933-8655-4BD8-923C-2D837F5A6D83}" destId="{4F7E0D82-3EBD-4109-A08A-C78D44F76839}" srcOrd="0" destOrd="0" presId="urn:microsoft.com/office/officeart/2018/2/layout/IconLabelList"/>
    <dgm:cxn modelId="{CB95BB32-3BA2-4EDF-854A-876080DC5B21}" srcId="{27208ED8-A71D-4EC4-BEFD-04B554FFFB77}" destId="{517E729F-A568-4598-BD22-D7FB0C4E66B9}" srcOrd="0" destOrd="0" parTransId="{C4143E9D-AFA4-4BFD-A3F6-AE1ED826E093}" sibTransId="{2B6E4D76-28B0-4722-9DB7-B666A98CC00D}"/>
    <dgm:cxn modelId="{40856E34-B238-4A86-B67C-27E848963FD9}" type="presOf" srcId="{27208ED8-A71D-4EC4-BEFD-04B554FFFB77}" destId="{B867BB51-3CA9-486D-941A-F76FEA876750}" srcOrd="0" destOrd="0" presId="urn:microsoft.com/office/officeart/2018/2/layout/IconLabelList"/>
    <dgm:cxn modelId="{FD107665-B500-4A2F-AC07-705DE13BDEEA}" srcId="{27208ED8-A71D-4EC4-BEFD-04B554FFFB77}" destId="{2D8A466A-A5D6-4ABB-8A05-CBD66DFE92FD}" srcOrd="4" destOrd="0" parTransId="{8EB1E4EF-9C9A-43EA-85A2-02BE0B50D0B6}" sibTransId="{CD938022-6775-44A9-B55F-C725C68C9403}"/>
    <dgm:cxn modelId="{43FD8B49-08C5-4AF5-AEB7-491A9CEDAB10}" type="presOf" srcId="{2D8A466A-A5D6-4ABB-8A05-CBD66DFE92FD}" destId="{CAFC135E-A967-4947-80A8-0964607DF608}" srcOrd="0" destOrd="0" presId="urn:microsoft.com/office/officeart/2018/2/layout/IconLabelList"/>
    <dgm:cxn modelId="{137BA16C-0878-461C-AFAF-5D3B4990EDBC}" srcId="{27208ED8-A71D-4EC4-BEFD-04B554FFFB77}" destId="{75EAB239-80D6-4634-856C-A4E536411AFF}" srcOrd="2" destOrd="0" parTransId="{8231FC9F-09AA-4979-9482-2F861D2AD593}" sibTransId="{F003836A-0BA3-41CF-A66B-FBA18F0B84B2}"/>
    <dgm:cxn modelId="{B78AB170-3421-40C9-B674-9688C3C8339A}" srcId="{27208ED8-A71D-4EC4-BEFD-04B554FFFB77}" destId="{3A4A0933-8655-4BD8-923C-2D837F5A6D83}" srcOrd="1" destOrd="0" parTransId="{DEF42B08-DDA6-459B-AD9C-785524883FEC}" sibTransId="{D65E0810-4C89-470F-BF06-4277BEDB5EFA}"/>
    <dgm:cxn modelId="{65310659-5087-4565-9F70-B088C0C4C650}" srcId="{27208ED8-A71D-4EC4-BEFD-04B554FFFB77}" destId="{8E281192-3DC0-41E6-B3B1-21837232485A}" srcOrd="3" destOrd="0" parTransId="{0271FBBA-D93D-42D6-8F0B-FA1DA1F059EF}" sibTransId="{3100BEC6-D812-4649-B761-6339C81D356B}"/>
    <dgm:cxn modelId="{66F364C0-B041-4ED2-BCCB-0D2E222B8C71}" type="presOf" srcId="{8E281192-3DC0-41E6-B3B1-21837232485A}" destId="{14C234B8-42D5-4EB1-9D90-44F0FCB6A0DC}" srcOrd="0" destOrd="0" presId="urn:microsoft.com/office/officeart/2018/2/layout/IconLabelList"/>
    <dgm:cxn modelId="{9AE77AD5-C0CF-49C2-A0FD-725E5CCDCD85}" type="presOf" srcId="{75EAB239-80D6-4634-856C-A4E536411AFF}" destId="{D099EBB9-EDCF-4AE2-869F-E3418CC33E98}" srcOrd="0" destOrd="0" presId="urn:microsoft.com/office/officeart/2018/2/layout/IconLabelList"/>
    <dgm:cxn modelId="{6B3717DE-9814-4EDA-85B8-B93314A00BD2}" type="presOf" srcId="{517E729F-A568-4598-BD22-D7FB0C4E66B9}" destId="{39344908-AB15-47AB-951C-650D5F4ACB73}" srcOrd="0" destOrd="0" presId="urn:microsoft.com/office/officeart/2018/2/layout/IconLabelList"/>
    <dgm:cxn modelId="{B2C04B50-34B4-4899-9108-CCDF44084DA3}" type="presParOf" srcId="{B867BB51-3CA9-486D-941A-F76FEA876750}" destId="{6A59962B-4668-421C-A079-4BDBC26E2FD9}" srcOrd="0" destOrd="0" presId="urn:microsoft.com/office/officeart/2018/2/layout/IconLabelList"/>
    <dgm:cxn modelId="{8D4B1372-F532-4BBF-BCD8-CD4E4DF9B47C}" type="presParOf" srcId="{6A59962B-4668-421C-A079-4BDBC26E2FD9}" destId="{004DFCB5-C143-4E3E-95E6-9C4021903531}" srcOrd="0" destOrd="0" presId="urn:microsoft.com/office/officeart/2018/2/layout/IconLabelList"/>
    <dgm:cxn modelId="{35EB7D61-E604-401D-9015-D70841FF159F}" type="presParOf" srcId="{6A59962B-4668-421C-A079-4BDBC26E2FD9}" destId="{869927E5-E2C1-4A73-B824-F8B24CB948E1}" srcOrd="1" destOrd="0" presId="urn:microsoft.com/office/officeart/2018/2/layout/IconLabelList"/>
    <dgm:cxn modelId="{BCAE20BC-E975-4C60-ACCE-FA6C9FF85A2D}" type="presParOf" srcId="{6A59962B-4668-421C-A079-4BDBC26E2FD9}" destId="{39344908-AB15-47AB-951C-650D5F4ACB73}" srcOrd="2" destOrd="0" presId="urn:microsoft.com/office/officeart/2018/2/layout/IconLabelList"/>
    <dgm:cxn modelId="{261CDB45-0EFB-4E8B-9628-1C54AD18C888}" type="presParOf" srcId="{B867BB51-3CA9-486D-941A-F76FEA876750}" destId="{81142F31-9627-49E0-AB59-69F321FB7DAC}" srcOrd="1" destOrd="0" presId="urn:microsoft.com/office/officeart/2018/2/layout/IconLabelList"/>
    <dgm:cxn modelId="{371E09FA-2023-44FA-ACB9-F0147A0AE9EC}" type="presParOf" srcId="{B867BB51-3CA9-486D-941A-F76FEA876750}" destId="{EF712B37-5253-42F2-990C-FC47E3BD56C8}" srcOrd="2" destOrd="0" presId="urn:microsoft.com/office/officeart/2018/2/layout/IconLabelList"/>
    <dgm:cxn modelId="{FB9DCEE5-113F-4539-B398-89D8D1FD8E96}" type="presParOf" srcId="{EF712B37-5253-42F2-990C-FC47E3BD56C8}" destId="{EFEAAA81-C79B-45A6-8982-48B54D376254}" srcOrd="0" destOrd="0" presId="urn:microsoft.com/office/officeart/2018/2/layout/IconLabelList"/>
    <dgm:cxn modelId="{A509BE65-76E2-409D-BF77-EA235A51ECBC}" type="presParOf" srcId="{EF712B37-5253-42F2-990C-FC47E3BD56C8}" destId="{BAC51D61-1021-4C21-9AFA-9BE75D933DF6}" srcOrd="1" destOrd="0" presId="urn:microsoft.com/office/officeart/2018/2/layout/IconLabelList"/>
    <dgm:cxn modelId="{5D4A14BE-7F70-46C9-9AE4-968B6D166332}" type="presParOf" srcId="{EF712B37-5253-42F2-990C-FC47E3BD56C8}" destId="{4F7E0D82-3EBD-4109-A08A-C78D44F76839}" srcOrd="2" destOrd="0" presId="urn:microsoft.com/office/officeart/2018/2/layout/IconLabelList"/>
    <dgm:cxn modelId="{16282B21-1057-4524-9F4A-1A3E665F1D30}" type="presParOf" srcId="{B867BB51-3CA9-486D-941A-F76FEA876750}" destId="{22F127ED-6A98-4A58-A525-C3317B0F12EC}" srcOrd="3" destOrd="0" presId="urn:microsoft.com/office/officeart/2018/2/layout/IconLabelList"/>
    <dgm:cxn modelId="{02D6C246-BC91-4DAD-80D8-F2D6DF85F1AF}" type="presParOf" srcId="{B867BB51-3CA9-486D-941A-F76FEA876750}" destId="{96EE2162-F366-40D8-82DB-A1B930470B6F}" srcOrd="4" destOrd="0" presId="urn:microsoft.com/office/officeart/2018/2/layout/IconLabelList"/>
    <dgm:cxn modelId="{146F4DF6-D14D-4CDE-ACA5-2D1EC6CC840A}" type="presParOf" srcId="{96EE2162-F366-40D8-82DB-A1B930470B6F}" destId="{7615B682-FDAE-4E62-9300-5B5BA739F5BB}" srcOrd="0" destOrd="0" presId="urn:microsoft.com/office/officeart/2018/2/layout/IconLabelList"/>
    <dgm:cxn modelId="{EEC05815-D430-4E0E-8783-69C733FEADCA}" type="presParOf" srcId="{96EE2162-F366-40D8-82DB-A1B930470B6F}" destId="{46E850B2-E3E2-4172-8013-6503E060CEA3}" srcOrd="1" destOrd="0" presId="urn:microsoft.com/office/officeart/2018/2/layout/IconLabelList"/>
    <dgm:cxn modelId="{1E8F007B-675C-4CD5-A696-34A7BF456A70}" type="presParOf" srcId="{96EE2162-F366-40D8-82DB-A1B930470B6F}" destId="{D099EBB9-EDCF-4AE2-869F-E3418CC33E98}" srcOrd="2" destOrd="0" presId="urn:microsoft.com/office/officeart/2018/2/layout/IconLabelList"/>
    <dgm:cxn modelId="{65610361-1C12-47EE-861E-A12AD83E6018}" type="presParOf" srcId="{B867BB51-3CA9-486D-941A-F76FEA876750}" destId="{D68D6B17-F4C1-4218-A3D8-EA0829061F8D}" srcOrd="5" destOrd="0" presId="urn:microsoft.com/office/officeart/2018/2/layout/IconLabelList"/>
    <dgm:cxn modelId="{9700B76D-FFCC-46D2-BBAE-1E1CDA58ACA0}" type="presParOf" srcId="{B867BB51-3CA9-486D-941A-F76FEA876750}" destId="{643D6692-5E76-4091-8E71-E3F3137EBE7B}" srcOrd="6" destOrd="0" presId="urn:microsoft.com/office/officeart/2018/2/layout/IconLabelList"/>
    <dgm:cxn modelId="{55BB0432-3DFA-4C13-9443-2958F6E7D9F3}" type="presParOf" srcId="{643D6692-5E76-4091-8E71-E3F3137EBE7B}" destId="{34677410-FC1E-45BC-BB31-0AE344ABD66F}" srcOrd="0" destOrd="0" presId="urn:microsoft.com/office/officeart/2018/2/layout/IconLabelList"/>
    <dgm:cxn modelId="{8A95365E-3B4A-490F-88B8-6BFDDE67554C}" type="presParOf" srcId="{643D6692-5E76-4091-8E71-E3F3137EBE7B}" destId="{4BAD8546-B96D-4D20-B8AB-B3A7825E7DCF}" srcOrd="1" destOrd="0" presId="urn:microsoft.com/office/officeart/2018/2/layout/IconLabelList"/>
    <dgm:cxn modelId="{16545A07-D38E-4238-8585-DA1A3B727AEB}" type="presParOf" srcId="{643D6692-5E76-4091-8E71-E3F3137EBE7B}" destId="{14C234B8-42D5-4EB1-9D90-44F0FCB6A0DC}" srcOrd="2" destOrd="0" presId="urn:microsoft.com/office/officeart/2018/2/layout/IconLabelList"/>
    <dgm:cxn modelId="{F0D1C5CC-4510-49B5-B5FE-DC6AED70D86A}" type="presParOf" srcId="{B867BB51-3CA9-486D-941A-F76FEA876750}" destId="{7E64229E-2158-4112-A493-51516DD5C17C}" srcOrd="7" destOrd="0" presId="urn:microsoft.com/office/officeart/2018/2/layout/IconLabelList"/>
    <dgm:cxn modelId="{053A6011-833D-4955-AC1D-8E82D39FE190}" type="presParOf" srcId="{B867BB51-3CA9-486D-941A-F76FEA876750}" destId="{1152FCD2-CA13-4637-998E-876AE24A9D50}" srcOrd="8" destOrd="0" presId="urn:microsoft.com/office/officeart/2018/2/layout/IconLabelList"/>
    <dgm:cxn modelId="{F692A201-D59B-468D-8814-822F52D84A3F}" type="presParOf" srcId="{1152FCD2-CA13-4637-998E-876AE24A9D50}" destId="{1DEA66AE-EE20-4C08-A593-53B51A1F4C47}" srcOrd="0" destOrd="0" presId="urn:microsoft.com/office/officeart/2018/2/layout/IconLabelList"/>
    <dgm:cxn modelId="{B26E490D-3C67-4AC8-8F0D-9700F337DCAF}" type="presParOf" srcId="{1152FCD2-CA13-4637-998E-876AE24A9D50}" destId="{40F033FF-A919-4262-A8F5-4E22B83182E0}" srcOrd="1" destOrd="0" presId="urn:microsoft.com/office/officeart/2018/2/layout/IconLabelList"/>
    <dgm:cxn modelId="{A42BDC03-D65E-4D5C-9159-68AEFDF00378}" type="presParOf" srcId="{1152FCD2-CA13-4637-998E-876AE24A9D50}" destId="{CAFC135E-A967-4947-80A8-0964607DF608}"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7CCC75-DBE6-44F2-A4F8-7A0D9121CED5}">
      <dsp:nvSpPr>
        <dsp:cNvPr id="0" name=""/>
        <dsp:cNvSpPr/>
      </dsp:nvSpPr>
      <dsp:spPr>
        <a:xfrm>
          <a:off x="0" y="179587"/>
          <a:ext cx="5913437" cy="583976"/>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b="1" kern="1200"/>
            <a:t>Nucleophilic attack:</a:t>
          </a:r>
          <a:r>
            <a:rPr lang="en-US" sz="1100" kern="1200"/>
            <a:t> The phenolic oxygen of salicylic acid attacks the carbonyl carbon of acetyl chloride.</a:t>
          </a:r>
        </a:p>
      </dsp:txBody>
      <dsp:txXfrm>
        <a:off x="28507" y="208094"/>
        <a:ext cx="5856423" cy="526962"/>
      </dsp:txXfrm>
    </dsp:sp>
    <dsp:sp modelId="{575604C3-2DE1-4E1A-ACCD-33DCED223340}">
      <dsp:nvSpPr>
        <dsp:cNvPr id="0" name=""/>
        <dsp:cNvSpPr/>
      </dsp:nvSpPr>
      <dsp:spPr>
        <a:xfrm>
          <a:off x="0" y="795243"/>
          <a:ext cx="5913437" cy="583976"/>
        </a:xfrm>
        <a:prstGeom prst="roundRect">
          <a:avLst/>
        </a:prstGeom>
        <a:gradFill rotWithShape="0">
          <a:gsLst>
            <a:gs pos="0">
              <a:schemeClr val="accent2">
                <a:hueOff val="-565496"/>
                <a:satOff val="1864"/>
                <a:lumOff val="1994"/>
                <a:alphaOff val="0"/>
                <a:tint val="98000"/>
                <a:satMod val="110000"/>
                <a:lumMod val="104000"/>
              </a:schemeClr>
            </a:gs>
            <a:gs pos="69000">
              <a:schemeClr val="accent2">
                <a:hueOff val="-565496"/>
                <a:satOff val="1864"/>
                <a:lumOff val="1994"/>
                <a:alphaOff val="0"/>
                <a:shade val="88000"/>
                <a:satMod val="130000"/>
                <a:lumMod val="92000"/>
              </a:schemeClr>
            </a:gs>
            <a:gs pos="100000">
              <a:schemeClr val="accent2">
                <a:hueOff val="-565496"/>
                <a:satOff val="1864"/>
                <a:lumOff val="199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b="1" kern="1200"/>
            <a:t>Tetrahedral intermediate:</a:t>
          </a:r>
          <a:r>
            <a:rPr lang="en-US" sz="1100" kern="1200"/>
            <a:t> The C=O </a:t>
          </a:r>
          <a:r>
            <a:rPr lang="el-GR" sz="1100" kern="1200"/>
            <a:t>π </a:t>
          </a:r>
          <a:r>
            <a:rPr lang="en-US" sz="1100" kern="1200"/>
            <a:t>bond shifts to oxygen, forming a tetrahedral intermediate.</a:t>
          </a:r>
        </a:p>
      </dsp:txBody>
      <dsp:txXfrm>
        <a:off x="28507" y="823750"/>
        <a:ext cx="5856423" cy="526962"/>
      </dsp:txXfrm>
    </dsp:sp>
    <dsp:sp modelId="{A7D04BBB-86A1-4129-B280-CE9F07EEBA48}">
      <dsp:nvSpPr>
        <dsp:cNvPr id="0" name=""/>
        <dsp:cNvSpPr/>
      </dsp:nvSpPr>
      <dsp:spPr>
        <a:xfrm>
          <a:off x="0" y="1410899"/>
          <a:ext cx="5913437" cy="583976"/>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b="1" kern="1200"/>
            <a:t>Collapse &amp; leaving group:</a:t>
          </a:r>
          <a:r>
            <a:rPr lang="en-US" sz="1100" kern="1200"/>
            <a:t> The intermediate collapses; the C–Cl bond breaks to expel </a:t>
          </a:r>
          <a:r>
            <a:rPr lang="en-US" sz="1100" b="1" kern="1200"/>
            <a:t>Cl⁻</a:t>
          </a:r>
          <a:r>
            <a:rPr lang="en-US" sz="1100" kern="1200"/>
            <a:t>, forming the aryl ester framework.</a:t>
          </a:r>
        </a:p>
      </dsp:txBody>
      <dsp:txXfrm>
        <a:off x="28507" y="1439406"/>
        <a:ext cx="5856423" cy="526962"/>
      </dsp:txXfrm>
    </dsp:sp>
    <dsp:sp modelId="{A7CEBF7A-AE70-4CA4-B775-7270947EBF6A}">
      <dsp:nvSpPr>
        <dsp:cNvPr id="0" name=""/>
        <dsp:cNvSpPr/>
      </dsp:nvSpPr>
      <dsp:spPr>
        <a:xfrm>
          <a:off x="0" y="2026555"/>
          <a:ext cx="5913437" cy="583976"/>
        </a:xfrm>
        <a:prstGeom prst="roundRect">
          <a:avLst/>
        </a:prstGeom>
        <a:gradFill rotWithShape="0">
          <a:gsLst>
            <a:gs pos="0">
              <a:schemeClr val="accent2">
                <a:hueOff val="-1696488"/>
                <a:satOff val="5592"/>
                <a:lumOff val="5981"/>
                <a:alphaOff val="0"/>
                <a:tint val="98000"/>
                <a:satMod val="110000"/>
                <a:lumMod val="104000"/>
              </a:schemeClr>
            </a:gs>
            <a:gs pos="69000">
              <a:schemeClr val="accent2">
                <a:hueOff val="-1696488"/>
                <a:satOff val="5592"/>
                <a:lumOff val="5981"/>
                <a:alphaOff val="0"/>
                <a:shade val="88000"/>
                <a:satMod val="130000"/>
                <a:lumMod val="92000"/>
              </a:schemeClr>
            </a:gs>
            <a:gs pos="100000">
              <a:schemeClr val="accent2">
                <a:hueOff val="-1696488"/>
                <a:satOff val="5592"/>
                <a:lumOff val="598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b="1" kern="1200"/>
            <a:t>HCl formation:</a:t>
          </a:r>
          <a:r>
            <a:rPr lang="en-US" sz="1100" kern="1200"/>
            <a:t> </a:t>
          </a:r>
          <a:r>
            <a:rPr lang="en-US" sz="1100" b="1" kern="1200"/>
            <a:t>HCl</a:t>
          </a:r>
          <a:r>
            <a:rPr lang="en-US" sz="1100" kern="1200"/>
            <a:t> is generated (or the ester is initially protonated with Cl⁻ present).</a:t>
          </a:r>
        </a:p>
      </dsp:txBody>
      <dsp:txXfrm>
        <a:off x="28507" y="2055062"/>
        <a:ext cx="5856423" cy="526962"/>
      </dsp:txXfrm>
    </dsp:sp>
    <dsp:sp modelId="{059E165C-6E24-45F8-B56E-004D18549AAF}">
      <dsp:nvSpPr>
        <dsp:cNvPr id="0" name=""/>
        <dsp:cNvSpPr/>
      </dsp:nvSpPr>
      <dsp:spPr>
        <a:xfrm>
          <a:off x="0" y="2642212"/>
          <a:ext cx="5913437" cy="583976"/>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b="1" kern="1200"/>
            <a:t>Proton transfers:</a:t>
          </a:r>
          <a:r>
            <a:rPr lang="en-US" sz="1100" kern="1200"/>
            <a:t> Internal proton shuttling (or from HCl) gives </a:t>
          </a:r>
          <a:r>
            <a:rPr lang="en-US" sz="1100" b="1" kern="1200"/>
            <a:t>neutral aspirin (acetylsalicylic acid)</a:t>
          </a:r>
          <a:r>
            <a:rPr lang="en-US" sz="1100" kern="1200"/>
            <a:t>.</a:t>
          </a:r>
        </a:p>
      </dsp:txBody>
      <dsp:txXfrm>
        <a:off x="28507" y="2670719"/>
        <a:ext cx="5856423" cy="526962"/>
      </dsp:txXfrm>
    </dsp:sp>
    <dsp:sp modelId="{35D00774-9202-40E4-B485-27916283A1FF}">
      <dsp:nvSpPr>
        <dsp:cNvPr id="0" name=""/>
        <dsp:cNvSpPr/>
      </dsp:nvSpPr>
      <dsp:spPr>
        <a:xfrm>
          <a:off x="0" y="3257868"/>
          <a:ext cx="5913437" cy="583976"/>
        </a:xfrm>
        <a:prstGeom prst="roundRect">
          <a:avLst/>
        </a:prstGeom>
        <a:gradFill rotWithShape="0">
          <a:gsLst>
            <a:gs pos="0">
              <a:schemeClr val="accent2">
                <a:hueOff val="-2827479"/>
                <a:satOff val="9321"/>
                <a:lumOff val="9968"/>
                <a:alphaOff val="0"/>
                <a:tint val="98000"/>
                <a:satMod val="110000"/>
                <a:lumMod val="104000"/>
              </a:schemeClr>
            </a:gs>
            <a:gs pos="69000">
              <a:schemeClr val="accent2">
                <a:hueOff val="-2827479"/>
                <a:satOff val="9321"/>
                <a:lumOff val="9968"/>
                <a:alphaOff val="0"/>
                <a:shade val="88000"/>
                <a:satMod val="130000"/>
                <a:lumMod val="92000"/>
              </a:schemeClr>
            </a:gs>
            <a:gs pos="100000">
              <a:schemeClr val="accent2">
                <a:hueOff val="-2827479"/>
                <a:satOff val="9321"/>
                <a:lumOff val="9968"/>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b="1" kern="1200"/>
            <a:t>Role of triethylamine (TEA):</a:t>
          </a:r>
          <a:r>
            <a:rPr lang="en-US" sz="1100" kern="1200"/>
            <a:t> TEA deprotonates the phenolic –OH (boosting nucleophilicity to Ar–O⁻) </a:t>
          </a:r>
          <a:r>
            <a:rPr lang="en-US" sz="1100" b="1" kern="1200"/>
            <a:t>and</a:t>
          </a:r>
          <a:r>
            <a:rPr lang="en-US" sz="1100" kern="1200"/>
            <a:t> scavenges HCl to form </a:t>
          </a:r>
          <a:r>
            <a:rPr lang="en-US" sz="1100" b="1" kern="1200"/>
            <a:t>[Et₃NH]Cl</a:t>
          </a:r>
          <a:r>
            <a:rPr lang="en-US" sz="1100" kern="1200"/>
            <a:t>, preventing acid buildup—thus accelerating the reaction and improving yield/selectivity.</a:t>
          </a:r>
        </a:p>
      </dsp:txBody>
      <dsp:txXfrm>
        <a:off x="28507" y="3286375"/>
        <a:ext cx="5856423" cy="526962"/>
      </dsp:txXfrm>
    </dsp:sp>
    <dsp:sp modelId="{C2A44457-D405-434B-AEF0-01805F3499B6}">
      <dsp:nvSpPr>
        <dsp:cNvPr id="0" name=""/>
        <dsp:cNvSpPr/>
      </dsp:nvSpPr>
      <dsp:spPr>
        <a:xfrm>
          <a:off x="0" y="3873524"/>
          <a:ext cx="5913437" cy="583976"/>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b="1" kern="1200"/>
            <a:t>Role of pyridine (if used):</a:t>
          </a:r>
          <a:r>
            <a:rPr lang="en-US" sz="1100" kern="1200"/>
            <a:t> Pyridine </a:t>
          </a:r>
          <a:r>
            <a:rPr lang="en-US" sz="1100" b="1" kern="1200"/>
            <a:t>captures HCl</a:t>
          </a:r>
          <a:r>
            <a:rPr lang="en-US" sz="1100" kern="1200"/>
            <a:t> to form </a:t>
          </a:r>
          <a:r>
            <a:rPr lang="en-US" sz="1100" b="1" kern="1200"/>
            <a:t>pyridinium chloride (PyH⁺Cl⁻)</a:t>
          </a:r>
          <a:r>
            <a:rPr lang="en-US" sz="1100" kern="1200"/>
            <a:t> and can weakly </a:t>
          </a:r>
          <a:r>
            <a:rPr lang="en-US" sz="1100" b="1" kern="1200"/>
            <a:t>activate acylation</a:t>
          </a:r>
          <a:r>
            <a:rPr lang="en-US" sz="1100" kern="1200"/>
            <a:t> (by transient acyl–pyridinium formation), thereby </a:t>
          </a:r>
          <a:r>
            <a:rPr lang="en-US" sz="1100" b="1" kern="1200"/>
            <a:t>buffering acidity</a:t>
          </a:r>
          <a:r>
            <a:rPr lang="en-US" sz="1100" kern="1200"/>
            <a:t> and helping drive the reaction to completion without over-acidifying the medium.</a:t>
          </a:r>
        </a:p>
      </dsp:txBody>
      <dsp:txXfrm>
        <a:off x="28507" y="3902031"/>
        <a:ext cx="5856423" cy="5269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E5C17D-CD0F-4566-B9B7-06DB69333CE0}">
      <dsp:nvSpPr>
        <dsp:cNvPr id="0" name=""/>
        <dsp:cNvSpPr/>
      </dsp:nvSpPr>
      <dsp:spPr>
        <a:xfrm>
          <a:off x="2928672" y="1103040"/>
          <a:ext cx="409351" cy="91440"/>
        </a:xfrm>
        <a:custGeom>
          <a:avLst/>
          <a:gdLst/>
          <a:ahLst/>
          <a:cxnLst/>
          <a:rect l="0" t="0" r="0" b="0"/>
          <a:pathLst>
            <a:path>
              <a:moveTo>
                <a:pt x="0" y="98095"/>
              </a:moveTo>
              <a:lnTo>
                <a:pt x="221775" y="98095"/>
              </a:lnTo>
              <a:lnTo>
                <a:pt x="221775" y="45720"/>
              </a:lnTo>
              <a:lnTo>
                <a:pt x="409351"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22271" y="1146360"/>
        <a:ext cx="22152" cy="4799"/>
      </dsp:txXfrm>
    </dsp:sp>
    <dsp:sp modelId="{51B13D92-4009-46D6-A76C-BEEBA0B272F4}">
      <dsp:nvSpPr>
        <dsp:cNvPr id="0" name=""/>
        <dsp:cNvSpPr/>
      </dsp:nvSpPr>
      <dsp:spPr>
        <a:xfrm>
          <a:off x="42930" y="575079"/>
          <a:ext cx="2887541" cy="1252114"/>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258" tIns="107337" rIns="102258" bIns="107337" numCol="1" spcCol="1270" anchor="ctr" anchorCtr="0">
          <a:noAutofit/>
        </a:bodyPr>
        <a:lstStyle/>
        <a:p>
          <a:pPr marL="0" lvl="0" indent="0" algn="ctr" defTabSz="577850">
            <a:lnSpc>
              <a:spcPct val="90000"/>
            </a:lnSpc>
            <a:spcBef>
              <a:spcPct val="0"/>
            </a:spcBef>
            <a:spcAft>
              <a:spcPct val="35000"/>
            </a:spcAft>
            <a:buNone/>
          </a:pPr>
          <a:r>
            <a:rPr lang="en-US" sz="1300" kern="1200" dirty="0"/>
            <a:t>In a 50 mL round-bottom flask, place 1 g of salicylic acid and add 4 mL of  glacial acetic acid.</a:t>
          </a:r>
        </a:p>
      </dsp:txBody>
      <dsp:txXfrm>
        <a:off x="42930" y="575079"/>
        <a:ext cx="2887541" cy="1252114"/>
      </dsp:txXfrm>
    </dsp:sp>
    <dsp:sp modelId="{F1E23516-E89A-4530-B50C-575F5F4A7D44}">
      <dsp:nvSpPr>
        <dsp:cNvPr id="0" name=""/>
        <dsp:cNvSpPr/>
      </dsp:nvSpPr>
      <dsp:spPr>
        <a:xfrm>
          <a:off x="1350544" y="1773017"/>
          <a:ext cx="3401983" cy="449377"/>
        </a:xfrm>
        <a:custGeom>
          <a:avLst/>
          <a:gdLst/>
          <a:ahLst/>
          <a:cxnLst/>
          <a:rect l="0" t="0" r="0" b="0"/>
          <a:pathLst>
            <a:path>
              <a:moveTo>
                <a:pt x="3401983" y="0"/>
              </a:moveTo>
              <a:lnTo>
                <a:pt x="3401983" y="241788"/>
              </a:lnTo>
              <a:lnTo>
                <a:pt x="0" y="241788"/>
              </a:lnTo>
              <a:lnTo>
                <a:pt x="0" y="449377"/>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65644" y="1995306"/>
        <a:ext cx="171783" cy="4799"/>
      </dsp:txXfrm>
    </dsp:sp>
    <dsp:sp modelId="{13FF1EEE-DD5D-4D19-B5BD-49B85618ADE6}">
      <dsp:nvSpPr>
        <dsp:cNvPr id="0" name=""/>
        <dsp:cNvSpPr/>
      </dsp:nvSpPr>
      <dsp:spPr>
        <a:xfrm>
          <a:off x="3370424" y="522703"/>
          <a:ext cx="2764208" cy="1252114"/>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258" tIns="107337" rIns="102258" bIns="107337" numCol="1" spcCol="1270" anchor="ctr" anchorCtr="0">
          <a:noAutofit/>
        </a:bodyPr>
        <a:lstStyle/>
        <a:p>
          <a:pPr marL="0" lvl="0" indent="0" algn="ctr" defTabSz="577850">
            <a:lnSpc>
              <a:spcPct val="90000"/>
            </a:lnSpc>
            <a:spcBef>
              <a:spcPct val="0"/>
            </a:spcBef>
            <a:spcAft>
              <a:spcPct val="35000"/>
            </a:spcAft>
            <a:buNone/>
          </a:pPr>
          <a:r>
            <a:rPr lang="en-US" sz="1300" kern="1200" dirty="0"/>
            <a:t>Add two drops of sulfuric acid (H₂SO₄) and heat the mixture until the acid completely dissolves.</a:t>
          </a:r>
        </a:p>
      </dsp:txBody>
      <dsp:txXfrm>
        <a:off x="3370424" y="522703"/>
        <a:ext cx="2764208" cy="1252114"/>
      </dsp:txXfrm>
    </dsp:sp>
    <dsp:sp modelId="{1561142B-CD6C-493E-9C60-40130B064B46}">
      <dsp:nvSpPr>
        <dsp:cNvPr id="0" name=""/>
        <dsp:cNvSpPr/>
      </dsp:nvSpPr>
      <dsp:spPr>
        <a:xfrm>
          <a:off x="2696384" y="2835131"/>
          <a:ext cx="449377" cy="91440"/>
        </a:xfrm>
        <a:custGeom>
          <a:avLst/>
          <a:gdLst/>
          <a:ahLst/>
          <a:cxnLst/>
          <a:rect l="0" t="0" r="0" b="0"/>
          <a:pathLst>
            <a:path>
              <a:moveTo>
                <a:pt x="0" y="45720"/>
              </a:moveTo>
              <a:lnTo>
                <a:pt x="449377"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09073" y="2878451"/>
        <a:ext cx="23998" cy="4799"/>
      </dsp:txXfrm>
    </dsp:sp>
    <dsp:sp modelId="{126494A1-5CB4-4298-B414-7DB8D9ACA52D}">
      <dsp:nvSpPr>
        <dsp:cNvPr id="0" name=""/>
        <dsp:cNvSpPr/>
      </dsp:nvSpPr>
      <dsp:spPr>
        <a:xfrm>
          <a:off x="2904" y="2254794"/>
          <a:ext cx="2695279" cy="1252114"/>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258" tIns="107337" rIns="102258" bIns="107337" numCol="1" spcCol="1270" anchor="ctr" anchorCtr="0">
          <a:noAutofit/>
        </a:bodyPr>
        <a:lstStyle/>
        <a:p>
          <a:pPr marL="0" lvl="0" indent="0" algn="ctr" defTabSz="577850">
            <a:lnSpc>
              <a:spcPct val="90000"/>
            </a:lnSpc>
            <a:spcBef>
              <a:spcPct val="0"/>
            </a:spcBef>
            <a:spcAft>
              <a:spcPct val="35000"/>
            </a:spcAft>
            <a:buNone/>
          </a:pPr>
          <a:r>
            <a:rPr lang="en-US" sz="1300" kern="1200" dirty="0"/>
            <a:t>Add 1 mL of acetyl chloride to the mixture</a:t>
          </a:r>
        </a:p>
      </dsp:txBody>
      <dsp:txXfrm>
        <a:off x="2904" y="2254794"/>
        <a:ext cx="2695279" cy="1252114"/>
      </dsp:txXfrm>
    </dsp:sp>
    <dsp:sp modelId="{56D9E0A1-97D5-4832-B9C0-4D5501504A65}">
      <dsp:nvSpPr>
        <dsp:cNvPr id="0" name=""/>
        <dsp:cNvSpPr/>
      </dsp:nvSpPr>
      <dsp:spPr>
        <a:xfrm>
          <a:off x="1470664" y="3505108"/>
          <a:ext cx="3168933" cy="449377"/>
        </a:xfrm>
        <a:custGeom>
          <a:avLst/>
          <a:gdLst/>
          <a:ahLst/>
          <a:cxnLst/>
          <a:rect l="0" t="0" r="0" b="0"/>
          <a:pathLst>
            <a:path>
              <a:moveTo>
                <a:pt x="3168933" y="0"/>
              </a:moveTo>
              <a:lnTo>
                <a:pt x="3168933" y="241788"/>
              </a:lnTo>
              <a:lnTo>
                <a:pt x="0" y="241788"/>
              </a:lnTo>
              <a:lnTo>
                <a:pt x="0" y="449377"/>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75004" y="3727397"/>
        <a:ext cx="160253" cy="4799"/>
      </dsp:txXfrm>
    </dsp:sp>
    <dsp:sp modelId="{65A9A8C8-09FD-4CC2-8483-A8448798991B}">
      <dsp:nvSpPr>
        <dsp:cNvPr id="0" name=""/>
        <dsp:cNvSpPr/>
      </dsp:nvSpPr>
      <dsp:spPr>
        <a:xfrm>
          <a:off x="3178161" y="2254794"/>
          <a:ext cx="2922872" cy="1252114"/>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258" tIns="107337" rIns="102258" bIns="107337" numCol="1" spcCol="1270" anchor="ctr" anchorCtr="0">
          <a:noAutofit/>
        </a:bodyPr>
        <a:lstStyle/>
        <a:p>
          <a:pPr marL="0" lvl="0" indent="0" algn="ctr" defTabSz="577850">
            <a:lnSpc>
              <a:spcPct val="90000"/>
            </a:lnSpc>
            <a:spcBef>
              <a:spcPct val="0"/>
            </a:spcBef>
            <a:spcAft>
              <a:spcPct val="35000"/>
            </a:spcAft>
            <a:buNone/>
          </a:pPr>
          <a:r>
            <a:rPr lang="en-US" sz="1300" kern="1200" dirty="0"/>
            <a:t>Then, add about 10 drops of triethylamine gradually. The process should be carried out inside a fume hood due to the release of vapors.</a:t>
          </a:r>
        </a:p>
      </dsp:txBody>
      <dsp:txXfrm>
        <a:off x="3178161" y="2254794"/>
        <a:ext cx="2922872" cy="1252114"/>
      </dsp:txXfrm>
    </dsp:sp>
    <dsp:sp modelId="{70D7E067-344E-4E6A-B337-36098DAC0332}">
      <dsp:nvSpPr>
        <dsp:cNvPr id="0" name=""/>
        <dsp:cNvSpPr/>
      </dsp:nvSpPr>
      <dsp:spPr>
        <a:xfrm>
          <a:off x="2936623" y="4567222"/>
          <a:ext cx="449377" cy="91440"/>
        </a:xfrm>
        <a:custGeom>
          <a:avLst/>
          <a:gdLst/>
          <a:ahLst/>
          <a:cxnLst/>
          <a:rect l="0" t="0" r="0" b="0"/>
          <a:pathLst>
            <a:path>
              <a:moveTo>
                <a:pt x="0" y="45720"/>
              </a:moveTo>
              <a:lnTo>
                <a:pt x="449377"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49312" y="4610542"/>
        <a:ext cx="23998" cy="4799"/>
      </dsp:txXfrm>
    </dsp:sp>
    <dsp:sp modelId="{D732EA13-F2FA-4AD3-80D9-35341E5AB5E3}">
      <dsp:nvSpPr>
        <dsp:cNvPr id="0" name=""/>
        <dsp:cNvSpPr/>
      </dsp:nvSpPr>
      <dsp:spPr>
        <a:xfrm>
          <a:off x="2904" y="3986885"/>
          <a:ext cx="2935518" cy="1252114"/>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258" tIns="107337" rIns="102258" bIns="107337" numCol="1" spcCol="1270" anchor="ctr" anchorCtr="0">
          <a:noAutofit/>
        </a:bodyPr>
        <a:lstStyle/>
        <a:p>
          <a:pPr marL="0" lvl="0" indent="0" algn="ctr" defTabSz="533400">
            <a:lnSpc>
              <a:spcPct val="90000"/>
            </a:lnSpc>
            <a:spcBef>
              <a:spcPct val="0"/>
            </a:spcBef>
            <a:spcAft>
              <a:spcPct val="35000"/>
            </a:spcAft>
            <a:buNone/>
          </a:pPr>
          <a:r>
            <a:rPr lang="en-US" sz="1200" kern="1200" dirty="0"/>
            <a:t>Stir the mixture for 20</a:t>
          </a:r>
          <a:r>
            <a:rPr lang="ar-IQ" sz="1200" kern="1200" dirty="0"/>
            <a:t>-</a:t>
          </a:r>
          <a:r>
            <a:rPr lang="en-US" sz="1200" kern="1200" dirty="0"/>
            <a:t> </a:t>
          </a:r>
          <a:r>
            <a:rPr lang="ar-IQ" sz="1200" kern="1200" dirty="0"/>
            <a:t>30 </a:t>
          </a:r>
          <a:r>
            <a:rPr lang="en-US" sz="1200" kern="1200" dirty="0"/>
            <a:t>minutes in </a:t>
          </a:r>
          <a:r>
            <a:rPr lang="en-US" sz="1200" kern="1200"/>
            <a:t>room temperature, </a:t>
          </a:r>
          <a:r>
            <a:rPr lang="en-US" sz="1200" kern="1200" dirty="0"/>
            <a:t>then cool it down and add 10 mL of cold water while stirring until a white precipitate forms.</a:t>
          </a:r>
        </a:p>
      </dsp:txBody>
      <dsp:txXfrm>
        <a:off x="2904" y="3986885"/>
        <a:ext cx="2935518" cy="1252114"/>
      </dsp:txXfrm>
    </dsp:sp>
    <dsp:sp modelId="{A3EDD265-7DEC-4AC7-91A5-858DD74A6CC4}">
      <dsp:nvSpPr>
        <dsp:cNvPr id="0" name=""/>
        <dsp:cNvSpPr/>
      </dsp:nvSpPr>
      <dsp:spPr>
        <a:xfrm>
          <a:off x="3418400" y="3986885"/>
          <a:ext cx="2910372" cy="1252114"/>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258" tIns="107337" rIns="102258" bIns="107337" numCol="1" spcCol="1270" anchor="ctr" anchorCtr="0">
          <a:noAutofit/>
        </a:bodyPr>
        <a:lstStyle/>
        <a:p>
          <a:pPr marL="0" lvl="0" indent="0" algn="ctr" defTabSz="533400">
            <a:lnSpc>
              <a:spcPct val="90000"/>
            </a:lnSpc>
            <a:spcBef>
              <a:spcPct val="0"/>
            </a:spcBef>
            <a:spcAft>
              <a:spcPct val="35000"/>
            </a:spcAft>
            <a:buNone/>
          </a:pPr>
          <a:r>
            <a:rPr lang="en-US" sz="1200" kern="1200" dirty="0"/>
            <a:t>Filter the precipitate and recrystallize it using a small amount of warm ethanol (or an ethanol–water mixture), as hot water alone may cause aspirin to hydrolyze..</a:t>
          </a:r>
        </a:p>
      </dsp:txBody>
      <dsp:txXfrm>
        <a:off x="3418400" y="3986885"/>
        <a:ext cx="2910372" cy="12521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B5D563-7695-426F-9F46-5DCD52020E63}">
      <dsp:nvSpPr>
        <dsp:cNvPr id="0" name=""/>
        <dsp:cNvSpPr/>
      </dsp:nvSpPr>
      <dsp:spPr>
        <a:xfrm>
          <a:off x="0" y="112148"/>
          <a:ext cx="5913437" cy="692265"/>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White crystalline solid, faint acetic odor.</a:t>
          </a:r>
        </a:p>
      </dsp:txBody>
      <dsp:txXfrm>
        <a:off x="33794" y="145942"/>
        <a:ext cx="5845849" cy="624677"/>
      </dsp:txXfrm>
    </dsp:sp>
    <dsp:sp modelId="{1D5F07EF-E2D8-4660-A5CA-9DC84ABDD226}">
      <dsp:nvSpPr>
        <dsp:cNvPr id="0" name=""/>
        <dsp:cNvSpPr/>
      </dsp:nvSpPr>
      <dsp:spPr>
        <a:xfrm>
          <a:off x="0" y="856253"/>
          <a:ext cx="5913437" cy="692265"/>
        </a:xfrm>
        <a:prstGeom prst="roundRect">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Molecular formula: C₉H₈O₄, M.W.: 180.16 g/mol.</a:t>
          </a:r>
        </a:p>
      </dsp:txBody>
      <dsp:txXfrm>
        <a:off x="33794" y="890047"/>
        <a:ext cx="5845849" cy="624677"/>
      </dsp:txXfrm>
    </dsp:sp>
    <dsp:sp modelId="{98B1785C-314D-49BA-8F24-2D611A1BB22B}">
      <dsp:nvSpPr>
        <dsp:cNvPr id="0" name=""/>
        <dsp:cNvSpPr/>
      </dsp:nvSpPr>
      <dsp:spPr>
        <a:xfrm>
          <a:off x="0" y="1600358"/>
          <a:ext cx="5913437" cy="692265"/>
        </a:xfrm>
        <a:prstGeom prst="roundRect">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Melting point: 135–136 °C (decomposes before boiling).</a:t>
          </a:r>
        </a:p>
      </dsp:txBody>
      <dsp:txXfrm>
        <a:off x="33794" y="1634152"/>
        <a:ext cx="5845849" cy="624677"/>
      </dsp:txXfrm>
    </dsp:sp>
    <dsp:sp modelId="{C374B61A-EE82-41B9-B652-58075EB96DA8}">
      <dsp:nvSpPr>
        <dsp:cNvPr id="0" name=""/>
        <dsp:cNvSpPr/>
      </dsp:nvSpPr>
      <dsp:spPr>
        <a:xfrm>
          <a:off x="0" y="2344464"/>
          <a:ext cx="5913437" cy="692265"/>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Sparingly soluble in cold water, more soluble in hot water; freely soluble in ethanol and chloroform.</a:t>
          </a:r>
        </a:p>
      </dsp:txBody>
      <dsp:txXfrm>
        <a:off x="33794" y="2378258"/>
        <a:ext cx="5845849" cy="624677"/>
      </dsp:txXfrm>
    </dsp:sp>
    <dsp:sp modelId="{4C536884-49C3-4B89-83ED-EDCB6DDEA3AD}">
      <dsp:nvSpPr>
        <dsp:cNvPr id="0" name=""/>
        <dsp:cNvSpPr/>
      </dsp:nvSpPr>
      <dsp:spPr>
        <a:xfrm>
          <a:off x="0" y="3088569"/>
          <a:ext cx="5913437" cy="692265"/>
        </a:xfrm>
        <a:prstGeom prst="roundRect">
          <a:avLst/>
        </a:prstGeom>
        <a:gradFill rotWithShape="0">
          <a:gsLst>
            <a:gs pos="0">
              <a:schemeClr val="accent6">
                <a:hueOff val="0"/>
                <a:satOff val="0"/>
                <a:lumOff val="0"/>
                <a:alphaOff val="0"/>
                <a:tint val="98000"/>
                <a:satMod val="110000"/>
                <a:lumMod val="104000"/>
              </a:schemeClr>
            </a:gs>
            <a:gs pos="69000">
              <a:schemeClr val="accent6">
                <a:hueOff val="0"/>
                <a:satOff val="0"/>
                <a:lumOff val="0"/>
                <a:alphaOff val="0"/>
                <a:shade val="88000"/>
                <a:satMod val="130000"/>
                <a:lumMod val="92000"/>
              </a:schemeClr>
            </a:gs>
            <a:gs pos="100000">
              <a:schemeClr val="accent6">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Density: ~1.40 g/cm³.</a:t>
          </a:r>
        </a:p>
      </dsp:txBody>
      <dsp:txXfrm>
        <a:off x="33794" y="3122363"/>
        <a:ext cx="5845849" cy="624677"/>
      </dsp:txXfrm>
    </dsp:sp>
    <dsp:sp modelId="{AE745370-FD45-4590-98E0-BBF364710CA7}">
      <dsp:nvSpPr>
        <dsp:cNvPr id="0" name=""/>
        <dsp:cNvSpPr/>
      </dsp:nvSpPr>
      <dsp:spPr>
        <a:xfrm>
          <a:off x="0" y="3832674"/>
          <a:ext cx="5913437" cy="692265"/>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Unstable in moisture → hydrolyzes to salicylic acid and acetic acid.</a:t>
          </a:r>
        </a:p>
      </dsp:txBody>
      <dsp:txXfrm>
        <a:off x="33794" y="3866468"/>
        <a:ext cx="5845849" cy="6246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4DFCB5-C143-4E3E-95E6-9C4021903531}">
      <dsp:nvSpPr>
        <dsp:cNvPr id="0" name=""/>
        <dsp:cNvSpPr/>
      </dsp:nvSpPr>
      <dsp:spPr>
        <a:xfrm>
          <a:off x="495781" y="304478"/>
          <a:ext cx="791015" cy="79101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9344908-AB15-47AB-951C-650D5F4ACB73}">
      <dsp:nvSpPr>
        <dsp:cNvPr id="0" name=""/>
        <dsp:cNvSpPr/>
      </dsp:nvSpPr>
      <dsp:spPr>
        <a:xfrm>
          <a:off x="12382" y="1373719"/>
          <a:ext cx="1757812" cy="725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Acetyl chloride</a:t>
          </a:r>
          <a:r>
            <a:rPr lang="en-US" sz="1100" kern="1200"/>
            <a:t>: Corrosive, fuming, reacts violently with water  handle in fume hood, wear gloves/goggles, keep dry.</a:t>
          </a:r>
        </a:p>
      </dsp:txBody>
      <dsp:txXfrm>
        <a:off x="12382" y="1373719"/>
        <a:ext cx="1757812" cy="725097"/>
      </dsp:txXfrm>
    </dsp:sp>
    <dsp:sp modelId="{EFEAAA81-C79B-45A6-8982-48B54D376254}">
      <dsp:nvSpPr>
        <dsp:cNvPr id="0" name=""/>
        <dsp:cNvSpPr/>
      </dsp:nvSpPr>
      <dsp:spPr>
        <a:xfrm>
          <a:off x="2561210" y="304478"/>
          <a:ext cx="791015" cy="79101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F7E0D82-3EBD-4109-A08A-C78D44F76839}">
      <dsp:nvSpPr>
        <dsp:cNvPr id="0" name=""/>
        <dsp:cNvSpPr/>
      </dsp:nvSpPr>
      <dsp:spPr>
        <a:xfrm>
          <a:off x="2077812" y="1373719"/>
          <a:ext cx="1757812" cy="725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Triethylamine / Pyridine</a:t>
          </a:r>
          <a:r>
            <a:rPr lang="en-US" sz="1100" kern="1200"/>
            <a:t>: Volatile, toxic, irritating use in fume hood, avoid inhalation and skin contact.</a:t>
          </a:r>
        </a:p>
      </dsp:txBody>
      <dsp:txXfrm>
        <a:off x="2077812" y="1373719"/>
        <a:ext cx="1757812" cy="725097"/>
      </dsp:txXfrm>
    </dsp:sp>
    <dsp:sp modelId="{7615B682-FDAE-4E62-9300-5B5BA739F5BB}">
      <dsp:nvSpPr>
        <dsp:cNvPr id="0" name=""/>
        <dsp:cNvSpPr/>
      </dsp:nvSpPr>
      <dsp:spPr>
        <a:xfrm>
          <a:off x="4626640" y="304478"/>
          <a:ext cx="791015" cy="79101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099EBB9-EDCF-4AE2-869F-E3418CC33E98}">
      <dsp:nvSpPr>
        <dsp:cNvPr id="0" name=""/>
        <dsp:cNvSpPr/>
      </dsp:nvSpPr>
      <dsp:spPr>
        <a:xfrm>
          <a:off x="4143241" y="1373719"/>
          <a:ext cx="1757812" cy="725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DCM (solvent)</a:t>
          </a:r>
          <a:r>
            <a:rPr lang="en-US" sz="1100" kern="1200"/>
            <a:t>: Harmful vapors, possible carcinogen  handle in fume hood.</a:t>
          </a:r>
        </a:p>
      </dsp:txBody>
      <dsp:txXfrm>
        <a:off x="4143241" y="1373719"/>
        <a:ext cx="1757812" cy="725097"/>
      </dsp:txXfrm>
    </dsp:sp>
    <dsp:sp modelId="{34677410-FC1E-45BC-BB31-0AE344ABD66F}">
      <dsp:nvSpPr>
        <dsp:cNvPr id="0" name=""/>
        <dsp:cNvSpPr/>
      </dsp:nvSpPr>
      <dsp:spPr>
        <a:xfrm>
          <a:off x="1528495" y="2538270"/>
          <a:ext cx="791015" cy="79101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4C234B8-42D5-4EB1-9D90-44F0FCB6A0DC}">
      <dsp:nvSpPr>
        <dsp:cNvPr id="0" name=""/>
        <dsp:cNvSpPr/>
      </dsp:nvSpPr>
      <dsp:spPr>
        <a:xfrm>
          <a:off x="1045097" y="3607511"/>
          <a:ext cx="1757812" cy="725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HCl (aqueous)</a:t>
          </a:r>
          <a:r>
            <a:rPr lang="en-US" sz="1100" kern="1200"/>
            <a:t>: Corrosive  add slowly with stirring.</a:t>
          </a:r>
        </a:p>
      </dsp:txBody>
      <dsp:txXfrm>
        <a:off x="1045097" y="3607511"/>
        <a:ext cx="1757812" cy="725097"/>
      </dsp:txXfrm>
    </dsp:sp>
    <dsp:sp modelId="{1DEA66AE-EE20-4C08-A593-53B51A1F4C47}">
      <dsp:nvSpPr>
        <dsp:cNvPr id="0" name=""/>
        <dsp:cNvSpPr/>
      </dsp:nvSpPr>
      <dsp:spPr>
        <a:xfrm>
          <a:off x="3593925" y="2538270"/>
          <a:ext cx="791015" cy="79101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AFC135E-A967-4947-80A8-0964607DF608}">
      <dsp:nvSpPr>
        <dsp:cNvPr id="0" name=""/>
        <dsp:cNvSpPr/>
      </dsp:nvSpPr>
      <dsp:spPr>
        <a:xfrm>
          <a:off x="3110527" y="3607511"/>
          <a:ext cx="1757812" cy="725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General</a:t>
          </a:r>
          <a:r>
            <a:rPr lang="en-US" sz="1100" kern="1200"/>
            <a:t>: Always cool with ice bath, add acetyl chloride dropwise, never mix directly with water, dispose of wastes properly.</a:t>
          </a:r>
        </a:p>
      </dsp:txBody>
      <dsp:txXfrm>
        <a:off x="3110527" y="3607511"/>
        <a:ext cx="1757812" cy="72509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E89297-1389-417F-8ACE-D03D081DBDFA}" type="datetimeFigureOut">
              <a:rPr lang="en-US" smtClean="0"/>
              <a:t>10/31/2025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659E2B42-0E4C-476A-8325-C1618D12AAD1}"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71333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89297-1389-417F-8ACE-D03D081DBDFA}"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9E2B42-0E4C-476A-8325-C1618D12AAD1}"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7940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89297-1389-417F-8ACE-D03D081DBDFA}"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9E2B42-0E4C-476A-8325-C1618D12AAD1}"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38714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89297-1389-417F-8ACE-D03D081DBDFA}"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9E2B42-0E4C-476A-8325-C1618D12AAD1}"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8338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E89297-1389-417F-8ACE-D03D081DBDFA}"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9E2B42-0E4C-476A-8325-C1618D12AAD1}"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51646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E89297-1389-417F-8ACE-D03D081DBDFA}"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9E2B42-0E4C-476A-8325-C1618D12AAD1}"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194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E89297-1389-417F-8ACE-D03D081DBDFA}" type="datetimeFigureOut">
              <a:rPr lang="en-US" smtClean="0"/>
              <a:t>10/31/2025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9E2B42-0E4C-476A-8325-C1618D12AAD1}"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843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E89297-1389-417F-8ACE-D03D081DBDFA}" type="datetimeFigureOut">
              <a:rPr lang="en-US" smtClean="0"/>
              <a:t>10/31/2025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9E2B42-0E4C-476A-8325-C1618D12AAD1}"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1522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E89297-1389-417F-8ACE-D03D081DBDFA}" type="datetimeFigureOut">
              <a:rPr lang="en-US" smtClean="0"/>
              <a:t>10/31/2025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9E2B42-0E4C-476A-8325-C1618D12AAD1}" type="slidenum">
              <a:rPr lang="en-US" smtClean="0"/>
              <a:t>‹#›</a:t>
            </a:fld>
            <a:endParaRPr lang="en-US"/>
          </a:p>
        </p:txBody>
      </p:sp>
    </p:spTree>
    <p:extLst>
      <p:ext uri="{BB962C8B-B14F-4D97-AF65-F5344CB8AC3E}">
        <p14:creationId xmlns:p14="http://schemas.microsoft.com/office/powerpoint/2010/main" val="1298805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E89297-1389-417F-8ACE-D03D081DBDFA}"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9E2B42-0E4C-476A-8325-C1618D12AAD1}"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4352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1E89297-1389-417F-8ACE-D03D081DBDFA}" type="datetimeFigureOut">
              <a:rPr lang="en-US" smtClean="0"/>
              <a:t>10/31/2025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659E2B42-0E4C-476A-8325-C1618D12AAD1}"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01546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1E89297-1389-417F-8ACE-D03D081DBDFA}" type="datetimeFigureOut">
              <a:rPr lang="en-US" smtClean="0"/>
              <a:t>10/31/2025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59E2B42-0E4C-476A-8325-C1618D12AAD1}"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70834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7A308-7AEC-89E1-BB4C-1435E1836EDB}"/>
              </a:ext>
            </a:extLst>
          </p:cNvPr>
          <p:cNvSpPr>
            <a:spLocks noGrp="1"/>
          </p:cNvSpPr>
          <p:nvPr>
            <p:ph type="ctrTitle"/>
          </p:nvPr>
        </p:nvSpPr>
        <p:spPr>
          <a:xfrm>
            <a:off x="6585200" y="967167"/>
            <a:ext cx="4151306" cy="2374516"/>
          </a:xfrm>
        </p:spPr>
        <p:txBody>
          <a:bodyPr>
            <a:normAutofit/>
          </a:bodyPr>
          <a:lstStyle/>
          <a:p>
            <a:r>
              <a:rPr lang="en-US" sz="4800">
                <a:latin typeface="Times New Roman" panose="02020603050405020304" pitchFamily="18" charset="0"/>
                <a:cs typeface="Times New Roman" panose="02020603050405020304" pitchFamily="18" charset="0"/>
              </a:rPr>
              <a:t>Aspirin </a:t>
            </a:r>
          </a:p>
        </p:txBody>
      </p:sp>
      <p:sp>
        <p:nvSpPr>
          <p:cNvPr id="3" name="Subtitle 2">
            <a:extLst>
              <a:ext uri="{FF2B5EF4-FFF2-40B4-BE49-F238E27FC236}">
                <a16:creationId xmlns:a16="http://schemas.microsoft.com/office/drawing/2014/main" id="{B9F8428A-926B-96EE-BDD0-E08220DF6542}"/>
              </a:ext>
            </a:extLst>
          </p:cNvPr>
          <p:cNvSpPr>
            <a:spLocks noGrp="1"/>
          </p:cNvSpPr>
          <p:nvPr>
            <p:ph type="subTitle" idx="1"/>
          </p:nvPr>
        </p:nvSpPr>
        <p:spPr>
          <a:xfrm>
            <a:off x="6846741" y="3590704"/>
            <a:ext cx="4162489" cy="1606576"/>
          </a:xfrm>
        </p:spPr>
        <p:txBody>
          <a:bodyPr>
            <a:normAutofit/>
          </a:bodyPr>
          <a:lstStyle/>
          <a:p>
            <a:pPr algn="ctr"/>
            <a:r>
              <a:rPr lang="en-US" sz="1600" dirty="0"/>
              <a:t>By </a:t>
            </a:r>
          </a:p>
          <a:p>
            <a:r>
              <a:rPr lang="en-US" sz="1600" dirty="0"/>
              <a:t>M.S.   :     MOHAMMED AL-DAHLAKI </a:t>
            </a:r>
          </a:p>
        </p:txBody>
      </p:sp>
      <p:pic>
        <p:nvPicPr>
          <p:cNvPr id="4" name="Picture 3">
            <a:extLst>
              <a:ext uri="{FF2B5EF4-FFF2-40B4-BE49-F238E27FC236}">
                <a16:creationId xmlns:a16="http://schemas.microsoft.com/office/drawing/2014/main" id="{031BF29A-0DDB-14D5-354C-F20D9AB9A15C}"/>
              </a:ext>
            </a:extLst>
          </p:cNvPr>
          <p:cNvPicPr>
            <a:picLocks noChangeAspect="1"/>
          </p:cNvPicPr>
          <p:nvPr/>
        </p:nvPicPr>
        <p:blipFill>
          <a:blip r:embed="rId2"/>
          <a:stretch>
            <a:fillRect/>
          </a:stretch>
        </p:blipFill>
        <p:spPr>
          <a:xfrm>
            <a:off x="897635" y="-79320"/>
            <a:ext cx="4854960" cy="4660762"/>
          </a:xfrm>
          <a:prstGeom prst="rect">
            <a:avLst/>
          </a:prstGeom>
        </p:spPr>
      </p:pic>
    </p:spTree>
    <p:extLst>
      <p:ext uri="{BB962C8B-B14F-4D97-AF65-F5344CB8AC3E}">
        <p14:creationId xmlns:p14="http://schemas.microsoft.com/office/powerpoint/2010/main" val="21391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ppt_x"/>
                                          </p:val>
                                        </p:tav>
                                        <p:tav tm="100000">
                                          <p:val>
                                            <p:strVal val="#ppt_x"/>
                                          </p:val>
                                        </p:tav>
                                      </p:tavLst>
                                    </p:anim>
                                    <p:anim calcmode="lin" valueType="num">
                                      <p:cBhvr additive="base">
                                        <p:cTn id="1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362E7-AC39-AA7E-59CE-BECD05705987}"/>
              </a:ext>
            </a:extLst>
          </p:cNvPr>
          <p:cNvSpPr>
            <a:spLocks noGrp="1"/>
          </p:cNvSpPr>
          <p:nvPr>
            <p:ph type="title"/>
          </p:nvPr>
        </p:nvSpPr>
        <p:spPr/>
        <p:txBody>
          <a:bodyPr/>
          <a:lstStyle/>
          <a:p>
            <a:pPr algn="ctr"/>
            <a:r>
              <a:rPr lang="en-US" dirty="0">
                <a:solidFill>
                  <a:schemeClr val="accent4"/>
                </a:solidFill>
                <a:latin typeface="Times New Roman" panose="02020603050405020304" pitchFamily="18" charset="0"/>
                <a:cs typeface="Times New Roman" panose="02020603050405020304" pitchFamily="18" charset="0"/>
              </a:rPr>
              <a:t>calculation</a:t>
            </a:r>
          </a:p>
        </p:txBody>
      </p:sp>
      <p:pic>
        <p:nvPicPr>
          <p:cNvPr id="3" name="Picture 2">
            <a:extLst>
              <a:ext uri="{FF2B5EF4-FFF2-40B4-BE49-F238E27FC236}">
                <a16:creationId xmlns:a16="http://schemas.microsoft.com/office/drawing/2014/main" id="{FD9E439B-42B1-267B-15BB-2E25A71021C6}"/>
              </a:ext>
            </a:extLst>
          </p:cNvPr>
          <p:cNvPicPr>
            <a:picLocks noChangeAspect="1"/>
          </p:cNvPicPr>
          <p:nvPr/>
        </p:nvPicPr>
        <p:blipFill>
          <a:blip r:embed="rId2"/>
          <a:stretch>
            <a:fillRect/>
          </a:stretch>
        </p:blipFill>
        <p:spPr>
          <a:xfrm>
            <a:off x="1842626" y="1931701"/>
            <a:ext cx="9081012" cy="2156460"/>
          </a:xfrm>
          <a:prstGeom prst="rect">
            <a:avLst/>
          </a:prstGeom>
        </p:spPr>
      </p:pic>
      <p:sp>
        <p:nvSpPr>
          <p:cNvPr id="5" name="TextBox 4">
            <a:extLst>
              <a:ext uri="{FF2B5EF4-FFF2-40B4-BE49-F238E27FC236}">
                <a16:creationId xmlns:a16="http://schemas.microsoft.com/office/drawing/2014/main" id="{3F9F7C03-E44E-D327-471F-560D69BD8AD1}"/>
              </a:ext>
            </a:extLst>
          </p:cNvPr>
          <p:cNvSpPr txBox="1"/>
          <p:nvPr/>
        </p:nvSpPr>
        <p:spPr>
          <a:xfrm>
            <a:off x="2147427" y="4166108"/>
            <a:ext cx="1087387" cy="369332"/>
          </a:xfrm>
          <a:prstGeom prst="rect">
            <a:avLst/>
          </a:prstGeom>
          <a:noFill/>
        </p:spPr>
        <p:txBody>
          <a:bodyPr wrap="square">
            <a:spAutoFit/>
          </a:bodyPr>
          <a:lstStyle/>
          <a:p>
            <a:r>
              <a:rPr lang="en-US" dirty="0"/>
              <a:t>m=</a:t>
            </a:r>
            <a:r>
              <a:rPr lang="el-GR" dirty="0"/>
              <a:t>ρ×</a:t>
            </a:r>
            <a:r>
              <a:rPr lang="en-US" dirty="0"/>
              <a:t>V</a:t>
            </a:r>
          </a:p>
        </p:txBody>
      </p:sp>
      <p:sp>
        <p:nvSpPr>
          <p:cNvPr id="7" name="TextBox 6">
            <a:extLst>
              <a:ext uri="{FF2B5EF4-FFF2-40B4-BE49-F238E27FC236}">
                <a16:creationId xmlns:a16="http://schemas.microsoft.com/office/drawing/2014/main" id="{2E585EB0-76D7-5019-4ED8-698C5843A0F0}"/>
              </a:ext>
            </a:extLst>
          </p:cNvPr>
          <p:cNvSpPr txBox="1"/>
          <p:nvPr/>
        </p:nvSpPr>
        <p:spPr>
          <a:xfrm>
            <a:off x="2147427" y="4613387"/>
            <a:ext cx="2985012" cy="1200329"/>
          </a:xfrm>
          <a:prstGeom prst="rect">
            <a:avLst/>
          </a:prstGeom>
          <a:noFill/>
        </p:spPr>
        <p:txBody>
          <a:bodyPr wrap="square">
            <a:spAutoFit/>
          </a:bodyPr>
          <a:lstStyle/>
          <a:p>
            <a:pPr>
              <a:buNone/>
            </a:pPr>
            <a:r>
              <a:rPr lang="en-US" b="1" dirty="0"/>
              <a:t>Where:</a:t>
            </a:r>
          </a:p>
          <a:p>
            <a:r>
              <a:rPr lang="en-US" b="1" dirty="0"/>
              <a:t>m</a:t>
            </a:r>
            <a:r>
              <a:rPr lang="en-US" dirty="0"/>
              <a:t> = mass (g or kg)</a:t>
            </a:r>
          </a:p>
          <a:p>
            <a:r>
              <a:rPr lang="en-US" b="1" dirty="0"/>
              <a:t>ρ</a:t>
            </a:r>
            <a:r>
              <a:rPr lang="en-US" dirty="0"/>
              <a:t> = density (g/cm³ or kg/m³)</a:t>
            </a:r>
          </a:p>
          <a:p>
            <a:r>
              <a:rPr lang="en-US" b="1" dirty="0"/>
              <a:t>V</a:t>
            </a:r>
            <a:r>
              <a:rPr lang="en-US" dirty="0"/>
              <a:t> = volume (cm³, m³, or mL)</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5DC1F1ED-F88D-A340-02CF-7B826C338C52}"/>
                  </a:ext>
                </a:extLst>
              </p:cNvPr>
              <p:cNvSpPr txBox="1"/>
              <p:nvPr/>
            </p:nvSpPr>
            <p:spPr>
              <a:xfrm>
                <a:off x="5220929" y="4535440"/>
                <a:ext cx="6545826" cy="991682"/>
              </a:xfrm>
              <a:prstGeom prst="rect">
                <a:avLst/>
              </a:prstGeom>
              <a:noFill/>
            </p:spPr>
            <p:txBody>
              <a:bodyPr wrap="square">
                <a:spAutoFit/>
              </a:bodyPr>
              <a:lstStyle/>
              <a:p>
                <a:pPr>
                  <a:buNone/>
                </a:pPr>
                <a:r>
                  <a:rPr lang="en-US" dirty="0"/>
                  <a:t>In chemistry, the </a:t>
                </a:r>
                <a:r>
                  <a:rPr lang="en-US" b="1" dirty="0"/>
                  <a:t>percentage yield</a:t>
                </a:r>
                <a:r>
                  <a:rPr lang="en-US" dirty="0"/>
                  <a:t> is calculated using this formula:</a:t>
                </a:r>
              </a:p>
              <a:p>
                <a:pPr>
                  <a:buNone/>
                </a:pPr>
                <a14:m>
                  <m:oMathPara xmlns:m="http://schemas.openxmlformats.org/officeDocument/2006/math">
                    <m:oMathParaPr>
                      <m:jc m:val="centerGroup"/>
                    </m:oMathParaPr>
                    <m:oMath xmlns:m="http://schemas.openxmlformats.org/officeDocument/2006/math">
                      <m:r>
                        <m:rPr>
                          <m:nor/>
                        </m:rPr>
                        <a:rPr lang="en-US" b="0"/>
                        <m:t>Yield</m:t>
                      </m:r>
                      <m:r>
                        <m:rPr>
                          <m:nor/>
                        </m:rPr>
                        <a:rPr lang="en-US" b="0" i="1"/>
                        <m:t> (%</m:t>
                      </m:r>
                      <m:r>
                        <m:rPr>
                          <m:nor/>
                        </m:rPr>
                        <a:rPr lang="en-US" b="0" i="1"/>
                        <m:t>)</m:t>
                      </m:r>
                      <m:r>
                        <a:rPr lang="en-US" b="0" i="0">
                          <a:latin typeface="Cambria Math" panose="02040503050406030204" pitchFamily="18" charset="0"/>
                        </a:rPr>
                        <m:t>=</m:t>
                      </m:r>
                      <m:d>
                        <m:dPr>
                          <m:ctrlPr>
                            <a:rPr lang="ar-SA" b="0" i="1">
                              <a:latin typeface="Cambria Math" panose="02040503050406030204" pitchFamily="18" charset="0"/>
                            </a:rPr>
                          </m:ctrlPr>
                        </m:dPr>
                        <m:e>
                          <m:f>
                            <m:fPr>
                              <m:ctrlPr>
                                <a:rPr lang="ar-SA" b="0" i="1">
                                  <a:latin typeface="Cambria Math" panose="02040503050406030204" pitchFamily="18" charset="0"/>
                                </a:rPr>
                              </m:ctrlPr>
                            </m:fPr>
                            <m:num>
                              <m:r>
                                <m:rPr>
                                  <m:nor/>
                                </m:rPr>
                                <a:rPr lang="en-US" b="0" i="1">
                                  <a:latin typeface="Cambria Math" panose="02040503050406030204" pitchFamily="18" charset="0"/>
                                </a:rPr>
                                <m:t>Actual</m:t>
                              </m:r>
                              <m:r>
                                <m:rPr>
                                  <m:nor/>
                                </m:rPr>
                                <a:rPr lang="en-US" b="0" i="1">
                                  <a:latin typeface="Cambria Math" panose="02040503050406030204" pitchFamily="18" charset="0"/>
                                </a:rPr>
                                <m:t> </m:t>
                              </m:r>
                              <m:r>
                                <m:rPr>
                                  <m:nor/>
                                </m:rPr>
                                <a:rPr lang="en-US" b="0" i="1">
                                  <a:latin typeface="Cambria Math" panose="02040503050406030204" pitchFamily="18" charset="0"/>
                                </a:rPr>
                                <m:t>yield</m:t>
                              </m:r>
                            </m:num>
                            <m:den>
                              <m:r>
                                <m:rPr>
                                  <m:nor/>
                                </m:rPr>
                                <a:rPr lang="en-US" b="0" i="1">
                                  <a:latin typeface="Cambria Math" panose="02040503050406030204" pitchFamily="18" charset="0"/>
                                </a:rPr>
                                <m:t>Theoretical</m:t>
                              </m:r>
                              <m:r>
                                <m:rPr>
                                  <m:nor/>
                                </m:rPr>
                                <a:rPr lang="en-US" b="0" i="1">
                                  <a:latin typeface="Cambria Math" panose="02040503050406030204" pitchFamily="18" charset="0"/>
                                </a:rPr>
                                <m:t> </m:t>
                              </m:r>
                              <m:r>
                                <m:rPr>
                                  <m:nor/>
                                </m:rPr>
                                <a:rPr lang="en-US" b="0" i="1">
                                  <a:latin typeface="Cambria Math" panose="02040503050406030204" pitchFamily="18" charset="0"/>
                                </a:rPr>
                                <m:t>yield</m:t>
                              </m:r>
                            </m:den>
                          </m:f>
                        </m:e>
                      </m:d>
                      <m:r>
                        <a:rPr lang="ar-SA" b="0" i="0">
                          <a:latin typeface="Cambria Math" panose="02040503050406030204" pitchFamily="18" charset="0"/>
                        </a:rPr>
                        <m:t>×</m:t>
                      </m:r>
                      <m:r>
                        <a:rPr lang="ar-SA" b="0" i="0">
                          <a:latin typeface="Cambria Math" panose="02040503050406030204" pitchFamily="18" charset="0"/>
                        </a:rPr>
                        <m:t>100</m:t>
                      </m:r>
                    </m:oMath>
                  </m:oMathPara>
                </a14:m>
                <a:endParaRPr lang="ar-SA" b="0" dirty="0"/>
              </a:p>
            </p:txBody>
          </p:sp>
        </mc:Choice>
        <mc:Fallback xmlns="">
          <p:sp>
            <p:nvSpPr>
              <p:cNvPr id="11" name="TextBox 10">
                <a:extLst>
                  <a:ext uri="{FF2B5EF4-FFF2-40B4-BE49-F238E27FC236}">
                    <a16:creationId xmlns:a16="http://schemas.microsoft.com/office/drawing/2014/main" id="{5DC1F1ED-F88D-A340-02CF-7B826C338C52}"/>
                  </a:ext>
                </a:extLst>
              </p:cNvPr>
              <p:cNvSpPr txBox="1">
                <a:spLocks noRot="1" noChangeAspect="1" noMove="1" noResize="1" noEditPoints="1" noAdjustHandles="1" noChangeArrowheads="1" noChangeShapeType="1" noTextEdit="1"/>
              </p:cNvSpPr>
              <p:nvPr/>
            </p:nvSpPr>
            <p:spPr>
              <a:xfrm>
                <a:off x="5220929" y="4535440"/>
                <a:ext cx="6545826" cy="991682"/>
              </a:xfrm>
              <a:prstGeom prst="rect">
                <a:avLst/>
              </a:prstGeom>
              <a:blipFill>
                <a:blip r:embed="rId3"/>
                <a:stretch>
                  <a:fillRect l="-745" t="-3067"/>
                </a:stretch>
              </a:blipFill>
            </p:spPr>
            <p:txBody>
              <a:bodyPr/>
              <a:lstStyle/>
              <a:p>
                <a:r>
                  <a:rPr lang="en-US">
                    <a:noFill/>
                  </a:rPr>
                  <a:t> </a:t>
                </a:r>
              </a:p>
            </p:txBody>
          </p:sp>
        </mc:Fallback>
      </mc:AlternateContent>
    </p:spTree>
    <p:extLst>
      <p:ext uri="{BB962C8B-B14F-4D97-AF65-F5344CB8AC3E}">
        <p14:creationId xmlns:p14="http://schemas.microsoft.com/office/powerpoint/2010/main" val="3306199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7424F32-2789-4FF9-8E8A-1252284BF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2" name="Picture 11">
            <a:extLst>
              <a:ext uri="{FF2B5EF4-FFF2-40B4-BE49-F238E27FC236}">
                <a16:creationId xmlns:a16="http://schemas.microsoft.com/office/drawing/2014/main" id="{D708C46E-BB60-4B97-8327-D3A475C008E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4" name="Straight Connector 13">
            <a:extLst>
              <a:ext uri="{FF2B5EF4-FFF2-40B4-BE49-F238E27FC236}">
                <a16:creationId xmlns:a16="http://schemas.microsoft.com/office/drawing/2014/main" id="{8042755C-F24C-4D08-8E4C-E646382C36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3E94A00-1A92-47F4-9E2D-E51DFF9016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8" name="Rectangle 17">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93BBC6A9-B0B8-B5B3-4C01-32D2346244CD}"/>
              </a:ext>
            </a:extLst>
          </p:cNvPr>
          <p:cNvSpPr>
            <a:spLocks noGrp="1"/>
          </p:cNvSpPr>
          <p:nvPr>
            <p:ph type="title"/>
          </p:nvPr>
        </p:nvSpPr>
        <p:spPr>
          <a:xfrm>
            <a:off x="1451579" y="2303047"/>
            <a:ext cx="3272093" cy="2674198"/>
          </a:xfrm>
        </p:spPr>
        <p:txBody>
          <a:bodyPr vert="horz" lIns="91440" tIns="45720" rIns="91440" bIns="45720" rtlCol="0" anchor="t">
            <a:normAutofit/>
          </a:bodyPr>
          <a:lstStyle/>
          <a:p>
            <a:r>
              <a:rPr lang="en-US"/>
              <a:t>Safety Notes (Short)</a:t>
            </a:r>
          </a:p>
        </p:txBody>
      </p:sp>
      <p:cxnSp>
        <p:nvCxnSpPr>
          <p:cNvPr id="22" name="Straight Connector 21">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4"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26" name="Picture 25">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8" name="Straight Connector 27">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6" name="TextBox 3">
            <a:extLst>
              <a:ext uri="{FF2B5EF4-FFF2-40B4-BE49-F238E27FC236}">
                <a16:creationId xmlns:a16="http://schemas.microsoft.com/office/drawing/2014/main" id="{81C0545E-8EFD-A557-4FC0-7DEAD9280C81}"/>
              </a:ext>
            </a:extLst>
          </p:cNvPr>
          <p:cNvGraphicFramePr/>
          <p:nvPr>
            <p:extLst>
              <p:ext uri="{D42A27DB-BD31-4B8C-83A1-F6EECF244321}">
                <p14:modId xmlns:p14="http://schemas.microsoft.com/office/powerpoint/2010/main" val="2137161960"/>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13410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7A037-B61B-C912-CD1D-BF0C4E505FCA}"/>
              </a:ext>
            </a:extLst>
          </p:cNvPr>
          <p:cNvSpPr>
            <a:spLocks noGrp="1"/>
          </p:cNvSpPr>
          <p:nvPr>
            <p:ph type="title"/>
          </p:nvPr>
        </p:nvSpPr>
        <p:spPr/>
        <p:txBody>
          <a:bodyPr vert="horz" lIns="91440" tIns="45720" rIns="91440" bIns="45720" rtlCol="0" anchor="t">
            <a:normAutofit/>
          </a:bodyPr>
          <a:lstStyle/>
          <a:p>
            <a:pPr algn="ctr"/>
            <a:r>
              <a:rPr lang="en-US" dirty="0">
                <a:solidFill>
                  <a:schemeClr val="accent4"/>
                </a:solidFill>
              </a:rPr>
              <a:t>Aspirin</a:t>
            </a:r>
            <a:r>
              <a:rPr lang="en-US" dirty="0"/>
              <a:t> </a:t>
            </a:r>
          </a:p>
        </p:txBody>
      </p:sp>
      <p:pic>
        <p:nvPicPr>
          <p:cNvPr id="4" name="Content Placeholder 3">
            <a:extLst>
              <a:ext uri="{FF2B5EF4-FFF2-40B4-BE49-F238E27FC236}">
                <a16:creationId xmlns:a16="http://schemas.microsoft.com/office/drawing/2014/main" id="{CAFD2161-86FE-9EAF-7795-49C74BF1FF80}"/>
              </a:ext>
            </a:extLst>
          </p:cNvPr>
          <p:cNvPicPr>
            <a:picLocks noGrp="1" noChangeAspect="1"/>
          </p:cNvPicPr>
          <p:nvPr>
            <p:ph idx="1"/>
          </p:nvPr>
        </p:nvPicPr>
        <p:blipFill>
          <a:blip r:embed="rId2"/>
          <a:stretch>
            <a:fillRect/>
          </a:stretch>
        </p:blipFill>
        <p:spPr>
          <a:xfrm>
            <a:off x="9516550" y="2507412"/>
            <a:ext cx="2381250" cy="1981200"/>
          </a:xfrm>
          <a:prstGeom prst="rect">
            <a:avLst/>
          </a:prstGeom>
        </p:spPr>
      </p:pic>
      <p:sp>
        <p:nvSpPr>
          <p:cNvPr id="5" name="TextBox 4">
            <a:extLst>
              <a:ext uri="{FF2B5EF4-FFF2-40B4-BE49-F238E27FC236}">
                <a16:creationId xmlns:a16="http://schemas.microsoft.com/office/drawing/2014/main" id="{75228C93-9585-D8BD-19E1-18C796D7605D}"/>
              </a:ext>
            </a:extLst>
          </p:cNvPr>
          <p:cNvSpPr txBox="1"/>
          <p:nvPr/>
        </p:nvSpPr>
        <p:spPr>
          <a:xfrm>
            <a:off x="1451578" y="1927124"/>
            <a:ext cx="7849737" cy="3539224"/>
          </a:xfrm>
          <a:prstGeom prst="rect">
            <a:avLst/>
          </a:prstGeom>
        </p:spPr>
        <p:txBody>
          <a:bodyPr vert="horz" lIns="91440" tIns="45720" rIns="91440" bIns="45720" rtlCol="0" anchor="t">
            <a:normAutofit/>
          </a:bodyPr>
          <a:lstStyle/>
          <a:p>
            <a:pPr indent="-228600" algn="just" defTabSz="914400">
              <a:lnSpc>
                <a:spcPct val="110000"/>
              </a:lnSpc>
              <a:spcAft>
                <a:spcPts val="600"/>
              </a:spcAft>
              <a:buClr>
                <a:schemeClr val="accent1"/>
              </a:buClr>
              <a:buSzPct val="10000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Aspirin (acetylsalicylic acid, C₉H₈O₄) was originally derived from willow bark extracts, which had been used since ancient times for pain relief and fever reduction. In 1897, Felix Hoffmann, a chemist at Bayer, successfully synthesized a stable industrial form, which was later marketed in 1899 under the trade name </a:t>
            </a:r>
            <a:r>
              <a:rPr lang="en-US" sz="1600" dirty="0" err="1">
                <a:latin typeface="Times New Roman" panose="02020603050405020304" pitchFamily="18" charset="0"/>
                <a:cs typeface="Times New Roman" panose="02020603050405020304" pitchFamily="18" charset="0"/>
              </a:rPr>
              <a:t>Aspirin.Structurally</a:t>
            </a:r>
            <a:r>
              <a:rPr lang="en-US" sz="1600" dirty="0">
                <a:latin typeface="Times New Roman" panose="02020603050405020304" pitchFamily="18" charset="0"/>
                <a:cs typeface="Times New Roman" panose="02020603050405020304" pitchFamily="18" charset="0"/>
              </a:rPr>
              <a:t>, aspirin is known as 2-acetoxybenzoic acid and contains both an ester and a carboxylic acid functional group. It is typically synthesized by the acetylation of salicylic acid using acetic anhydride or acetyl chloride. The compound is stable under dry conditions but undergoes hydrolysis in the presence of moisture, breaking down into salicylic acid and acetic acid. The acetyl substitution not only enhances the compound’s chemical stability but also underlies its major pharmacological actions, including analgesic, antipyretic, anti-inflammatory, and antiplatelet effects.</a:t>
            </a:r>
          </a:p>
        </p:txBody>
      </p:sp>
    </p:spTree>
    <p:extLst>
      <p:ext uri="{BB962C8B-B14F-4D97-AF65-F5344CB8AC3E}">
        <p14:creationId xmlns:p14="http://schemas.microsoft.com/office/powerpoint/2010/main" val="245441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par>
                                <p:cTn id="7" presetID="6" presetClass="emph" presetSubtype="0" fill="hold" grpId="0" nodeType="withEffect">
                                  <p:stCondLst>
                                    <p:cond delay="0"/>
                                  </p:stCondLst>
                                  <p:childTnLst>
                                    <p:animScale>
                                      <p:cBhvr>
                                        <p:cTn id="8" dur="2000" fill="hold"/>
                                        <p:tgtEl>
                                          <p:spTgt spid="5"/>
                                        </p:tgtEl>
                                      </p:cBhvr>
                                      <p:by x="150000" y="150000"/>
                                    </p:animScale>
                                  </p:childTnLst>
                                </p:cTn>
                              </p:par>
                              <p:par>
                                <p:cTn id="9" presetID="6" presetClass="emph" presetSubtype="0" fill="hold" nodeType="withEffect">
                                  <p:stCondLst>
                                    <p:cond delay="0"/>
                                  </p:stCondLst>
                                  <p:childTnLst>
                                    <p:animScale>
                                      <p:cBhvr>
                                        <p:cTn id="10"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616EB-ACF5-CAFC-5BDD-88A20FBDB5DE}"/>
              </a:ext>
            </a:extLst>
          </p:cNvPr>
          <p:cNvSpPr>
            <a:spLocks noGrp="1"/>
          </p:cNvSpPr>
          <p:nvPr>
            <p:ph type="title"/>
          </p:nvPr>
        </p:nvSpPr>
        <p:spPr>
          <a:xfrm>
            <a:off x="659301" y="1474969"/>
            <a:ext cx="2823919" cy="1868760"/>
          </a:xfrm>
        </p:spPr>
        <p:txBody>
          <a:bodyPr vert="horz" lIns="91440" tIns="45720" rIns="91440" bIns="0" rtlCol="0" anchor="b">
            <a:normAutofit/>
          </a:bodyPr>
          <a:lstStyle/>
          <a:p>
            <a:r>
              <a:rPr lang="en-US" sz="3100"/>
              <a:t>Methods of preparation for aspirin </a:t>
            </a:r>
          </a:p>
        </p:txBody>
      </p:sp>
      <p:pic>
        <p:nvPicPr>
          <p:cNvPr id="4" name="Content Placeholder 3">
            <a:extLst>
              <a:ext uri="{FF2B5EF4-FFF2-40B4-BE49-F238E27FC236}">
                <a16:creationId xmlns:a16="http://schemas.microsoft.com/office/drawing/2014/main" id="{C5E9E61E-48B7-28A0-FAA1-64B1263186A6}"/>
              </a:ext>
            </a:extLst>
          </p:cNvPr>
          <p:cNvPicPr>
            <a:picLocks noGrp="1" noChangeAspect="1"/>
          </p:cNvPicPr>
          <p:nvPr>
            <p:ph idx="1"/>
          </p:nvPr>
        </p:nvPicPr>
        <p:blipFill>
          <a:blip r:embed="rId2"/>
          <a:stretch>
            <a:fillRect/>
          </a:stretch>
        </p:blipFill>
        <p:spPr>
          <a:xfrm>
            <a:off x="7846354" y="1100243"/>
            <a:ext cx="3687168" cy="1253637"/>
          </a:xfrm>
          <a:prstGeom prst="rect">
            <a:avLst/>
          </a:prstGeom>
        </p:spPr>
      </p:pic>
      <p:pic>
        <p:nvPicPr>
          <p:cNvPr id="7" name="Picture 6">
            <a:extLst>
              <a:ext uri="{FF2B5EF4-FFF2-40B4-BE49-F238E27FC236}">
                <a16:creationId xmlns:a16="http://schemas.microsoft.com/office/drawing/2014/main" id="{DD295ACA-AB15-90E5-FF0F-D792C207B13B}"/>
              </a:ext>
            </a:extLst>
          </p:cNvPr>
          <p:cNvPicPr>
            <a:picLocks noChangeAspect="1"/>
          </p:cNvPicPr>
          <p:nvPr/>
        </p:nvPicPr>
        <p:blipFill>
          <a:blip r:embed="rId3"/>
          <a:stretch>
            <a:fillRect/>
          </a:stretch>
        </p:blipFill>
        <p:spPr>
          <a:xfrm>
            <a:off x="3989479" y="2390984"/>
            <a:ext cx="3693150" cy="1329533"/>
          </a:xfrm>
          <a:prstGeom prst="rect">
            <a:avLst/>
          </a:prstGeom>
        </p:spPr>
      </p:pic>
      <p:pic>
        <p:nvPicPr>
          <p:cNvPr id="8" name="Picture 7">
            <a:extLst>
              <a:ext uri="{FF2B5EF4-FFF2-40B4-BE49-F238E27FC236}">
                <a16:creationId xmlns:a16="http://schemas.microsoft.com/office/drawing/2014/main" id="{BF09B33E-1939-612C-8F7F-2DA9768502D6}"/>
              </a:ext>
            </a:extLst>
          </p:cNvPr>
          <p:cNvPicPr>
            <a:picLocks noChangeAspect="1"/>
          </p:cNvPicPr>
          <p:nvPr/>
        </p:nvPicPr>
        <p:blipFill>
          <a:blip r:embed="rId4"/>
          <a:stretch>
            <a:fillRect/>
          </a:stretch>
        </p:blipFill>
        <p:spPr>
          <a:xfrm>
            <a:off x="7846051" y="3831364"/>
            <a:ext cx="3687168" cy="1106150"/>
          </a:xfrm>
          <a:prstGeom prst="rect">
            <a:avLst/>
          </a:prstGeom>
        </p:spPr>
      </p:pic>
    </p:spTree>
    <p:extLst>
      <p:ext uri="{BB962C8B-B14F-4D97-AF65-F5344CB8AC3E}">
        <p14:creationId xmlns:p14="http://schemas.microsoft.com/office/powerpoint/2010/main" val="3197791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2"/>
                                        </p:tgtEl>
                                      </p:cBhvr>
                                    </p:animEffect>
                                    <p:anim calcmode="lin" valueType="num">
                                      <p:cBhvr>
                                        <p:cTn id="7" dur="1000"/>
                                        <p:tgtEl>
                                          <p:spTgt spid="2"/>
                                        </p:tgtEl>
                                        <p:attrNameLst>
                                          <p:attrName>ppt_x</p:attrName>
                                        </p:attrNameLst>
                                      </p:cBhvr>
                                      <p:tavLst>
                                        <p:tav tm="0">
                                          <p:val>
                                            <p:strVal val="ppt_x"/>
                                          </p:val>
                                        </p:tav>
                                        <p:tav tm="100000">
                                          <p:val>
                                            <p:strVal val="ppt_x"/>
                                          </p:val>
                                        </p:tav>
                                      </p:tavLst>
                                    </p:anim>
                                    <p:anim calcmode="lin" valueType="num">
                                      <p:cBhvr>
                                        <p:cTn id="8" dur="1000"/>
                                        <p:tgtEl>
                                          <p:spTgt spid="2"/>
                                        </p:tgtEl>
                                        <p:attrNameLst>
                                          <p:attrName>ppt_y</p:attrName>
                                        </p:attrNameLst>
                                      </p:cBhvr>
                                      <p:tavLst>
                                        <p:tav tm="0">
                                          <p:val>
                                            <p:strVal val="ppt_y"/>
                                          </p:val>
                                        </p:tav>
                                        <p:tav tm="100000">
                                          <p:val>
                                            <p:strVal val="ppt_y+.1"/>
                                          </p:val>
                                        </p:tav>
                                      </p:tavLst>
                                    </p:anim>
                                    <p:set>
                                      <p:cBhvr>
                                        <p:cTn id="9" dur="1" fill="hold">
                                          <p:stCondLst>
                                            <p:cond delay="999"/>
                                          </p:stCondLst>
                                        </p:cTn>
                                        <p:tgtEl>
                                          <p:spTgt spid="2"/>
                                        </p:tgtEl>
                                        <p:attrNameLst>
                                          <p:attrName>style.visibility</p:attrName>
                                        </p:attrNameLst>
                                      </p:cBhvr>
                                      <p:to>
                                        <p:strVal val="hidden"/>
                                      </p:to>
                                    </p:set>
                                  </p:childTnLst>
                                </p:cTn>
                              </p:par>
                              <p:par>
                                <p:cTn id="10" presetID="42" presetClass="exit" presetSubtype="0" fill="hold" nodeType="withEffect">
                                  <p:stCondLst>
                                    <p:cond delay="0"/>
                                  </p:stCondLst>
                                  <p:childTnLst>
                                    <p:animEffect transition="out" filter="fade">
                                      <p:cBhvr>
                                        <p:cTn id="11" dur="1000"/>
                                        <p:tgtEl>
                                          <p:spTgt spid="7"/>
                                        </p:tgtEl>
                                      </p:cBhvr>
                                    </p:animEffect>
                                    <p:anim calcmode="lin" valueType="num">
                                      <p:cBhvr>
                                        <p:cTn id="12" dur="1000"/>
                                        <p:tgtEl>
                                          <p:spTgt spid="7"/>
                                        </p:tgtEl>
                                        <p:attrNameLst>
                                          <p:attrName>ppt_x</p:attrName>
                                        </p:attrNameLst>
                                      </p:cBhvr>
                                      <p:tavLst>
                                        <p:tav tm="0">
                                          <p:val>
                                            <p:strVal val="ppt_x"/>
                                          </p:val>
                                        </p:tav>
                                        <p:tav tm="100000">
                                          <p:val>
                                            <p:strVal val="ppt_x"/>
                                          </p:val>
                                        </p:tav>
                                      </p:tavLst>
                                    </p:anim>
                                    <p:anim calcmode="lin" valueType="num">
                                      <p:cBhvr>
                                        <p:cTn id="13" dur="1000"/>
                                        <p:tgtEl>
                                          <p:spTgt spid="7"/>
                                        </p:tgtEl>
                                        <p:attrNameLst>
                                          <p:attrName>ppt_y</p:attrName>
                                        </p:attrNameLst>
                                      </p:cBhvr>
                                      <p:tavLst>
                                        <p:tav tm="0">
                                          <p:val>
                                            <p:strVal val="ppt_y"/>
                                          </p:val>
                                        </p:tav>
                                        <p:tav tm="100000">
                                          <p:val>
                                            <p:strVal val="ppt_y+.1"/>
                                          </p:val>
                                        </p:tav>
                                      </p:tavLst>
                                    </p:anim>
                                    <p:set>
                                      <p:cBhvr>
                                        <p:cTn id="14" dur="1" fill="hold">
                                          <p:stCondLst>
                                            <p:cond delay="999"/>
                                          </p:stCondLst>
                                        </p:cTn>
                                        <p:tgtEl>
                                          <p:spTgt spid="7"/>
                                        </p:tgtEl>
                                        <p:attrNameLst>
                                          <p:attrName>style.visibility</p:attrName>
                                        </p:attrNameLst>
                                      </p:cBhvr>
                                      <p:to>
                                        <p:strVal val="hidden"/>
                                      </p:to>
                                    </p:set>
                                  </p:childTnLst>
                                </p:cTn>
                              </p:par>
                              <p:par>
                                <p:cTn id="15" presetID="42" presetClass="exit" presetSubtype="0" fill="hold" nodeType="withEffect">
                                  <p:stCondLst>
                                    <p:cond delay="0"/>
                                  </p:stCondLst>
                                  <p:childTnLst>
                                    <p:animEffect transition="out" filter="fade">
                                      <p:cBhvr>
                                        <p:cTn id="16" dur="1000"/>
                                        <p:tgtEl>
                                          <p:spTgt spid="4"/>
                                        </p:tgtEl>
                                      </p:cBhvr>
                                    </p:animEffect>
                                    <p:anim calcmode="lin" valueType="num">
                                      <p:cBhvr>
                                        <p:cTn id="17" dur="1000"/>
                                        <p:tgtEl>
                                          <p:spTgt spid="4"/>
                                        </p:tgtEl>
                                        <p:attrNameLst>
                                          <p:attrName>ppt_x</p:attrName>
                                        </p:attrNameLst>
                                      </p:cBhvr>
                                      <p:tavLst>
                                        <p:tav tm="0">
                                          <p:val>
                                            <p:strVal val="ppt_x"/>
                                          </p:val>
                                        </p:tav>
                                        <p:tav tm="100000">
                                          <p:val>
                                            <p:strVal val="ppt_x"/>
                                          </p:val>
                                        </p:tav>
                                      </p:tavLst>
                                    </p:anim>
                                    <p:anim calcmode="lin" valueType="num">
                                      <p:cBhvr>
                                        <p:cTn id="18" dur="1000"/>
                                        <p:tgtEl>
                                          <p:spTgt spid="4"/>
                                        </p:tgtEl>
                                        <p:attrNameLst>
                                          <p:attrName>ppt_y</p:attrName>
                                        </p:attrNameLst>
                                      </p:cBhvr>
                                      <p:tavLst>
                                        <p:tav tm="0">
                                          <p:val>
                                            <p:strVal val="ppt_y"/>
                                          </p:val>
                                        </p:tav>
                                        <p:tav tm="100000">
                                          <p:val>
                                            <p:strVal val="ppt_y+.1"/>
                                          </p:val>
                                        </p:tav>
                                      </p:tavLst>
                                    </p:anim>
                                    <p:set>
                                      <p:cBhvr>
                                        <p:cTn id="19" dur="1" fill="hold">
                                          <p:stCondLst>
                                            <p:cond delay="999"/>
                                          </p:stCondLst>
                                        </p:cTn>
                                        <p:tgtEl>
                                          <p:spTgt spid="4"/>
                                        </p:tgtEl>
                                        <p:attrNameLst>
                                          <p:attrName>style.visibility</p:attrName>
                                        </p:attrNameLst>
                                      </p:cBhvr>
                                      <p:to>
                                        <p:strVal val="hidden"/>
                                      </p:to>
                                    </p:set>
                                  </p:childTnLst>
                                </p:cTn>
                              </p:par>
                              <p:par>
                                <p:cTn id="20" presetID="42" presetClass="exit" presetSubtype="0" fill="hold" nodeType="withEffect">
                                  <p:stCondLst>
                                    <p:cond delay="0"/>
                                  </p:stCondLst>
                                  <p:childTnLst>
                                    <p:animEffect transition="out" filter="fade">
                                      <p:cBhvr>
                                        <p:cTn id="21" dur="1000"/>
                                        <p:tgtEl>
                                          <p:spTgt spid="8"/>
                                        </p:tgtEl>
                                      </p:cBhvr>
                                    </p:animEffect>
                                    <p:anim calcmode="lin" valueType="num">
                                      <p:cBhvr>
                                        <p:cTn id="22" dur="1000"/>
                                        <p:tgtEl>
                                          <p:spTgt spid="8"/>
                                        </p:tgtEl>
                                        <p:attrNameLst>
                                          <p:attrName>ppt_x</p:attrName>
                                        </p:attrNameLst>
                                      </p:cBhvr>
                                      <p:tavLst>
                                        <p:tav tm="0">
                                          <p:val>
                                            <p:strVal val="ppt_x"/>
                                          </p:val>
                                        </p:tav>
                                        <p:tav tm="100000">
                                          <p:val>
                                            <p:strVal val="ppt_x"/>
                                          </p:val>
                                        </p:tav>
                                      </p:tavLst>
                                    </p:anim>
                                    <p:anim calcmode="lin" valueType="num">
                                      <p:cBhvr>
                                        <p:cTn id="23" dur="1000"/>
                                        <p:tgtEl>
                                          <p:spTgt spid="8"/>
                                        </p:tgtEl>
                                        <p:attrNameLst>
                                          <p:attrName>ppt_y</p:attrName>
                                        </p:attrNameLst>
                                      </p:cBhvr>
                                      <p:tavLst>
                                        <p:tav tm="0">
                                          <p:val>
                                            <p:strVal val="ppt_y"/>
                                          </p:val>
                                        </p:tav>
                                        <p:tav tm="100000">
                                          <p:val>
                                            <p:strVal val="ppt_y+.1"/>
                                          </p:val>
                                        </p:tav>
                                      </p:tavLst>
                                    </p:anim>
                                    <p:set>
                                      <p:cBhvr>
                                        <p:cTn id="24" dur="1" fill="hold">
                                          <p:stCondLst>
                                            <p:cond delay="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5D0FF-88E2-3B0D-5888-DF0D8F38169D}"/>
              </a:ext>
            </a:extLst>
          </p:cNvPr>
          <p:cNvSpPr>
            <a:spLocks noGrp="1"/>
          </p:cNvSpPr>
          <p:nvPr>
            <p:ph type="title"/>
          </p:nvPr>
        </p:nvSpPr>
        <p:spPr>
          <a:xfrm>
            <a:off x="1451579" y="2303047"/>
            <a:ext cx="3272093" cy="2674198"/>
          </a:xfrm>
        </p:spPr>
        <p:txBody>
          <a:bodyPr anchor="t">
            <a:normAutofit/>
          </a:bodyPr>
          <a:lstStyle/>
          <a:p>
            <a:r>
              <a:rPr lang="en-US" dirty="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Step-by-step reaction mechanism</a:t>
            </a:r>
          </a:p>
        </p:txBody>
      </p:sp>
      <p:graphicFrame>
        <p:nvGraphicFramePr>
          <p:cNvPr id="8" name="Content Placeholder 5">
            <a:extLst>
              <a:ext uri="{FF2B5EF4-FFF2-40B4-BE49-F238E27FC236}">
                <a16:creationId xmlns:a16="http://schemas.microsoft.com/office/drawing/2014/main" id="{56C1143A-716B-FF74-05D8-93F45A7053DE}"/>
              </a:ext>
            </a:extLst>
          </p:cNvPr>
          <p:cNvGraphicFramePr>
            <a:graphicFrameLocks noGrp="1"/>
          </p:cNvGraphicFramePr>
          <p:nvPr>
            <p:ph idx="1"/>
            <p:extLst>
              <p:ext uri="{D42A27DB-BD31-4B8C-83A1-F6EECF244321}">
                <p14:modId xmlns:p14="http://schemas.microsoft.com/office/powerpoint/2010/main" val="2692557277"/>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9783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anim calcmode="lin" valueType="num">
                                      <p:cBhvr>
                                        <p:cTn id="13" dur="2000" fill="hold"/>
                                        <p:tgtEl>
                                          <p:spTgt spid="8"/>
                                        </p:tgtEl>
                                        <p:attrNameLst>
                                          <p:attrName>ppt_w</p:attrName>
                                        </p:attrNameLst>
                                      </p:cBhvr>
                                      <p:tavLst>
                                        <p:tav tm="0" fmla="#ppt_w*sin(2.5*pi*$)">
                                          <p:val>
                                            <p:fltVal val="0"/>
                                          </p:val>
                                        </p:tav>
                                        <p:tav tm="100000">
                                          <p:val>
                                            <p:fltVal val="1"/>
                                          </p:val>
                                        </p:tav>
                                      </p:tavLst>
                                    </p:anim>
                                    <p:anim calcmode="lin" valueType="num">
                                      <p:cBhvr>
                                        <p:cTn id="14"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4DD7D2F-068A-525B-471B-58E8FCF58127}"/>
              </a:ext>
            </a:extLst>
          </p:cNvPr>
          <p:cNvPicPr>
            <a:picLocks noChangeAspect="1"/>
          </p:cNvPicPr>
          <p:nvPr/>
        </p:nvPicPr>
        <p:blipFill>
          <a:blip r:embed="rId2"/>
          <a:stretch>
            <a:fillRect/>
          </a:stretch>
        </p:blipFill>
        <p:spPr>
          <a:xfrm>
            <a:off x="3383572" y="1128098"/>
            <a:ext cx="5432221" cy="4598011"/>
          </a:xfrm>
          <a:prstGeom prst="rect">
            <a:avLst/>
          </a:prstGeom>
        </p:spPr>
      </p:pic>
    </p:spTree>
    <p:extLst>
      <p:ext uri="{BB962C8B-B14F-4D97-AF65-F5344CB8AC3E}">
        <p14:creationId xmlns:p14="http://schemas.microsoft.com/office/powerpoint/2010/main" val="256253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5D00FFEB-F853-0882-D5EA-505252B7C866}"/>
              </a:ext>
            </a:extLst>
          </p:cNvPr>
          <p:cNvSpPr/>
          <p:nvPr/>
        </p:nvSpPr>
        <p:spPr>
          <a:xfrm>
            <a:off x="396895" y="635491"/>
            <a:ext cx="8072284" cy="179930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solidFill>
                  <a:schemeClr val="accent3">
                    <a:lumMod val="75000"/>
                  </a:schemeClr>
                </a:solidFill>
                <a:latin typeface="Times New Roman" panose="02020603050405020304" pitchFamily="18" charset="0"/>
                <a:cs typeface="Times New Roman" panose="02020603050405020304" pitchFamily="18" charset="0"/>
              </a:rPr>
              <a:t>Name of reaction </a:t>
            </a:r>
          </a:p>
          <a:p>
            <a:pPr algn="ctr"/>
            <a:endParaRPr lang="en-US" sz="3600" dirty="0">
              <a:solidFill>
                <a:schemeClr val="accent3">
                  <a:lumMod val="75000"/>
                </a:schemeClr>
              </a:solidFill>
              <a:latin typeface="Times New Roman" panose="02020603050405020304" pitchFamily="18" charset="0"/>
              <a:cs typeface="Times New Roman" panose="02020603050405020304" pitchFamily="18" charset="0"/>
            </a:endParaRPr>
          </a:p>
          <a:p>
            <a:pPr algn="ctr"/>
            <a:r>
              <a:rPr lang="en-US" sz="3600" dirty="0">
                <a:solidFill>
                  <a:schemeClr val="accent3">
                    <a:lumMod val="75000"/>
                  </a:schemeClr>
                </a:solidFill>
                <a:latin typeface="Times New Roman" panose="02020603050405020304" pitchFamily="18" charset="0"/>
                <a:cs typeface="Times New Roman" panose="02020603050405020304" pitchFamily="18" charset="0"/>
              </a:rPr>
              <a:t>Nucleophilic acyl substitution</a:t>
            </a:r>
          </a:p>
        </p:txBody>
      </p:sp>
      <p:sp>
        <p:nvSpPr>
          <p:cNvPr id="5" name="Rectangle: Rounded Corners 4">
            <a:extLst>
              <a:ext uri="{FF2B5EF4-FFF2-40B4-BE49-F238E27FC236}">
                <a16:creationId xmlns:a16="http://schemas.microsoft.com/office/drawing/2014/main" id="{7945B05E-6F55-306A-CD23-80F6B51B300F}"/>
              </a:ext>
            </a:extLst>
          </p:cNvPr>
          <p:cNvSpPr/>
          <p:nvPr/>
        </p:nvSpPr>
        <p:spPr>
          <a:xfrm>
            <a:off x="4359623" y="3247923"/>
            <a:ext cx="7610168" cy="2202425"/>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dirty="0">
                <a:solidFill>
                  <a:srgbClr val="FF0000"/>
                </a:solidFill>
              </a:rPr>
              <a:t>Type of   reaction;</a:t>
            </a:r>
          </a:p>
          <a:p>
            <a:pPr algn="ctr"/>
            <a:endParaRPr lang="en-US" sz="2800" dirty="0">
              <a:solidFill>
                <a:srgbClr val="FF0000"/>
              </a:solidFill>
            </a:endParaRPr>
          </a:p>
          <a:p>
            <a:pPr algn="ctr"/>
            <a:r>
              <a:rPr lang="en-US" sz="2800" dirty="0">
                <a:solidFill>
                  <a:srgbClr val="FF0000"/>
                </a:solidFill>
              </a:rPr>
              <a:t>Acetylation reaction</a:t>
            </a:r>
          </a:p>
        </p:txBody>
      </p:sp>
    </p:spTree>
    <p:extLst>
      <p:ext uri="{BB962C8B-B14F-4D97-AF65-F5344CB8AC3E}">
        <p14:creationId xmlns:p14="http://schemas.microsoft.com/office/powerpoint/2010/main" val="1739358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4"/>
                                        </p:tgtEl>
                                      </p:cBhvr>
                                      <p:by x="150000" y="150000"/>
                                    </p:animScale>
                                  </p:childTnLst>
                                </p:cTn>
                              </p:par>
                              <p:par>
                                <p:cTn id="7" presetID="6" presetClass="emph" presetSubtype="0" fill="hold" grpId="0" nodeType="withEffect">
                                  <p:stCondLst>
                                    <p:cond delay="0"/>
                                  </p:stCondLst>
                                  <p:childTnLst>
                                    <p:animScale>
                                      <p:cBhvr>
                                        <p:cTn id="8" dur="2000" fill="hold"/>
                                        <p:tgtEl>
                                          <p:spTgt spid="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77ECE-CF95-D50B-AC2C-8B291BCC6676}"/>
              </a:ext>
            </a:extLst>
          </p:cNvPr>
          <p:cNvSpPr>
            <a:spLocks noGrp="1"/>
          </p:cNvSpPr>
          <p:nvPr>
            <p:ph type="title"/>
          </p:nvPr>
        </p:nvSpPr>
        <p:spPr>
          <a:xfrm>
            <a:off x="1451579" y="2303047"/>
            <a:ext cx="3272093" cy="2674198"/>
          </a:xfrm>
        </p:spPr>
        <p:txBody>
          <a:bodyPr anchor="t">
            <a:normAutofit/>
          </a:bodyPr>
          <a:lstStyle/>
          <a:p>
            <a:r>
              <a:rPr lang="en-US">
                <a:latin typeface="Times New Roman" panose="02020603050405020304" pitchFamily="18" charset="0"/>
                <a:cs typeface="Times New Roman" panose="02020603050405020304" pitchFamily="18" charset="0"/>
              </a:rPr>
              <a:t>Procedure</a:t>
            </a:r>
          </a:p>
        </p:txBody>
      </p:sp>
      <p:graphicFrame>
        <p:nvGraphicFramePr>
          <p:cNvPr id="5" name="Content Placeholder 2">
            <a:extLst>
              <a:ext uri="{FF2B5EF4-FFF2-40B4-BE49-F238E27FC236}">
                <a16:creationId xmlns:a16="http://schemas.microsoft.com/office/drawing/2014/main" id="{0FB8C357-A407-4B17-BF46-1C919540F20D}"/>
              </a:ext>
            </a:extLst>
          </p:cNvPr>
          <p:cNvGraphicFramePr>
            <a:graphicFrameLocks noGrp="1"/>
          </p:cNvGraphicFramePr>
          <p:nvPr>
            <p:ph idx="1"/>
            <p:extLst>
              <p:ext uri="{D42A27DB-BD31-4B8C-83A1-F6EECF244321}">
                <p14:modId xmlns:p14="http://schemas.microsoft.com/office/powerpoint/2010/main" val="3620466345"/>
              </p:ext>
            </p:extLst>
          </p:nvPr>
        </p:nvGraphicFramePr>
        <p:xfrm>
          <a:off x="4723673" y="314632"/>
          <a:ext cx="6331678" cy="57617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23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2"/>
                                        </p:tgtEl>
                                        <p:attrNameLst>
                                          <p:attrName>style.color</p:attrName>
                                        </p:attrNameLst>
                                      </p:cBhvr>
                                      <p:to>
                                        <a:schemeClr val="bg1"/>
                                      </p:to>
                                    </p:animClr>
                                    <p:animClr clrSpc="rgb" dir="cw">
                                      <p:cBhvr>
                                        <p:cTn id="7" dur="250" autoRev="1" fill="remove"/>
                                        <p:tgtEl>
                                          <p:spTgt spid="2"/>
                                        </p:tgtEl>
                                        <p:attrNameLst>
                                          <p:attrName>fillcolor</p:attrName>
                                        </p:attrNameLst>
                                      </p:cBhvr>
                                      <p:to>
                                        <a:schemeClr val="bg1"/>
                                      </p:to>
                                    </p:animClr>
                                    <p:set>
                                      <p:cBhvr>
                                        <p:cTn id="8" dur="250" autoRev="1" fill="remove"/>
                                        <p:tgtEl>
                                          <p:spTgt spid="2"/>
                                        </p:tgtEl>
                                        <p:attrNameLst>
                                          <p:attrName>fill.type</p:attrName>
                                        </p:attrNameLst>
                                      </p:cBhvr>
                                      <p:to>
                                        <p:strVal val="solid"/>
                                      </p:to>
                                    </p:set>
                                    <p:set>
                                      <p:cBhvr>
                                        <p:cTn id="9" dur="250" autoRev="1" fill="remove"/>
                                        <p:tgtEl>
                                          <p:spTgt spid="2"/>
                                        </p:tgtEl>
                                        <p:attrNameLst>
                                          <p:attrName>fill.on</p:attrName>
                                        </p:attrNameLst>
                                      </p:cBhvr>
                                      <p:to>
                                        <p:strVal val="true"/>
                                      </p:to>
                                    </p:set>
                                  </p:childTnLst>
                                </p:cTn>
                              </p:par>
                              <p:par>
                                <p:cTn id="10" presetID="27" presetClass="emph" presetSubtype="0" fill="remove" grpId="0" nodeType="withEffect">
                                  <p:stCondLst>
                                    <p:cond delay="0"/>
                                  </p:stCondLst>
                                  <p:childTnLst>
                                    <p:animClr clrSpc="rgb" dir="cw">
                                      <p:cBhvr override="childStyle">
                                        <p:cTn id="11" dur="250" autoRev="1" fill="remove"/>
                                        <p:tgtEl>
                                          <p:spTgt spid="5"/>
                                        </p:tgtEl>
                                        <p:attrNameLst>
                                          <p:attrName>style.color</p:attrName>
                                        </p:attrNameLst>
                                      </p:cBhvr>
                                      <p:to>
                                        <a:schemeClr val="bg1"/>
                                      </p:to>
                                    </p:animClr>
                                    <p:animClr clrSpc="rgb" dir="cw">
                                      <p:cBhvr>
                                        <p:cTn id="12" dur="250" autoRev="1" fill="remove"/>
                                        <p:tgtEl>
                                          <p:spTgt spid="5"/>
                                        </p:tgtEl>
                                        <p:attrNameLst>
                                          <p:attrName>fillcolor</p:attrName>
                                        </p:attrNameLst>
                                      </p:cBhvr>
                                      <p:to>
                                        <a:schemeClr val="bg1"/>
                                      </p:to>
                                    </p:animClr>
                                    <p:set>
                                      <p:cBhvr>
                                        <p:cTn id="13" dur="250" autoRev="1" fill="remove"/>
                                        <p:tgtEl>
                                          <p:spTgt spid="5"/>
                                        </p:tgtEl>
                                        <p:attrNameLst>
                                          <p:attrName>fill.type</p:attrName>
                                        </p:attrNameLst>
                                      </p:cBhvr>
                                      <p:to>
                                        <p:strVal val="solid"/>
                                      </p:to>
                                    </p:set>
                                    <p:set>
                                      <p:cBhvr>
                                        <p:cTn id="14" dur="250" autoRev="1" fill="remove"/>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CCCB2-4D92-0C9F-CAB7-1608657BAA4F}"/>
              </a:ext>
            </a:extLst>
          </p:cNvPr>
          <p:cNvSpPr>
            <a:spLocks noGrp="1"/>
          </p:cNvSpPr>
          <p:nvPr>
            <p:ph type="title"/>
          </p:nvPr>
        </p:nvSpPr>
        <p:spPr>
          <a:xfrm>
            <a:off x="6579648" y="804520"/>
            <a:ext cx="4158749" cy="1049235"/>
          </a:xfrm>
        </p:spPr>
        <p:txBody>
          <a:bodyPr>
            <a:normAutofit/>
          </a:bodyPr>
          <a:lstStyle/>
          <a:p>
            <a:r>
              <a:rPr lang="en-US" sz="2700">
                <a:latin typeface="Times New Roman" panose="02020603050405020304" pitchFamily="18" charset="0"/>
                <a:cs typeface="Times New Roman" panose="02020603050405020304" pitchFamily="18" charset="0"/>
              </a:rPr>
              <a:t>Ferric Chloride test for Salicylic Acid</a:t>
            </a:r>
          </a:p>
        </p:txBody>
      </p:sp>
      <p:sp>
        <p:nvSpPr>
          <p:cNvPr id="3" name="Content Placeholder 2">
            <a:extLst>
              <a:ext uri="{FF2B5EF4-FFF2-40B4-BE49-F238E27FC236}">
                <a16:creationId xmlns:a16="http://schemas.microsoft.com/office/drawing/2014/main" id="{074807B4-719F-9464-852E-46AD0B6806B7}"/>
              </a:ext>
            </a:extLst>
          </p:cNvPr>
          <p:cNvSpPr>
            <a:spLocks noGrp="1"/>
          </p:cNvSpPr>
          <p:nvPr>
            <p:ph idx="1"/>
          </p:nvPr>
        </p:nvSpPr>
        <p:spPr>
          <a:xfrm>
            <a:off x="6579647" y="2015732"/>
            <a:ext cx="4158750" cy="3450613"/>
          </a:xfrm>
        </p:spPr>
        <p:txBody>
          <a:bodyPr>
            <a:normAutofit/>
          </a:bodyPr>
          <a:lstStyle/>
          <a:p>
            <a:pPr>
              <a:lnSpc>
                <a:spcPct val="110000"/>
              </a:lnSpc>
            </a:pPr>
            <a:r>
              <a:rPr lang="en-US" sz="1600"/>
              <a:t>Obtain three small test tubes. Add 0.5 mL of water to each test tube. Dissolve a small amount (about 0.05g) of salicylic acid in the first tube. Add a similar amount of your product to the second tube. The third test tube, which containing only solvent, will serve as the control. Add one drop of 1% ferric chloride solution to each tube and note the color after shaking. Formation of an iron-phenol complex with Fe(III) gives a definite color ranging from red to violet, depending on the particular phenol present.</a:t>
            </a:r>
          </a:p>
        </p:txBody>
      </p:sp>
      <p:pic>
        <p:nvPicPr>
          <p:cNvPr id="4" name="Picture 3">
            <a:extLst>
              <a:ext uri="{FF2B5EF4-FFF2-40B4-BE49-F238E27FC236}">
                <a16:creationId xmlns:a16="http://schemas.microsoft.com/office/drawing/2014/main" id="{53975E36-11CC-BC48-E453-2DD546FBABEB}"/>
              </a:ext>
            </a:extLst>
          </p:cNvPr>
          <p:cNvPicPr>
            <a:picLocks noChangeAspect="1"/>
          </p:cNvPicPr>
          <p:nvPr/>
        </p:nvPicPr>
        <p:blipFill>
          <a:blip r:embed="rId2"/>
          <a:stretch>
            <a:fillRect/>
          </a:stretch>
        </p:blipFill>
        <p:spPr>
          <a:xfrm>
            <a:off x="1130029" y="829358"/>
            <a:ext cx="4960442" cy="4613211"/>
          </a:xfrm>
          <a:prstGeom prst="rect">
            <a:avLst/>
          </a:prstGeom>
        </p:spPr>
      </p:pic>
    </p:spTree>
    <p:extLst>
      <p:ext uri="{BB962C8B-B14F-4D97-AF65-F5344CB8AC3E}">
        <p14:creationId xmlns:p14="http://schemas.microsoft.com/office/powerpoint/2010/main" val="21459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60087-0269-7421-98C5-ECFFD31D00E4}"/>
              </a:ext>
            </a:extLst>
          </p:cNvPr>
          <p:cNvSpPr>
            <a:spLocks noGrp="1"/>
          </p:cNvSpPr>
          <p:nvPr>
            <p:ph type="title"/>
          </p:nvPr>
        </p:nvSpPr>
        <p:spPr>
          <a:xfrm>
            <a:off x="1451579" y="2303047"/>
            <a:ext cx="3272093" cy="2674198"/>
          </a:xfrm>
        </p:spPr>
        <p:txBody>
          <a:bodyPr anchor="t">
            <a:normAutofit/>
          </a:bodyPr>
          <a:lstStyle/>
          <a:p>
            <a:r>
              <a:rPr lang="en-US">
                <a:latin typeface="Times New Roman" panose="02020603050405020304" pitchFamily="18" charset="0"/>
                <a:cs typeface="Times New Roman" panose="02020603050405020304" pitchFamily="18" charset="0"/>
              </a:rPr>
              <a:t>Physical Properties of Aspirin</a:t>
            </a:r>
          </a:p>
        </p:txBody>
      </p:sp>
      <p:graphicFrame>
        <p:nvGraphicFramePr>
          <p:cNvPr id="5" name="Content Placeholder 2">
            <a:extLst>
              <a:ext uri="{FF2B5EF4-FFF2-40B4-BE49-F238E27FC236}">
                <a16:creationId xmlns:a16="http://schemas.microsoft.com/office/drawing/2014/main" id="{515D5E26-34BE-CF8F-DC9B-70EE7F55CD13}"/>
              </a:ext>
            </a:extLst>
          </p:cNvPr>
          <p:cNvGraphicFramePr>
            <a:graphicFrameLocks noGrp="1"/>
          </p:cNvGraphicFramePr>
          <p:nvPr>
            <p:ph idx="1"/>
            <p:extLst>
              <p:ext uri="{D42A27DB-BD31-4B8C-83A1-F6EECF244321}">
                <p14:modId xmlns:p14="http://schemas.microsoft.com/office/powerpoint/2010/main" val="2009292027"/>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574922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742</TotalTime>
  <Words>867</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Cambria Math</vt:lpstr>
      <vt:lpstr>Gill Sans MT</vt:lpstr>
      <vt:lpstr>Times New Roman</vt:lpstr>
      <vt:lpstr>Gallery</vt:lpstr>
      <vt:lpstr>Aspirin </vt:lpstr>
      <vt:lpstr>Aspirin </vt:lpstr>
      <vt:lpstr>Methods of preparation for aspirin </vt:lpstr>
      <vt:lpstr> Step-by-step reaction mechanism</vt:lpstr>
      <vt:lpstr>PowerPoint Presentation</vt:lpstr>
      <vt:lpstr>PowerPoint Presentation</vt:lpstr>
      <vt:lpstr>Procedure</vt:lpstr>
      <vt:lpstr>Ferric Chloride test for Salicylic Acid</vt:lpstr>
      <vt:lpstr>Physical Properties of Aspirin</vt:lpstr>
      <vt:lpstr>calculation</vt:lpstr>
      <vt:lpstr>Safety Notes (Short)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MOHAMMED HASAN</dc:creator>
  <cp:lastModifiedBy>MOHAMMED HASAN</cp:lastModifiedBy>
  <cp:revision>10</cp:revision>
  <dcterms:created xsi:type="dcterms:W3CDTF">2025-09-29T18:54:38Z</dcterms:created>
  <dcterms:modified xsi:type="dcterms:W3CDTF">2025-10-31T17:32:13Z</dcterms:modified>
</cp:coreProperties>
</file>