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0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5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1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8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2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2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13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89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63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89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6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DB771-80FA-4BB2-962A-03B69991F750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0D6EF-22C2-4EF1-908A-82383E962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2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2218" y="914401"/>
            <a:ext cx="9892146" cy="3239588"/>
          </a:xfrm>
        </p:spPr>
        <p:txBody>
          <a:bodyPr>
            <a:noAutofit/>
          </a:bodyPr>
          <a:lstStyle/>
          <a:p>
            <a:r>
              <a:rPr lang="en-US" sz="8000" b="1" dirty="0" smtClean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Bahnschrift" panose="020B0502040204020203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Drugs During Pregnancy</a:t>
            </a:r>
            <a:endParaRPr lang="en-US" sz="8800" dirty="0">
              <a:latin typeface="Bahnschrift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29200"/>
            <a:ext cx="9144000" cy="1177635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ct val="20000"/>
              </a:spcBef>
            </a:pPr>
            <a:r>
              <a:rPr lang="en-US" sz="3600" b="1" dirty="0">
                <a:solidFill>
                  <a:srgbClr val="FF0000"/>
                </a:solidFill>
                <a:latin typeface="Lucida Calligraphy" panose="03010101010101010101" pitchFamily="66" charset="0"/>
              </a:rPr>
              <a:t>Dr. Haider Raheem Mohammad</a:t>
            </a:r>
            <a:endParaRPr lang="ar-SA" sz="3600" dirty="0">
              <a:solidFill>
                <a:srgbClr val="FF0000"/>
              </a:solidFill>
              <a:latin typeface="Lucida Calligraphy" panose="03010101010101010101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98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2069"/>
            <a:ext cx="9808029" cy="78377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FDA Pregnancy Risk Categories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005840"/>
            <a:ext cx="10395856" cy="58521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Category A </a:t>
            </a:r>
          </a:p>
          <a:p>
            <a:pPr marL="0" algn="just">
              <a:lnSpc>
                <a:spcPct val="115000"/>
              </a:lnSpc>
              <a:spcBef>
                <a:spcPts val="0"/>
              </a:spcBef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Controlled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studies in women fail to demonstrate a risk to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fetus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the first trimester (and there is no evidence of a risk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later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trimesters), and the possibility of fetal harm appears remote.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Category B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Either animal-reproduction studies have not demonstrated a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fetal risk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but there are no controlled studies in pregnant women,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or animal-reproduction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studies have shown an adverse effect (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other than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decrease in fertility) that was not confirmed in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controlled studies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women in the first trimester (and there is no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evidence of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risk in later trimesters).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Category C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Either study in animals has revealed adverse effects on the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fetus (teratogenic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or embryocidal or other) and there are no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controlled studies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women, or studies in women and animals are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not available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Drugs should be given only if the potential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benefit justifies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potential risk to the fetus.</a:t>
            </a:r>
          </a:p>
        </p:txBody>
      </p:sp>
    </p:spTree>
    <p:extLst>
      <p:ext uri="{BB962C8B-B14F-4D97-AF65-F5344CB8AC3E}">
        <p14:creationId xmlns:p14="http://schemas.microsoft.com/office/powerpoint/2010/main" val="350421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2069"/>
            <a:ext cx="9808029" cy="78377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FDA Pregnancy Risk Categories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5840"/>
            <a:ext cx="7691845" cy="58521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Category D</a:t>
            </a:r>
          </a:p>
          <a:p>
            <a:pPr marL="0" algn="just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There is positive evidence of human fetal risk, but the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benefits from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use in pregnant women may be acceptable despite the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risk (e.g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., if the drug is needed in a life-threatening situation or for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serious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disease for which safer drugs cannot be used or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are ineffective).</a:t>
            </a: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Category X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15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Studies in animals or human beings have demonstrated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fetal abnormalities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or there is evidence of fetal risk based on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human experience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or both, and the risk of the use of the drug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pregnant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women clearly outweighs any possible benefit.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drug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is contraindicated in women who are or may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become pregnant.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9051" y="1789611"/>
            <a:ext cx="3174275" cy="4428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16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2069"/>
            <a:ext cx="10395857" cy="783770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Medicinal products, chemicals and drugs of abuse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with proven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embryo/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fetotoxic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potential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humans</a:t>
            </a:r>
            <a:endParaRPr lang="en-US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7519" y="1188720"/>
          <a:ext cx="10396538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8269">
                  <a:extLst>
                    <a:ext uri="{9D8B030D-6E8A-4147-A177-3AD203B41FA5}">
                      <a16:colId xmlns:a16="http://schemas.microsoft.com/office/drawing/2014/main" val="3881211380"/>
                    </a:ext>
                  </a:extLst>
                </a:gridCol>
                <a:gridCol w="5198269">
                  <a:extLst>
                    <a:ext uri="{9D8B030D-6E8A-4147-A177-3AD203B41FA5}">
                      <a16:colId xmlns:a16="http://schemas.microsoft.com/office/drawing/2014/main" val="17975579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Agent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Indicating signs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07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Alcohol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Fetal alcohol syndrome/effects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835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Androgens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Masculinization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66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Antimetabolites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Multiple malformations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699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Benzodiazepines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Floppy infant syndrome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916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Carbamazepine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Spina bifida, multiple malformations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529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Cocaine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CNS, intestinal and kidney damage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213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Coumarin anticoagulants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Coumarin syndrome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626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Diethylstilbestrol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Vaginal dysplasia and neoplasms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748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Iodine overdose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Reversible hypothyroidism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328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Lead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Cognitive developmental retardation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756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Methyl mercury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Bahnschrift" panose="020B0502040204020203" pitchFamily="34" charset="0"/>
                        </a:rPr>
                        <a:t>Cerebral palsy, mental retardation</a:t>
                      </a:r>
                      <a:endParaRPr lang="en-US" sz="24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510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320"/>
            <a:ext cx="10395857" cy="783770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Medicinal products, chemicals and drugs of abuse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with proven 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embryo/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fetotoxic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potential </a:t>
            </a:r>
            <a:r>
              <a:rPr lang="en-US" sz="32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 humans</a:t>
            </a:r>
            <a:endParaRPr lang="en-US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18010" y="1249680"/>
          <a:ext cx="11560630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8653">
                  <a:extLst>
                    <a:ext uri="{9D8B030D-6E8A-4147-A177-3AD203B41FA5}">
                      <a16:colId xmlns:a16="http://schemas.microsoft.com/office/drawing/2014/main" val="3881211380"/>
                    </a:ext>
                  </a:extLst>
                </a:gridCol>
                <a:gridCol w="6021977">
                  <a:extLst>
                    <a:ext uri="{9D8B030D-6E8A-4147-A177-3AD203B41FA5}">
                      <a16:colId xmlns:a16="http://schemas.microsoft.com/office/drawing/2014/main" val="17975579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Agent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Indicating signs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4307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Misoprostol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Moebius-sequence, reduction defects of extremities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835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Bahnschrift" panose="020B0502040204020203" pitchFamily="34" charset="0"/>
                        </a:rPr>
                        <a:t>Penicillamine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Cutis </a:t>
                      </a:r>
                      <a:r>
                        <a:rPr lang="en-US" sz="2000" dirty="0" err="1" smtClean="0">
                          <a:latin typeface="Bahnschrift" panose="020B0502040204020203" pitchFamily="34" charset="0"/>
                        </a:rPr>
                        <a:t>laxa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1663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Phenobarbital/primidone (anticonvulsive dose)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Multiple malformations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6699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Phenytoin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Multiple malformations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916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Polychlorinated biphenyls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Mental retardation, immunological disorders, skin</a:t>
                      </a:r>
                      <a:r>
                        <a:rPr lang="en-US" sz="2000" baseline="0" dirty="0" smtClean="0">
                          <a:latin typeface="Bahnschrift" panose="020B0502040204020203" pitchFamily="34" charset="0"/>
                        </a:rPr>
                        <a:t> </a:t>
                      </a:r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discoloration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529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Retinoids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Ear, CNS, cardiovascular, and skeletal disorders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213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Tetracycline (after week 15)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Discoloration of teeth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9626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Thalidomide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Malformations of extremities, autism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748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Bahnschrift" panose="020B0502040204020203" pitchFamily="34" charset="0"/>
                        </a:rPr>
                        <a:t>Trimethadione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Multiple malformations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2328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Valproic acid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Spina bifida, multiple malformations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756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Vitamin A (&gt;25,000 IU/day)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Bahnschrift" panose="020B0502040204020203" pitchFamily="34" charset="0"/>
                        </a:rPr>
                        <a:t>See retinoids</a:t>
                      </a:r>
                      <a:endParaRPr lang="en-US" sz="2000" dirty="0">
                        <a:latin typeface="Bahnschrift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510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54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11201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443</Words>
  <Application>Microsoft Office PowerPoint</Application>
  <PresentationFormat>Widescreen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Bahnschrift</vt:lpstr>
      <vt:lpstr>Calibri</vt:lpstr>
      <vt:lpstr>Calibri Light</vt:lpstr>
      <vt:lpstr>Lucida Calligraphy</vt:lpstr>
      <vt:lpstr>Times New Roman</vt:lpstr>
      <vt:lpstr>Verdana</vt:lpstr>
      <vt:lpstr>Office Theme</vt:lpstr>
      <vt:lpstr>Drugs During Pregnancy</vt:lpstr>
      <vt:lpstr>FDA Pregnancy Risk Categories</vt:lpstr>
      <vt:lpstr>FDA Pregnancy Risk Categories</vt:lpstr>
      <vt:lpstr>Medicinal products, chemicals and drugs of abuse with proven embryo/fetotoxic potential in humans</vt:lpstr>
      <vt:lpstr>Medicinal products, chemicals and drugs of abuse with proven embryo/fetotoxic potential in humans</vt:lpstr>
      <vt:lpstr>PowerPoint Presentation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During Pregnancy</dc:title>
  <dc:creator>haider raheem</dc:creator>
  <cp:lastModifiedBy>haider raheem</cp:lastModifiedBy>
  <cp:revision>1</cp:revision>
  <dcterms:created xsi:type="dcterms:W3CDTF">2025-11-02T19:03:16Z</dcterms:created>
  <dcterms:modified xsi:type="dcterms:W3CDTF">2025-11-02T19:03:53Z</dcterms:modified>
</cp:coreProperties>
</file>