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256" r:id="rId2"/>
    <p:sldId id="262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30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636C-73C8-488B-B5EB-8873EDA9B7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BE86-1ADC-4347-9F1B-623726399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724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636C-73C8-488B-B5EB-8873EDA9B7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BE86-1ADC-4347-9F1B-623726399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458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636C-73C8-488B-B5EB-8873EDA9B7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BE86-1ADC-4347-9F1B-623726399F6B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47762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636C-73C8-488B-B5EB-8873EDA9B7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BE86-1ADC-4347-9F1B-623726399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7398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636C-73C8-488B-B5EB-8873EDA9B7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BE86-1ADC-4347-9F1B-623726399F6B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19853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636C-73C8-488B-B5EB-8873EDA9B7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BE86-1ADC-4347-9F1B-623726399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053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636C-73C8-488B-B5EB-8873EDA9B7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BE86-1ADC-4347-9F1B-623726399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0474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636C-73C8-488B-B5EB-8873EDA9B7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BE86-1ADC-4347-9F1B-623726399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014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636C-73C8-488B-B5EB-8873EDA9B7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BE86-1ADC-4347-9F1B-623726399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062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636C-73C8-488B-B5EB-8873EDA9B7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BE86-1ADC-4347-9F1B-623726399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510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636C-73C8-488B-B5EB-8873EDA9B7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BE86-1ADC-4347-9F1B-623726399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488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636C-73C8-488B-B5EB-8873EDA9B7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BE86-1ADC-4347-9F1B-623726399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117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636C-73C8-488B-B5EB-8873EDA9B7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BE86-1ADC-4347-9F1B-623726399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269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636C-73C8-488B-B5EB-8873EDA9B7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BE86-1ADC-4347-9F1B-623726399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008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636C-73C8-488B-B5EB-8873EDA9B7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BE86-1ADC-4347-9F1B-623726399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919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636C-73C8-488B-B5EB-8873EDA9B7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BE86-1ADC-4347-9F1B-623726399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935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0636C-73C8-488B-B5EB-8873EDA9B7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176BE86-1ADC-4347-9F1B-623726399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42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ACB06F-6A0A-4B52-B14E-CFD2C58607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6534" y="377295"/>
            <a:ext cx="9160934" cy="5473171"/>
          </a:xfrm>
        </p:spPr>
        <p:txBody>
          <a:bodyPr>
            <a:normAutofit/>
          </a:bodyPr>
          <a:lstStyle/>
          <a:p>
            <a:r>
              <a:rPr lang="en-US" sz="8000" b="1" i="1" u="sng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Preparation of calcium carbonate (</a:t>
            </a:r>
            <a:r>
              <a:rPr lang="en-US" sz="8900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CaCO</a:t>
            </a:r>
            <a:r>
              <a:rPr lang="en-US" sz="8900" b="1" baseline="-250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US" sz="8000" b="1" i="1" u="sng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46352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5CB18-4F79-483F-A873-0779AD56C6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7067" y="177800"/>
            <a:ext cx="11125200" cy="5918200"/>
          </a:xfrm>
        </p:spPr>
        <p:txBody>
          <a:bodyPr>
            <a:normAutofit fontScale="85000" lnSpcReduction="20000"/>
          </a:bodyPr>
          <a:lstStyle/>
          <a:p>
            <a:r>
              <a:rPr lang="en-US" sz="3600" b="1" dirty="0">
                <a:solidFill>
                  <a:schemeClr val="accent1">
                    <a:lumMod val="75000"/>
                  </a:schemeClr>
                </a:solidFill>
              </a:rPr>
              <a:t>calcium carbonate (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CaCO</a:t>
            </a:r>
            <a:r>
              <a:rPr lang="en-US" sz="3600" b="1" baseline="-250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</a:rPr>
              <a:t>):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200" dirty="0"/>
              <a:t>is the chemical compound with the chemical formula 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CaCO</a:t>
            </a:r>
            <a:r>
              <a:rPr lang="en-US" sz="3200" b="1" baseline="-250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US" sz="3200" dirty="0"/>
              <a:t> ,and the molar mass 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100.09g/mol</a:t>
            </a:r>
            <a:r>
              <a:rPr lang="en-US" sz="3200" dirty="0"/>
              <a:t>. Is found in nature as limestone, chalk,marble,argnite and calcite. It is a white crystalline</a:t>
            </a:r>
          </a:p>
          <a:p>
            <a:pPr marL="0" indent="0">
              <a:buNone/>
            </a:pPr>
            <a:r>
              <a:rPr lang="en-US" sz="3200" dirty="0"/>
              <a:t> powder.  Density about </a:t>
            </a:r>
            <a:r>
              <a:rPr lang="en-US" sz="3200" b="1" dirty="0">
                <a:solidFill>
                  <a:schemeClr val="accent2"/>
                </a:solidFill>
              </a:rPr>
              <a:t>2.71 g/cm</a:t>
            </a:r>
            <a:r>
              <a:rPr lang="en-US" sz="3800" b="1" kern="1200" baseline="30000" dirty="0">
                <a:solidFill>
                  <a:schemeClr val="accent2"/>
                </a:solidFill>
                <a:effectLst/>
                <a:latin typeface="Aldhabi" panose="01000000000000000000" pitchFamily="2" charset="-78"/>
                <a:ea typeface="Times New Roman" panose="02020603050405020304" pitchFamily="18" charset="0"/>
                <a:cs typeface="Arial" panose="020B0604020202020204" pitchFamily="34" charset="0"/>
              </a:rPr>
              <a:t> 3</a:t>
            </a:r>
            <a:endParaRPr lang="en-US" sz="3800" dirty="0">
              <a:solidFill>
                <a:schemeClr val="accent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3200" dirty="0"/>
              <a:t>. and it is decomposes before melting at 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825</a:t>
            </a:r>
            <a:r>
              <a:rPr lang="en-US" sz="3300" b="1" kern="1200" baseline="30000" dirty="0">
                <a:solidFill>
                  <a:srgbClr val="C00000"/>
                </a:solidFill>
                <a:effectLst/>
                <a:latin typeface="Aldhabi" panose="01000000000000000000" pitchFamily="2" charset="-78"/>
                <a:ea typeface="Times New Roman" panose="02020603050405020304" pitchFamily="18" charset="0"/>
                <a:cs typeface="Arial" panose="020B0604020202020204" pitchFamily="34" charset="0"/>
              </a:rPr>
              <a:t>O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c</a:t>
            </a:r>
            <a:r>
              <a:rPr lang="en-US" sz="3200" dirty="0"/>
              <a:t>. Odorless and tasteless.</a:t>
            </a:r>
          </a:p>
          <a:p>
            <a:r>
              <a:rPr lang="en-US" sz="3200" dirty="0"/>
              <a:t>It is a major component of blackboard chalk.</a:t>
            </a:r>
          </a:p>
          <a:p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Solubility in water</a:t>
            </a:r>
            <a:r>
              <a:rPr lang="en-US" sz="3200" dirty="0">
                <a:sym typeface="Wingdings" panose="05000000000000000000" pitchFamily="2" charset="2"/>
              </a:rPr>
              <a:t>: It is practically in soluble in water but its solubility is increased by the presence of any ammonium salts or carbon dioxide.</a:t>
            </a:r>
          </a:p>
          <a:p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Crystalline forms: </a:t>
            </a:r>
            <a:r>
              <a:rPr lang="en-US" sz="3200" dirty="0">
                <a:sym typeface="Wingdings" panose="05000000000000000000" pitchFamily="2" charset="2"/>
              </a:rPr>
              <a:t>Calcite, Aragonite, Vaterite.</a:t>
            </a:r>
          </a:p>
          <a:p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Chemical Stability: </a:t>
            </a:r>
            <a:r>
              <a:rPr lang="en-US" sz="3200" dirty="0">
                <a:sym typeface="Wingdings" panose="05000000000000000000" pitchFamily="2" charset="2"/>
              </a:rPr>
              <a:t>Stable under normal conditions, and it is decomposes with heat or acid.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975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E6199F51-32C4-4173-BAE5-320434682B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7400" y="347133"/>
            <a:ext cx="10617200" cy="60706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solidFill>
                  <a:schemeClr val="accent2">
                    <a:lumMod val="75000"/>
                  </a:schemeClr>
                </a:solidFill>
              </a:rPr>
              <a:t>Calcium </a:t>
            </a:r>
            <a:r>
              <a:rPr lang="en-US" sz="3200" b="1" dirty="0" err="1">
                <a:solidFill>
                  <a:schemeClr val="accent2">
                    <a:lumMod val="75000"/>
                  </a:schemeClr>
                </a:solidFill>
              </a:rPr>
              <a:t>carbonte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</a:rPr>
              <a:t> have the several reactions:</a:t>
            </a:r>
          </a:p>
          <a:p>
            <a:pPr algn="l"/>
            <a:r>
              <a:rPr lang="en-US" sz="3200" b="1" dirty="0">
                <a:solidFill>
                  <a:schemeClr val="accent2">
                    <a:lumMod val="75000"/>
                  </a:schemeClr>
                </a:solidFill>
              </a:rPr>
              <a:t>1- with acids: </a:t>
            </a:r>
            <a:r>
              <a:rPr lang="en-US" sz="3200" b="1" dirty="0"/>
              <a:t>Reacts with acids such as HCl to produce carbon dioxide :</a:t>
            </a:r>
          </a:p>
          <a:p>
            <a:pPr algn="l"/>
            <a:r>
              <a:rPr lang="en-US" sz="3600" b="1" dirty="0"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CaCO</a:t>
            </a:r>
            <a:r>
              <a:rPr lang="en-US" sz="3600" b="1" baseline="-25000" dirty="0"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US" sz="3600" b="1" dirty="0"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+ 2HCl →</a:t>
            </a:r>
            <a:r>
              <a:rPr lang="en-US" sz="3600" b="1" dirty="0"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CaCl</a:t>
            </a:r>
            <a:r>
              <a:rPr lang="en-US" sz="3600" b="1" baseline="-25000" dirty="0"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3600" b="1" dirty="0"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+ H</a:t>
            </a:r>
            <a:r>
              <a:rPr lang="en-US" sz="3600" b="1" baseline="-25000" dirty="0"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3600" b="1" dirty="0"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+ CO</a:t>
            </a:r>
            <a:r>
              <a:rPr lang="en-US" sz="3600" b="1" baseline="-25000" dirty="0"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3600" b="1" dirty="0"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↑</a:t>
            </a:r>
            <a:endParaRPr lang="en-US" sz="5400" b="1" dirty="0">
              <a:solidFill>
                <a:schemeClr val="accent2"/>
              </a:solidFill>
            </a:endParaRPr>
          </a:p>
          <a:p>
            <a:pPr algn="l"/>
            <a:r>
              <a:rPr lang="en-US" sz="3200" b="1" dirty="0">
                <a:solidFill>
                  <a:schemeClr val="accent2">
                    <a:lumMod val="75000"/>
                  </a:schemeClr>
                </a:solidFill>
              </a:rPr>
              <a:t>2- with water: </a:t>
            </a:r>
            <a:r>
              <a:rPr lang="en-US" sz="3200" b="1" dirty="0"/>
              <a:t>In soluble in pure water, but dissolves in water containing CO</a:t>
            </a:r>
            <a:r>
              <a:rPr lang="en-US" sz="3200" b="1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3200" b="1" dirty="0"/>
              <a:t> to form soluble calcium bicarbonate Ca</a:t>
            </a:r>
            <a:r>
              <a:rPr lang="en-US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(HCO</a:t>
            </a:r>
            <a:r>
              <a:rPr lang="en-US" sz="2800" b="1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lang="en-US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r>
              <a:rPr lang="en-US" sz="2800" b="1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endParaRPr lang="en-US" sz="3200" b="1" dirty="0"/>
          </a:p>
          <a:p>
            <a:pPr algn="l"/>
            <a:r>
              <a:rPr lang="en-US" sz="3200" b="1" dirty="0">
                <a:solidFill>
                  <a:schemeClr val="accent2">
                    <a:lumMod val="75000"/>
                  </a:schemeClr>
                </a:solidFill>
              </a:rPr>
              <a:t>3- Thermal decomposition: </a:t>
            </a:r>
            <a:r>
              <a:rPr lang="en-US" sz="3200" b="1" dirty="0"/>
              <a:t>Decomposes upon heating to calcium oxide (</a:t>
            </a:r>
            <a:r>
              <a:rPr lang="en-US" sz="3200" b="1" dirty="0" err="1"/>
              <a:t>CaO</a:t>
            </a:r>
            <a:r>
              <a:rPr lang="en-US" sz="3200" b="1" dirty="0"/>
              <a:t>) and carbon dioxide(</a:t>
            </a:r>
            <a:r>
              <a:rPr lang="en-US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</a:t>
            </a:r>
            <a:r>
              <a:rPr lang="en-US" sz="3200" b="1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3200" b="1" dirty="0"/>
              <a:t>):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8848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AB5108-01DF-40F0-84EE-1D4B3000E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7067"/>
            <a:ext cx="10769600" cy="6383865"/>
          </a:xfrm>
        </p:spPr>
        <p:txBody>
          <a:bodyPr>
            <a:normAutofit lnSpcReduction="10000"/>
          </a:bodyPr>
          <a:lstStyle/>
          <a:p>
            <a:r>
              <a:rPr lang="en-US" sz="3600" b="1" dirty="0">
                <a:solidFill>
                  <a:schemeClr val="accent1">
                    <a:lumMod val="75000"/>
                  </a:schemeClr>
                </a:solidFill>
              </a:rPr>
              <a:t>Pharmaceutical uses: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1- Antiacid</a:t>
            </a:r>
            <a:r>
              <a:rPr lang="en-US" sz="3200" dirty="0"/>
              <a:t>: it is widely used as antiacid to neutralize excess gastric acid in the stomach. Providing relief from </a:t>
            </a:r>
            <a:r>
              <a:rPr lang="en-US" sz="3200" dirty="0" err="1"/>
              <a:t>heartburn,acid</a:t>
            </a:r>
            <a:r>
              <a:rPr lang="en-US" sz="3200" dirty="0"/>
              <a:t> indigestion such as tums, Maalox, </a:t>
            </a:r>
            <a:r>
              <a:rPr lang="en-US" sz="3200" dirty="0" err="1"/>
              <a:t>rolaids</a:t>
            </a:r>
            <a:endParaRPr lang="en-US" sz="3200" dirty="0"/>
          </a:p>
          <a:p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2-Calcium supplements</a:t>
            </a:r>
            <a:r>
              <a:rPr lang="en-US" sz="3200" dirty="0">
                <a:solidFill>
                  <a:schemeClr val="tx2"/>
                </a:solidFill>
              </a:rPr>
              <a:t>: </a:t>
            </a:r>
            <a:r>
              <a:rPr lang="en-US" sz="3200" dirty="0"/>
              <a:t>used as a calcium source in the prevention and treatment of hypocalcemia(low blood calcium levels).it helps maintain healthy bones and teeth.</a:t>
            </a:r>
          </a:p>
          <a:p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3-Excipient/Filler</a:t>
            </a:r>
            <a:r>
              <a:rPr lang="en-US" sz="3200" dirty="0"/>
              <a:t>: used as an inactive ingredient in tablet and capsule formulations to provide bulk, improve compressibility, and act as a diluent or buffering agent.</a:t>
            </a:r>
          </a:p>
        </p:txBody>
      </p:sp>
    </p:spTree>
    <p:extLst>
      <p:ext uri="{BB962C8B-B14F-4D97-AF65-F5344CB8AC3E}">
        <p14:creationId xmlns:p14="http://schemas.microsoft.com/office/powerpoint/2010/main" val="457964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A8470C-1ABD-4BCD-A85B-84F28FF0D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267" y="1151467"/>
            <a:ext cx="11167533" cy="5025496"/>
          </a:xfrm>
        </p:spPr>
        <p:txBody>
          <a:bodyPr/>
          <a:lstStyle/>
          <a:p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4-Dietary supplements</a:t>
            </a:r>
            <a:r>
              <a:rPr lang="en-US" sz="3200" dirty="0">
                <a:solidFill>
                  <a:schemeClr val="tx2"/>
                </a:solidFill>
              </a:rPr>
              <a:t>:</a:t>
            </a:r>
            <a:r>
              <a:rPr lang="en-US" sz="3200" dirty="0"/>
              <a:t> in pregnant and lactating women: used as  safe source of calcium to support fetal skeletal development and maternal bone health.</a:t>
            </a:r>
          </a:p>
          <a:p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5-Tooth paste and oral care products</a:t>
            </a:r>
            <a:r>
              <a:rPr lang="en-US" sz="3200" dirty="0">
                <a:solidFill>
                  <a:schemeClr val="tx2"/>
                </a:solidFill>
              </a:rPr>
              <a:t>: </a:t>
            </a:r>
            <a:r>
              <a:rPr lang="en-US" sz="3200" dirty="0"/>
              <a:t>Acts as a mild abrasive and polishing agent in tooth paste formulations to remove plaque and surface stains.</a:t>
            </a:r>
          </a:p>
          <a:p>
            <a:r>
              <a:rPr lang="en-US" sz="2800" b="1" dirty="0"/>
              <a:t>On commercial scale calcium carbonate is obtained by mixing boiling solution of calcium chloride and sodium carbonate.</a:t>
            </a:r>
          </a:p>
        </p:txBody>
      </p:sp>
    </p:spTree>
    <p:extLst>
      <p:ext uri="{BB962C8B-B14F-4D97-AF65-F5344CB8AC3E}">
        <p14:creationId xmlns:p14="http://schemas.microsoft.com/office/powerpoint/2010/main" val="26090355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09DD4-950E-4C22-8715-AB88BE9F87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1" y="160867"/>
            <a:ext cx="11421534" cy="6328833"/>
          </a:xfrm>
        </p:spPr>
        <p:txBody>
          <a:bodyPr/>
          <a:lstStyle/>
          <a:p>
            <a:r>
              <a:rPr lang="en-US" sz="3200" b="1" dirty="0">
                <a:solidFill>
                  <a:schemeClr val="accent1"/>
                </a:solidFill>
              </a:rPr>
              <a:t>Aim of experiment: To prepare calcium carbonate </a:t>
            </a:r>
          </a:p>
          <a:p>
            <a:r>
              <a:rPr lang="en-US" sz="3200" b="1" dirty="0">
                <a:solidFill>
                  <a:schemeClr val="accent1"/>
                </a:solidFill>
              </a:rPr>
              <a:t>Procedure:</a:t>
            </a:r>
          </a:p>
          <a:p>
            <a:pPr marL="0" indent="0">
              <a:buNone/>
            </a:pPr>
            <a:r>
              <a:rPr lang="en-US" dirty="0"/>
              <a:t>1-Take 3g of sodium carbonate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(Na2CO3) </a:t>
            </a:r>
            <a:r>
              <a:rPr lang="en-US" dirty="0"/>
              <a:t>and dissolved in 30mL of D.W.</a:t>
            </a:r>
          </a:p>
          <a:p>
            <a:pPr marL="0" indent="0">
              <a:buNone/>
            </a:pPr>
            <a:r>
              <a:rPr lang="en-US" dirty="0"/>
              <a:t>2-Take 3g of calcium chloride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(CaCl2)</a:t>
            </a:r>
            <a:r>
              <a:rPr lang="en-US" dirty="0"/>
              <a:t> and dissolved in 30mL of D.W. </a:t>
            </a:r>
          </a:p>
          <a:p>
            <a:pPr marL="0" indent="0">
              <a:buNone/>
            </a:pPr>
            <a:r>
              <a:rPr lang="en-US" dirty="0"/>
              <a:t>3-Then both the salts are mixed along with constant stirring.</a:t>
            </a:r>
          </a:p>
          <a:p>
            <a:pPr marL="0" indent="0">
              <a:buNone/>
            </a:pPr>
            <a:r>
              <a:rPr lang="en-US" dirty="0"/>
              <a:t>4-Allowed to stand for 15 min, the precipitate of calcium carbonate is produced.</a:t>
            </a:r>
          </a:p>
          <a:p>
            <a:pPr marL="0" indent="0">
              <a:buNone/>
            </a:pPr>
            <a:r>
              <a:rPr lang="en-US" dirty="0"/>
              <a:t>5-The solution is filtered with the help of filter paper. A white fine powder of calcium carbonate is formed as a residue on the filter paper and dry.</a:t>
            </a:r>
          </a:p>
          <a:p>
            <a:pPr marL="0" indent="0">
              <a:buNone/>
            </a:pPr>
            <a:r>
              <a:rPr lang="en-US" dirty="0"/>
              <a:t>The equation of this reaction is:</a:t>
            </a:r>
          </a:p>
          <a:p>
            <a:pPr marL="0" indent="0">
              <a:buNone/>
            </a:pPr>
            <a:r>
              <a:rPr lang="en-US" sz="3200" b="1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</a:t>
            </a:r>
            <a:r>
              <a:rPr lang="en-US" sz="3200" b="1" baseline="-25000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3200" b="1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</a:t>
            </a:r>
            <a:r>
              <a:rPr lang="en-US" sz="3200" b="1" baseline="-25000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lang="en-US" sz="3200" b="1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+ CaCl</a:t>
            </a:r>
            <a:r>
              <a:rPr lang="en-US" sz="3200" b="1" baseline="-25000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3200" b="1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→</a:t>
            </a:r>
            <a:r>
              <a:rPr lang="en-US" sz="3200" b="1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CaCO</a:t>
            </a:r>
            <a:r>
              <a:rPr lang="en-US" sz="3200" b="1" baseline="-25000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US" sz="3200" b="1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+ 2NaCl</a:t>
            </a:r>
            <a:endParaRPr lang="en-US" sz="3200" dirty="0">
              <a:solidFill>
                <a:schemeClr val="accent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09607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143</TotalTime>
  <Words>488</Words>
  <Application>Microsoft Office PowerPoint</Application>
  <PresentationFormat>Widescreen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Aldhabi</vt:lpstr>
      <vt:lpstr>Arial</vt:lpstr>
      <vt:lpstr>Calibri</vt:lpstr>
      <vt:lpstr>Trebuchet MS</vt:lpstr>
      <vt:lpstr>Wingdings 3</vt:lpstr>
      <vt:lpstr>Facet</vt:lpstr>
      <vt:lpstr>Preparation of calcium carbonate (CaCO3)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of calcium carbonate (CaCO3)</dc:title>
  <dc:creator>PHANTOM</dc:creator>
  <cp:lastModifiedBy>PHANTOM</cp:lastModifiedBy>
  <cp:revision>14</cp:revision>
  <dcterms:created xsi:type="dcterms:W3CDTF">2025-10-30T14:48:23Z</dcterms:created>
  <dcterms:modified xsi:type="dcterms:W3CDTF">2025-10-31T20:17:08Z</dcterms:modified>
</cp:coreProperties>
</file>