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9" r:id="rId3"/>
    <p:sldId id="257" r:id="rId4"/>
    <p:sldId id="258" r:id="rId5"/>
    <p:sldId id="266" r:id="rId6"/>
    <p:sldId id="267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960746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55736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17597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60815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1142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30461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88960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43755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4791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69686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2643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2949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9895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0273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283664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2625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87550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6769F4-23F2-4B0D-969F-F0D921EF1844}" type="datetimeFigureOut">
              <a:rPr lang="ar-IQ" smtClean="0"/>
              <a:t>23/05/1447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21028DE-8D36-430F-9D87-D51F0EA1B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98121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8109" y="0"/>
            <a:ext cx="8574622" cy="2616199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Evaluation of Nonsteroidal Anti-Inflammatory Drugs (NSAIDs)</a:t>
            </a:r>
            <a:br>
              <a:rPr lang="en-US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(Lab 4)</a:t>
            </a:r>
            <a:endParaRPr lang="ar-IQ" sz="4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5015" y="5085150"/>
            <a:ext cx="9144000" cy="1655762"/>
          </a:xfrm>
        </p:spPr>
        <p:txBody>
          <a:bodyPr>
            <a:normAutofit/>
          </a:bodyPr>
          <a:lstStyle/>
          <a:p>
            <a:r>
              <a:rPr lang="en-US" b="1" dirty="0"/>
              <a:t>Department of Pharmacology &amp; Toxicology</a:t>
            </a:r>
            <a:br>
              <a:rPr lang="en-US" dirty="0"/>
            </a:br>
            <a:r>
              <a:rPr lang="en-US" b="1" dirty="0"/>
              <a:t>Mustansiriyah</a:t>
            </a:r>
            <a:r>
              <a:rPr lang="en-US" dirty="0"/>
              <a:t> </a:t>
            </a:r>
            <a:r>
              <a:rPr lang="en-US" b="1" dirty="0"/>
              <a:t>University </a:t>
            </a:r>
            <a:br>
              <a:rPr lang="en-US" dirty="0"/>
            </a:br>
            <a:br>
              <a:rPr lang="en-US"/>
            </a:br>
            <a:r>
              <a:rPr lang="en-US"/>
              <a:t>2022-2023</a:t>
            </a:r>
            <a:endParaRPr lang="ar-IQ" dirty="0"/>
          </a:p>
        </p:txBody>
      </p:sp>
      <p:pic>
        <p:nvPicPr>
          <p:cNvPr id="1026" name="Picture 2" descr="Image result for feldene a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703" y="2616199"/>
            <a:ext cx="2646072" cy="18628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voltaren a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38" y="2607031"/>
            <a:ext cx="2440395" cy="18628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6809" y="2607031"/>
            <a:ext cx="2162206" cy="18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1219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2955" y="0"/>
            <a:ext cx="10018713" cy="1752599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Experimental protocol:</a:t>
            </a:r>
            <a:endParaRPr lang="ar-IQ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2955" y="1629936"/>
            <a:ext cx="8451426" cy="4347118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dirty="0"/>
              <a:t>• Groups of animals are the control &amp; the treated mice.</a:t>
            </a:r>
          </a:p>
          <a:p>
            <a:pPr marL="0" indent="0" algn="l" rtl="0">
              <a:buNone/>
            </a:pPr>
            <a:r>
              <a:rPr lang="en-US" dirty="0"/>
              <a:t>• The control group is given acetic acid IP &amp; after 5 minutes the number of writhes is recorded for each</a:t>
            </a:r>
          </a:p>
          <a:p>
            <a:pPr marL="0" indent="0" algn="l" rtl="0">
              <a:buNone/>
            </a:pPr>
            <a:r>
              <a:rPr lang="en-US" dirty="0"/>
              <a:t>animal during 20 minutes.</a:t>
            </a:r>
          </a:p>
          <a:p>
            <a:pPr marL="0" indent="0" algn="l" rtl="0">
              <a:buNone/>
            </a:pPr>
            <a:r>
              <a:rPr lang="en-US" dirty="0"/>
              <a:t>• Treated animals are administered the drug (diclofenac or </a:t>
            </a:r>
            <a:r>
              <a:rPr lang="en-US" dirty="0" err="1"/>
              <a:t>piroxicam</a:t>
            </a:r>
            <a:r>
              <a:rPr lang="en-US" dirty="0"/>
              <a:t>) IP, 5 minutes prior to acetic acid</a:t>
            </a:r>
          </a:p>
          <a:p>
            <a:pPr marL="0" indent="0" algn="l" rtl="0">
              <a:buNone/>
            </a:pPr>
            <a:r>
              <a:rPr lang="en-US" dirty="0"/>
              <a:t>administration. Then acetic acid is given IP.</a:t>
            </a:r>
          </a:p>
          <a:p>
            <a:pPr marL="0" indent="0" algn="l" rtl="0">
              <a:buNone/>
            </a:pPr>
            <a:r>
              <a:rPr lang="en-US" dirty="0"/>
              <a:t>• Five minutes are allowed to elapse, the mice are then observed for a period of 20 minutes &amp; the number of</a:t>
            </a:r>
          </a:p>
          <a:p>
            <a:pPr marL="0" indent="0" algn="l" rtl="0">
              <a:buNone/>
            </a:pPr>
            <a:r>
              <a:rPr lang="en-US" dirty="0"/>
              <a:t>writhes is recorded for each animal.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535570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169" y="-867937"/>
            <a:ext cx="8797114" cy="5283820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/>
              <a:t>• If the drug possesses analgesic activity, the animal that received the drug will give lower number of writhes than the control, i.e. the drug having analgesic activity that inhibits writhing.</a:t>
            </a:r>
          </a:p>
          <a:p>
            <a:pPr marL="0" indent="0" algn="l" rtl="0">
              <a:buNone/>
            </a:pPr>
            <a:r>
              <a:rPr lang="en-US" dirty="0"/>
              <a:t>•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Calculate % inhibition:</a:t>
            </a:r>
          </a:p>
          <a:p>
            <a:pPr marL="0" indent="0" algn="l" rtl="0">
              <a:buNone/>
            </a:pPr>
            <a:r>
              <a:rPr lang="en-US" dirty="0"/>
              <a:t>% inhibition = [No. of writhing in control group - No. of writhing in treated group] / No. of writhing in control group] × 100</a:t>
            </a:r>
            <a:endParaRPr lang="ar-IQ" dirty="0"/>
          </a:p>
        </p:txBody>
      </p:sp>
      <p:graphicFrame>
        <p:nvGraphicFramePr>
          <p:cNvPr id="5" name="Group 2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990124"/>
              </p:ext>
            </p:extLst>
          </p:nvPr>
        </p:nvGraphicFramePr>
        <p:xfrm>
          <a:off x="2684463" y="3323992"/>
          <a:ext cx="7467600" cy="3297239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789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Writhing test</a:t>
                      </a: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8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Group</a:t>
                      </a: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No. of writhing</a:t>
                      </a: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inhibition</a:t>
                      </a: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9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Control 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40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3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Group I: Drug A</a:t>
                      </a: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50%</a:t>
                      </a: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1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Group II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Drug B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30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25%</a:t>
                      </a:r>
                    </a:p>
                  </a:txBody>
                  <a:tcPr marL="91433" marR="91433" marT="45736" marB="4573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730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6251" y="1719146"/>
            <a:ext cx="10018713" cy="312420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4800" b="1" dirty="0"/>
              <a:t>THANK YOU FOR YOUR </a:t>
            </a:r>
          </a:p>
          <a:p>
            <a:pPr marL="0" indent="0" algn="ctr" rtl="0">
              <a:buNone/>
            </a:pPr>
            <a:r>
              <a:rPr lang="en-US" sz="4800" b="1" dirty="0"/>
              <a:t>ATTENTION</a:t>
            </a:r>
            <a:endParaRPr lang="ar-IQ" sz="4800" dirty="0"/>
          </a:p>
        </p:txBody>
      </p:sp>
    </p:spTree>
    <p:extLst>
      <p:ext uri="{BB962C8B-B14F-4D97-AF65-F5344CB8AC3E}">
        <p14:creationId xmlns:p14="http://schemas.microsoft.com/office/powerpoint/2010/main" val="3257432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672" y="105937"/>
            <a:ext cx="10018713" cy="175259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Synthesis of prostaglandins &amp; leukotrienes:</a:t>
            </a:r>
            <a:endParaRPr lang="ar-IQ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8189" y="1448446"/>
            <a:ext cx="7571678" cy="524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Nonsteroidal Anti-Inflammatory Drugs (NSAIDs):</a:t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</a:rPr>
            </a:br>
            <a:endParaRPr lang="ar-IQ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090" y="1919868"/>
            <a:ext cx="10018713" cy="4157547"/>
          </a:xfrm>
        </p:spPr>
        <p:txBody>
          <a:bodyPr>
            <a:normAutofit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dirty="0"/>
              <a:t>• The NSAIDs are a group of chemically dissimilar agent that differ in their antipyretic, analgesic, &amp; anti-inflammatory.</a:t>
            </a:r>
            <a:r>
              <a:rPr lang="ar-IQ" dirty="0"/>
              <a:t> </a:t>
            </a:r>
            <a:r>
              <a:rPr lang="en-US" dirty="0"/>
              <a:t>activities.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dirty="0"/>
              <a:t>• They act primarily by inhibiting the cyclooxygenase (</a:t>
            </a:r>
            <a:r>
              <a:rPr lang="en-US" dirty="0">
                <a:solidFill>
                  <a:srgbClr val="FF0000"/>
                </a:solidFill>
              </a:rPr>
              <a:t>COX</a:t>
            </a:r>
            <a:r>
              <a:rPr lang="en-US" dirty="0"/>
              <a:t>) enzymes that catalyze the first step in </a:t>
            </a:r>
            <a:r>
              <a:rPr lang="en-US" dirty="0" err="1"/>
              <a:t>prostanoid</a:t>
            </a:r>
            <a:r>
              <a:rPr lang="en-US" dirty="0"/>
              <a:t> biosynthesis. This leads to decreased prostaglandin synthesis with both beneficial &amp; unwanted effects.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dirty="0"/>
              <a:t>• Traditional NSAIDs include aspirin, ibuprofen, naproxen &amp; many other generic &amp; brand name drugs.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332093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287" y="195146"/>
            <a:ext cx="10018713" cy="1752599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NSAID</a:t>
            </a:r>
            <a:endParaRPr lang="ar-IQ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0720" y="1947745"/>
            <a:ext cx="8830568" cy="312420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• A newer NSAID like celecoxib, is a "COX-2 inhibitor" or a "COX-2 selective" NSAID.</a:t>
            </a:r>
          </a:p>
          <a:p>
            <a:pPr marL="0" indent="0" algn="l">
              <a:buNone/>
            </a:pPr>
            <a:r>
              <a:rPr lang="en-US" dirty="0"/>
              <a:t>• NSAIDs are used to relieve pain &amp; reduce signs of inflammation.</a:t>
            </a:r>
          </a:p>
          <a:p>
            <a:pPr marL="0" indent="0" algn="l">
              <a:buNone/>
            </a:pPr>
            <a:r>
              <a:rPr lang="en-US" dirty="0"/>
              <a:t>• NSAIDs also are a common treatment for chronic (long-term) health problems such as rheumatoid arthritis &amp; osteoarthritis.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45456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43EF9-975D-4930-B3E0-1DA38D827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DE39990-06F1-4064-928C-AC59C88EE8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024" y="16296"/>
            <a:ext cx="12053976" cy="678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507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55A69-FCE2-42E7-919D-6455130B0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EB0F0-8E2C-4B68-A61A-52F0AC88F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lassification of NSAIDs according to their selectivity for COX Isoenzymes.  | Download Table">
            <a:extLst>
              <a:ext uri="{FF2B5EF4-FFF2-40B4-BE49-F238E27FC236}">
                <a16:creationId xmlns:a16="http://schemas.microsoft.com/office/drawing/2014/main" id="{1299F725-792F-4169-A2D9-EAE1D80A6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19287"/>
            <a:ext cx="12071804" cy="477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3350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041" y="83634"/>
            <a:ext cx="10018713" cy="1752599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General unwanted effects of NSAIDs:</a:t>
            </a:r>
            <a:endParaRPr lang="ar-IQ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502" y="1652239"/>
            <a:ext cx="8317612" cy="411294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• Dyspepsia, nausea &amp; vomiting. Gastric damage may occur in chronic users, with risk of </a:t>
            </a:r>
            <a:r>
              <a:rPr lang="en-US" dirty="0" err="1"/>
              <a:t>haemorrhage</a:t>
            </a:r>
            <a:r>
              <a:rPr lang="en-US" dirty="0"/>
              <a:t>.</a:t>
            </a:r>
          </a:p>
          <a:p>
            <a:pPr marL="0" indent="0" algn="l">
              <a:buNone/>
            </a:pPr>
            <a:r>
              <a:rPr lang="en-US" dirty="0"/>
              <a:t>• Skin reactions.</a:t>
            </a:r>
          </a:p>
          <a:p>
            <a:pPr marL="0" indent="0" algn="l">
              <a:buNone/>
            </a:pPr>
            <a:r>
              <a:rPr lang="en-US" dirty="0"/>
              <a:t>• Reversible renal insufficiency seen mainly in individuals with compromised renal function.</a:t>
            </a:r>
          </a:p>
          <a:p>
            <a:pPr marL="0" indent="0" algn="l">
              <a:buNone/>
            </a:pPr>
            <a:r>
              <a:rPr lang="en-US" dirty="0"/>
              <a:t>• All NSAIDs (except COX-2 inhibitors) prevent platelet aggregation &amp; therefore may prolong bleeding.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80938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1752599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In vivo analgesic evaluation techniques:</a:t>
            </a:r>
            <a:endParaRPr lang="ar-IQ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3022" y="1483113"/>
            <a:ext cx="8618695" cy="4519961"/>
          </a:xfrm>
        </p:spPr>
        <p:txBody>
          <a:bodyPr>
            <a:normAutofit fontScale="85000" lnSpcReduction="10000"/>
          </a:bodyPr>
          <a:lstStyle/>
          <a:p>
            <a:pPr marL="0" indent="0" algn="l" rtl="0">
              <a:buNone/>
            </a:pPr>
            <a:r>
              <a:rPr lang="en-US" dirty="0"/>
              <a:t>❖ Principle:</a:t>
            </a:r>
          </a:p>
          <a:p>
            <a:pPr marL="0" indent="0" algn="l" rtl="0">
              <a:buNone/>
            </a:pPr>
            <a:r>
              <a:rPr lang="en-US" dirty="0"/>
              <a:t>Pain is induced in a suitable animal &amp; the response of the animal to the painful stimuli is recorded with or without administration of the analgesic agent.</a:t>
            </a:r>
          </a:p>
          <a:p>
            <a:pPr marL="0" indent="0" algn="l" rtl="0">
              <a:buNone/>
            </a:pPr>
            <a:r>
              <a:rPr lang="en-US" dirty="0"/>
              <a:t>❖ Classification of methods:</a:t>
            </a:r>
          </a:p>
          <a:p>
            <a:pPr marL="0" indent="0" algn="l" rtl="0">
              <a:buNone/>
            </a:pPr>
            <a:r>
              <a:rPr lang="en-US" dirty="0">
                <a:solidFill>
                  <a:srgbClr val="FF0000"/>
                </a:solidFill>
              </a:rPr>
              <a:t>1. </a:t>
            </a:r>
            <a:r>
              <a:rPr lang="en-US" dirty="0"/>
              <a:t>Methods for central analgesic activity:</a:t>
            </a:r>
          </a:p>
          <a:p>
            <a:pPr marL="0" indent="0" algn="l" rtl="0">
              <a:buNone/>
            </a:pPr>
            <a:r>
              <a:rPr lang="en-US" dirty="0"/>
              <a:t>• Hot plate method</a:t>
            </a:r>
          </a:p>
          <a:p>
            <a:pPr marL="0" indent="0" algn="l" rtl="0">
              <a:buNone/>
            </a:pPr>
            <a:r>
              <a:rPr lang="en-US" dirty="0"/>
              <a:t>• Tail immersion method</a:t>
            </a:r>
          </a:p>
          <a:p>
            <a:pPr marL="0" indent="0" algn="l" rtl="0">
              <a:buNone/>
            </a:pPr>
            <a:r>
              <a:rPr lang="en-US" dirty="0"/>
              <a:t>• Tail clip method</a:t>
            </a:r>
          </a:p>
          <a:p>
            <a:pPr marL="0" indent="0" algn="l" rtl="0">
              <a:buNone/>
            </a:pPr>
            <a:r>
              <a:rPr lang="en-US" dirty="0">
                <a:solidFill>
                  <a:srgbClr val="FF0000"/>
                </a:solidFill>
              </a:rPr>
              <a:t>2. </a:t>
            </a:r>
            <a:r>
              <a:rPr lang="en-US" dirty="0"/>
              <a:t>Method for peripheral analgesic activity:</a:t>
            </a:r>
          </a:p>
          <a:p>
            <a:pPr marL="0" indent="0" algn="l" rtl="0">
              <a:buNone/>
            </a:pPr>
            <a:r>
              <a:rPr lang="en-US" dirty="0"/>
              <a:t>• Writhing method</a:t>
            </a:r>
          </a:p>
          <a:p>
            <a:pPr marL="0" indent="0" algn="l" rtl="0">
              <a:buNone/>
            </a:pPr>
            <a:r>
              <a:rPr lang="en-US" dirty="0"/>
              <a:t>• Formalin test in rats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82844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287" y="0"/>
            <a:ext cx="10018713" cy="1752599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Writhing method:</a:t>
            </a:r>
            <a:endParaRPr lang="ar-IQ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287" y="1550021"/>
            <a:ext cx="8398070" cy="4341541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/>
              <a:t>• The painful stimulus is induced by IP injection of an irritant substance (e.g. acetic acid).</a:t>
            </a:r>
          </a:p>
          <a:p>
            <a:pPr marL="0" indent="0" algn="l" rtl="0">
              <a:buNone/>
            </a:pPr>
            <a:r>
              <a:rPr lang="en-US" dirty="0"/>
              <a:t>• The animals create a characteristics stretching behavior, which is called writhing. (writhing is constriction of abdomen, turning of trunk (twist) &amp; extension of hind legs).</a:t>
            </a:r>
          </a:p>
          <a:p>
            <a:pPr marL="0" indent="0" algn="l" rtl="0">
              <a:buNone/>
            </a:pPr>
            <a:r>
              <a:rPr lang="en-US" dirty="0"/>
              <a:t>• The number of writhes for each animal is counted during certain time period (</a:t>
            </a:r>
            <a:r>
              <a:rPr lang="en-US" dirty="0" err="1"/>
              <a:t>eg</a:t>
            </a:r>
            <a:r>
              <a:rPr lang="en-US" dirty="0"/>
              <a:t>, during 30 minutes), beginning 5 minutes after injection of acetic acid.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65463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99</TotalTime>
  <Words>600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Corbel</vt:lpstr>
      <vt:lpstr>Parallax</vt:lpstr>
      <vt:lpstr>Evaluation of Nonsteroidal Anti-Inflammatory Drugs (NSAIDs) (Lab 4)</vt:lpstr>
      <vt:lpstr>Synthesis of prostaglandins &amp; leukotrienes:</vt:lpstr>
      <vt:lpstr>Nonsteroidal Anti-Inflammatory Drugs (NSAIDs): </vt:lpstr>
      <vt:lpstr>NSAID</vt:lpstr>
      <vt:lpstr>PowerPoint Presentation</vt:lpstr>
      <vt:lpstr>PowerPoint Presentation</vt:lpstr>
      <vt:lpstr>General unwanted effects of NSAIDs:</vt:lpstr>
      <vt:lpstr>In vivo analgesic evaluation techniques:</vt:lpstr>
      <vt:lpstr>Writhing method:</vt:lpstr>
      <vt:lpstr>Experimental protocol: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Nonsteroidal Anti-Inflammatory Drugs (NSAIDs) (Lab 4)</dc:title>
  <dc:creator>DR.Ahmed Saker 2O14</dc:creator>
  <cp:lastModifiedBy>Rua Alhamdy</cp:lastModifiedBy>
  <cp:revision>13</cp:revision>
  <dcterms:created xsi:type="dcterms:W3CDTF">2018-10-18T22:44:41Z</dcterms:created>
  <dcterms:modified xsi:type="dcterms:W3CDTF">2025-11-13T07:33:26Z</dcterms:modified>
</cp:coreProperties>
</file>