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0" r:id="rId1"/>
  </p:sldMasterIdLst>
  <p:notesMasterIdLst>
    <p:notesMasterId r:id="rId26"/>
  </p:notesMasterIdLst>
  <p:sldIdLst>
    <p:sldId id="256" r:id="rId2"/>
    <p:sldId id="257" r:id="rId3"/>
    <p:sldId id="258" r:id="rId4"/>
    <p:sldId id="291" r:id="rId5"/>
    <p:sldId id="296" r:id="rId6"/>
    <p:sldId id="297" r:id="rId7"/>
    <p:sldId id="259" r:id="rId8"/>
    <p:sldId id="290" r:id="rId9"/>
    <p:sldId id="293" r:id="rId10"/>
    <p:sldId id="274" r:id="rId11"/>
    <p:sldId id="303" r:id="rId12"/>
    <p:sldId id="279" r:id="rId13"/>
    <p:sldId id="280" r:id="rId14"/>
    <p:sldId id="298" r:id="rId15"/>
    <p:sldId id="300" r:id="rId16"/>
    <p:sldId id="299" r:id="rId17"/>
    <p:sldId id="282" r:id="rId18"/>
    <p:sldId id="284" r:id="rId19"/>
    <p:sldId id="285" r:id="rId20"/>
    <p:sldId id="301" r:id="rId21"/>
    <p:sldId id="302" r:id="rId22"/>
    <p:sldId id="288" r:id="rId23"/>
    <p:sldId id="295" r:id="rId24"/>
    <p:sldId id="29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4660"/>
  </p:normalViewPr>
  <p:slideViewPr>
    <p:cSldViewPr snapToGrid="0">
      <p:cViewPr varScale="1">
        <p:scale>
          <a:sx n="65" d="100"/>
          <a:sy n="65" d="100"/>
        </p:scale>
        <p:origin x="8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065680-6274-48D6-9C52-C2649948F010}" type="datetimeFigureOut">
              <a:rPr lang="en-US" smtClean="0"/>
              <a:t>10/11/2025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6BDB24-6EC1-4EFB-918D-07D8A08CB64D}" type="slidenum">
              <a:rPr lang="en-US" smtClean="0"/>
              <a:t>‹#›</a:t>
            </a:fld>
            <a:endParaRPr lang="en-US"/>
          </a:p>
        </p:txBody>
      </p:sp>
    </p:spTree>
    <p:extLst>
      <p:ext uri="{BB962C8B-B14F-4D97-AF65-F5344CB8AC3E}">
        <p14:creationId xmlns:p14="http://schemas.microsoft.com/office/powerpoint/2010/main" val="430409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6BDB24-6EC1-4EFB-918D-07D8A08CB64D}" type="slidenum">
              <a:rPr lang="en-US" smtClean="0"/>
              <a:t>16</a:t>
            </a:fld>
            <a:endParaRPr lang="en-US"/>
          </a:p>
        </p:txBody>
      </p:sp>
    </p:spTree>
    <p:extLst>
      <p:ext uri="{BB962C8B-B14F-4D97-AF65-F5344CB8AC3E}">
        <p14:creationId xmlns:p14="http://schemas.microsoft.com/office/powerpoint/2010/main" val="472356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6BDB24-6EC1-4EFB-918D-07D8A08CB64D}" type="slidenum">
              <a:rPr lang="en-US" smtClean="0"/>
              <a:t>17</a:t>
            </a:fld>
            <a:endParaRPr lang="en-US"/>
          </a:p>
        </p:txBody>
      </p:sp>
    </p:spTree>
    <p:extLst>
      <p:ext uri="{BB962C8B-B14F-4D97-AF65-F5344CB8AC3E}">
        <p14:creationId xmlns:p14="http://schemas.microsoft.com/office/powerpoint/2010/main" val="23735537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68FEBC6-145A-417B-BD11-ECC2B958C998}" type="datetimeFigureOut">
              <a:rPr lang="en-US" smtClean="0"/>
              <a:t>10/11/2025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A0AFDC6-9FC4-476D-8F4C-3DD80A0136E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2197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8FEBC6-145A-417B-BD11-ECC2B958C998}" type="datetimeFigureOut">
              <a:rPr lang="en-US" smtClean="0"/>
              <a:t>10/11/2025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0AFDC6-9FC4-476D-8F4C-3DD80A0136E9}" type="slidenum">
              <a:rPr lang="en-US" smtClean="0"/>
              <a:t>‹#›</a:t>
            </a:fld>
            <a:endParaRPr lang="en-US"/>
          </a:p>
        </p:txBody>
      </p:sp>
    </p:spTree>
    <p:extLst>
      <p:ext uri="{BB962C8B-B14F-4D97-AF65-F5344CB8AC3E}">
        <p14:creationId xmlns:p14="http://schemas.microsoft.com/office/powerpoint/2010/main" val="1307891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8FEBC6-145A-417B-BD11-ECC2B958C998}" type="datetimeFigureOut">
              <a:rPr lang="en-US" smtClean="0"/>
              <a:t>10/11/2025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AFDC6-9FC4-476D-8F4C-3DD80A0136E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7777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8FEBC6-145A-417B-BD11-ECC2B958C998}" type="datetimeFigureOut">
              <a:rPr lang="en-US" smtClean="0"/>
              <a:t>10/11/2025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AFDC6-9FC4-476D-8F4C-3DD80A0136E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4323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8FEBC6-145A-417B-BD11-ECC2B958C998}" type="datetimeFigureOut">
              <a:rPr lang="en-US" smtClean="0"/>
              <a:t>10/11/2025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AFDC6-9FC4-476D-8F4C-3DD80A0136E9}" type="slidenum">
              <a:rPr lang="en-US" smtClean="0"/>
              <a:t>‹#›</a:t>
            </a:fld>
            <a:endParaRPr lang="en-US"/>
          </a:p>
        </p:txBody>
      </p:sp>
    </p:spTree>
    <p:extLst>
      <p:ext uri="{BB962C8B-B14F-4D97-AF65-F5344CB8AC3E}">
        <p14:creationId xmlns:p14="http://schemas.microsoft.com/office/powerpoint/2010/main" val="1452994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8FEBC6-145A-417B-BD11-ECC2B958C998}" type="datetimeFigureOut">
              <a:rPr lang="en-US" smtClean="0"/>
              <a:t>10/11/2025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AFDC6-9FC4-476D-8F4C-3DD80A0136E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4113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8FEBC6-145A-417B-BD11-ECC2B958C998}" type="datetimeFigureOut">
              <a:rPr lang="en-US" smtClean="0"/>
              <a:t>10/11/2025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AFDC6-9FC4-476D-8F4C-3DD80A0136E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8900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8FEBC6-145A-417B-BD11-ECC2B958C998}" type="datetimeFigureOut">
              <a:rPr lang="en-US" smtClean="0"/>
              <a:t>10/11/2025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AFDC6-9FC4-476D-8F4C-3DD80A0136E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7113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8FEBC6-145A-417B-BD11-ECC2B958C998}" type="datetimeFigureOut">
              <a:rPr lang="en-US" smtClean="0"/>
              <a:t>10/11/2025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AFDC6-9FC4-476D-8F4C-3DD80A0136E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57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8FEBC6-145A-417B-BD11-ECC2B958C998}" type="datetimeFigureOut">
              <a:rPr lang="en-US" smtClean="0"/>
              <a:t>10/11/2025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AFDC6-9FC4-476D-8F4C-3DD80A0136E9}" type="slidenum">
              <a:rPr lang="en-US" smtClean="0"/>
              <a:t>‹#›</a:t>
            </a:fld>
            <a:endParaRPr lang="en-US"/>
          </a:p>
        </p:txBody>
      </p:sp>
    </p:spTree>
    <p:extLst>
      <p:ext uri="{BB962C8B-B14F-4D97-AF65-F5344CB8AC3E}">
        <p14:creationId xmlns:p14="http://schemas.microsoft.com/office/powerpoint/2010/main" val="1216846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8FEBC6-145A-417B-BD11-ECC2B958C998}" type="datetimeFigureOut">
              <a:rPr lang="en-US" smtClean="0"/>
              <a:t>10/11/2025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AFDC6-9FC4-476D-8F4C-3DD80A0136E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2656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8FEBC6-145A-417B-BD11-ECC2B958C998}" type="datetimeFigureOut">
              <a:rPr lang="en-US" smtClean="0"/>
              <a:t>10/11/2025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0AFDC6-9FC4-476D-8F4C-3DD80A0136E9}" type="slidenum">
              <a:rPr lang="en-US" smtClean="0"/>
              <a:t>‹#›</a:t>
            </a:fld>
            <a:endParaRPr lang="en-US"/>
          </a:p>
        </p:txBody>
      </p:sp>
    </p:spTree>
    <p:extLst>
      <p:ext uri="{BB962C8B-B14F-4D97-AF65-F5344CB8AC3E}">
        <p14:creationId xmlns:p14="http://schemas.microsoft.com/office/powerpoint/2010/main" val="2667234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8FEBC6-145A-417B-BD11-ECC2B958C998}" type="datetimeFigureOut">
              <a:rPr lang="en-US" smtClean="0"/>
              <a:t>10/11/2025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0AFDC6-9FC4-476D-8F4C-3DD80A0136E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5602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8FEBC6-145A-417B-BD11-ECC2B958C998}" type="datetimeFigureOut">
              <a:rPr lang="en-US" smtClean="0"/>
              <a:t>10/11/2025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0AFDC6-9FC4-476D-8F4C-3DD80A0136E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3078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8FEBC6-145A-417B-BD11-ECC2B958C998}" type="datetimeFigureOut">
              <a:rPr lang="en-US" smtClean="0"/>
              <a:t>10/11/2025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0AFDC6-9FC4-476D-8F4C-3DD80A0136E9}" type="slidenum">
              <a:rPr lang="en-US" smtClean="0"/>
              <a:t>‹#›</a:t>
            </a:fld>
            <a:endParaRPr lang="en-US"/>
          </a:p>
        </p:txBody>
      </p:sp>
    </p:spTree>
    <p:extLst>
      <p:ext uri="{BB962C8B-B14F-4D97-AF65-F5344CB8AC3E}">
        <p14:creationId xmlns:p14="http://schemas.microsoft.com/office/powerpoint/2010/main" val="1634254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8FEBC6-145A-417B-BD11-ECC2B958C998}" type="datetimeFigureOut">
              <a:rPr lang="en-US" smtClean="0"/>
              <a:t>10/11/2025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0AFDC6-9FC4-476D-8F4C-3DD80A0136E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7241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8FEBC6-145A-417B-BD11-ECC2B958C998}" type="datetimeFigureOut">
              <a:rPr lang="en-US" smtClean="0"/>
              <a:t>10/11/2025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0AFDC6-9FC4-476D-8F4C-3DD80A0136E9}" type="slidenum">
              <a:rPr lang="en-US" smtClean="0"/>
              <a:t>‹#›</a:t>
            </a:fld>
            <a:endParaRPr lang="en-US"/>
          </a:p>
        </p:txBody>
      </p:sp>
    </p:spTree>
    <p:extLst>
      <p:ext uri="{BB962C8B-B14F-4D97-AF65-F5344CB8AC3E}">
        <p14:creationId xmlns:p14="http://schemas.microsoft.com/office/powerpoint/2010/main" val="2540641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68FEBC6-145A-417B-BD11-ECC2B958C998}" type="datetimeFigureOut">
              <a:rPr lang="en-US" smtClean="0"/>
              <a:t>10/11/2025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A0AFDC6-9FC4-476D-8F4C-3DD80A0136E9}" type="slidenum">
              <a:rPr lang="en-US" smtClean="0"/>
              <a:t>‹#›</a:t>
            </a:fld>
            <a:endParaRPr lang="en-US"/>
          </a:p>
        </p:txBody>
      </p:sp>
    </p:spTree>
    <p:extLst>
      <p:ext uri="{BB962C8B-B14F-4D97-AF65-F5344CB8AC3E}">
        <p14:creationId xmlns:p14="http://schemas.microsoft.com/office/powerpoint/2010/main" val="3834600885"/>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 id="21474839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5.emf"/><Relationship Id="rId18" Type="http://schemas.openxmlformats.org/officeDocument/2006/relationships/oleObject" Target="../embeddings/oleObject10.bin"/><Relationship Id="rId3" Type="http://schemas.openxmlformats.org/officeDocument/2006/relationships/image" Target="../media/image10.emf"/><Relationship Id="rId7" Type="http://schemas.openxmlformats.org/officeDocument/2006/relationships/image" Target="../media/image12.emf"/><Relationship Id="rId12" Type="http://schemas.openxmlformats.org/officeDocument/2006/relationships/oleObject" Target="../embeddings/oleObject7.bin"/><Relationship Id="rId17" Type="http://schemas.openxmlformats.org/officeDocument/2006/relationships/image" Target="../media/image17.emf"/><Relationship Id="rId2" Type="http://schemas.openxmlformats.org/officeDocument/2006/relationships/oleObject" Target="../embeddings/oleObject2.bin"/><Relationship Id="rId16"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oleObject" Target="../embeddings/oleObject4.bin"/><Relationship Id="rId11" Type="http://schemas.openxmlformats.org/officeDocument/2006/relationships/image" Target="../media/image14.emf"/><Relationship Id="rId5" Type="http://schemas.openxmlformats.org/officeDocument/2006/relationships/image" Target="../media/image11.emf"/><Relationship Id="rId15" Type="http://schemas.openxmlformats.org/officeDocument/2006/relationships/image" Target="../media/image16.emf"/><Relationship Id="rId10" Type="http://schemas.openxmlformats.org/officeDocument/2006/relationships/oleObject" Target="../embeddings/oleObject6.bin"/><Relationship Id="rId19" Type="http://schemas.openxmlformats.org/officeDocument/2006/relationships/image" Target="../media/image18.emf"/><Relationship Id="rId4" Type="http://schemas.openxmlformats.org/officeDocument/2006/relationships/oleObject" Target="../embeddings/oleObject3.bin"/><Relationship Id="rId9" Type="http://schemas.openxmlformats.org/officeDocument/2006/relationships/image" Target="../media/image13.emf"/><Relationship Id="rId14" Type="http://schemas.openxmlformats.org/officeDocument/2006/relationships/oleObject" Target="../embeddings/oleObject8.bin"/></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12.bin"/><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28452" y="1371601"/>
            <a:ext cx="5185826" cy="1858296"/>
          </a:xfrm>
        </p:spPr>
        <p:txBody>
          <a:bodyPr>
            <a:noAutofit/>
          </a:bodyPr>
          <a:lstStyle/>
          <a:p>
            <a:pPr algn="ctr"/>
            <a:r>
              <a:rPr lang="en-US" sz="4400" b="1" dirty="0">
                <a:solidFill>
                  <a:schemeClr val="tx1"/>
                </a:solidFill>
                <a:latin typeface="Algerian" panose="04020705040A02060702" pitchFamily="82" charset="0"/>
              </a:rPr>
              <a:t>Identification of </a:t>
            </a:r>
            <a:br>
              <a:rPr lang="en-US" sz="4400" b="1" dirty="0">
                <a:solidFill>
                  <a:schemeClr val="tx1"/>
                </a:solidFill>
                <a:latin typeface="Algerian" panose="04020705040A02060702" pitchFamily="82" charset="0"/>
              </a:rPr>
            </a:br>
            <a:r>
              <a:rPr lang="en-US" sz="4400" b="1" dirty="0">
                <a:solidFill>
                  <a:schemeClr val="tx1"/>
                </a:solidFill>
                <a:latin typeface="Algerian" panose="04020705040A02060702" pitchFamily="82" charset="0"/>
              </a:rPr>
              <a:t>Carboxylic acid </a:t>
            </a:r>
          </a:p>
        </p:txBody>
      </p:sp>
      <p:sp>
        <p:nvSpPr>
          <p:cNvPr id="3" name="Subtitle 2"/>
          <p:cNvSpPr>
            <a:spLocks noGrp="1"/>
          </p:cNvSpPr>
          <p:nvPr>
            <p:ph type="subTitle" idx="1"/>
          </p:nvPr>
        </p:nvSpPr>
        <p:spPr>
          <a:xfrm>
            <a:off x="2728452" y="5185997"/>
            <a:ext cx="5053090" cy="1303293"/>
          </a:xfrm>
        </p:spPr>
        <p:txBody>
          <a:bodyPr>
            <a:normAutofit fontScale="77500" lnSpcReduction="20000"/>
          </a:bodyPr>
          <a:lstStyle/>
          <a:p>
            <a:pPr algn="ctr"/>
            <a:r>
              <a:rPr lang="en-US" sz="3000" b="1" dirty="0">
                <a:solidFill>
                  <a:srgbClr val="FF0000"/>
                </a:solidFill>
                <a:latin typeface="Adobe Devanagari" panose="02040503050201020203" pitchFamily="18" charset="0"/>
                <a:cs typeface="Adobe Devanagari" panose="02040503050201020203" pitchFamily="18" charset="0"/>
              </a:rPr>
              <a:t>Lab 4 </a:t>
            </a:r>
          </a:p>
          <a:p>
            <a:pPr algn="ctr"/>
            <a:r>
              <a:rPr lang="en-US" sz="3000" b="1" dirty="0">
                <a:solidFill>
                  <a:srgbClr val="FF0000"/>
                </a:solidFill>
                <a:latin typeface="Adobe Devanagari" panose="02040503050201020203" pitchFamily="18" charset="0"/>
                <a:cs typeface="Adobe Devanagari" panose="02040503050201020203" pitchFamily="18" charset="0"/>
              </a:rPr>
              <a:t>Done by:  </a:t>
            </a:r>
          </a:p>
          <a:p>
            <a:pPr algn="ctr"/>
            <a:r>
              <a:rPr lang="en-US" sz="3000" b="1" dirty="0">
                <a:solidFill>
                  <a:srgbClr val="FF0000"/>
                </a:solidFill>
                <a:latin typeface="Adobe Devanagari" panose="02040503050201020203" pitchFamily="18" charset="0"/>
                <a:cs typeface="Adobe Devanagari" panose="02040503050201020203" pitchFamily="18" charset="0"/>
              </a:rPr>
              <a:t>Assistant Lecturer: Hawazin Aziz Hamim</a:t>
            </a:r>
          </a:p>
          <a:p>
            <a:pPr algn="l"/>
            <a:endParaRPr lang="en-US" sz="2300" b="1" dirty="0">
              <a:solidFill>
                <a:schemeClr val="tx1"/>
              </a:solidFill>
              <a:latin typeface="Adobe Devanagari" panose="02040503050201020203" pitchFamily="18" charset="0"/>
              <a:cs typeface="Adobe Devanagari" panose="02040503050201020203" pitchFamily="18" charset="0"/>
            </a:endParaRPr>
          </a:p>
        </p:txBody>
      </p:sp>
      <p:sp>
        <p:nvSpPr>
          <p:cNvPr id="5" name="TextBox 4"/>
          <p:cNvSpPr txBox="1"/>
          <p:nvPr/>
        </p:nvSpPr>
        <p:spPr>
          <a:xfrm>
            <a:off x="3328416" y="4262667"/>
            <a:ext cx="4087368" cy="923330"/>
          </a:xfrm>
          <a:prstGeom prst="rect">
            <a:avLst/>
          </a:prstGeom>
          <a:noFill/>
        </p:spPr>
        <p:txBody>
          <a:bodyPr wrap="square" rtlCol="0">
            <a:spAutoFit/>
          </a:bodyPr>
          <a:lstStyle/>
          <a:p>
            <a:r>
              <a:rPr lang="en-US" dirty="0">
                <a:solidFill>
                  <a:schemeClr val="accent4"/>
                </a:solidFill>
                <a:latin typeface="Algerian" panose="04020705040A02060702" pitchFamily="82" charset="0"/>
              </a:rPr>
              <a:t>Second stage/</a:t>
            </a:r>
            <a:r>
              <a:rPr lang="ar-IQ" dirty="0">
                <a:solidFill>
                  <a:schemeClr val="accent4"/>
                </a:solidFill>
                <a:latin typeface="Algerian" panose="04020705040A02060702" pitchFamily="82" charset="0"/>
              </a:rPr>
              <a:t> </a:t>
            </a:r>
            <a:r>
              <a:rPr lang="en-US" dirty="0">
                <a:solidFill>
                  <a:schemeClr val="accent4"/>
                </a:solidFill>
                <a:latin typeface="Algerian" panose="04020705040A02060702" pitchFamily="82" charset="0"/>
              </a:rPr>
              <a:t>First semester </a:t>
            </a:r>
            <a:endParaRPr lang="ar-IQ" dirty="0">
              <a:solidFill>
                <a:schemeClr val="accent4"/>
              </a:solidFill>
              <a:latin typeface="Algerian" panose="04020705040A02060702" pitchFamily="82" charset="0"/>
            </a:endParaRPr>
          </a:p>
          <a:p>
            <a:r>
              <a:rPr lang="ar-IQ" b="1" dirty="0">
                <a:solidFill>
                  <a:schemeClr val="accent4"/>
                </a:solidFill>
                <a:latin typeface="Algerian" panose="04020705040A02060702" pitchFamily="82" charset="0"/>
              </a:rPr>
              <a:t>                 </a:t>
            </a:r>
            <a:r>
              <a:rPr lang="en-US" b="1" dirty="0">
                <a:solidFill>
                  <a:schemeClr val="accent4"/>
                </a:solidFill>
                <a:latin typeface="Algerian" panose="04020705040A02060702" pitchFamily="82" charset="0"/>
              </a:rPr>
              <a:t>2025-2026</a:t>
            </a:r>
          </a:p>
          <a:p>
            <a:endParaRPr lang="en-US" dirty="0">
              <a:solidFill>
                <a:schemeClr val="accent4"/>
              </a:solidFill>
              <a:latin typeface="Algerian" panose="04020705040A02060702" pitchFamily="82" charset="0"/>
            </a:endParaRPr>
          </a:p>
        </p:txBody>
      </p:sp>
      <p:sp>
        <p:nvSpPr>
          <p:cNvPr id="6" name="Subtitle 2"/>
          <p:cNvSpPr txBox="1">
            <a:spLocks/>
          </p:cNvSpPr>
          <p:nvPr/>
        </p:nvSpPr>
        <p:spPr>
          <a:xfrm>
            <a:off x="7415785" y="4934606"/>
            <a:ext cx="2768740" cy="1153767"/>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endParaRPr lang="en-US" sz="2300" b="1" dirty="0">
              <a:solidFill>
                <a:schemeClr val="tx1"/>
              </a:solidFill>
              <a:latin typeface="Adobe Devanagari" panose="02040503050201020203" pitchFamily="18" charset="0"/>
              <a:cs typeface="Adobe Devanagari" panose="02040503050201020203" pitchFamily="18" charset="0"/>
            </a:endParaRPr>
          </a:p>
        </p:txBody>
      </p:sp>
      <p:pic>
        <p:nvPicPr>
          <p:cNvPr id="9" name="Picture 8">
            <a:extLst>
              <a:ext uri="{FF2B5EF4-FFF2-40B4-BE49-F238E27FC236}">
                <a16:creationId xmlns:a16="http://schemas.microsoft.com/office/drawing/2014/main" id="{AED62806-7DDC-0FB3-E42B-99E39A99A2A4}"/>
              </a:ext>
            </a:extLst>
          </p:cNvPr>
          <p:cNvPicPr>
            <a:picLocks noChangeAspect="1"/>
          </p:cNvPicPr>
          <p:nvPr/>
        </p:nvPicPr>
        <p:blipFill>
          <a:blip r:embed="rId2"/>
          <a:stretch>
            <a:fillRect/>
          </a:stretch>
        </p:blipFill>
        <p:spPr>
          <a:xfrm>
            <a:off x="523183" y="60435"/>
            <a:ext cx="2060627" cy="2054530"/>
          </a:xfrm>
          <a:prstGeom prst="rect">
            <a:avLst/>
          </a:prstGeom>
        </p:spPr>
      </p:pic>
      <p:pic>
        <p:nvPicPr>
          <p:cNvPr id="10" name="Picture 9">
            <a:extLst>
              <a:ext uri="{FF2B5EF4-FFF2-40B4-BE49-F238E27FC236}">
                <a16:creationId xmlns:a16="http://schemas.microsoft.com/office/drawing/2014/main" id="{909104E6-08DA-FA8D-59EC-0A0DCBB332B0}"/>
              </a:ext>
            </a:extLst>
          </p:cNvPr>
          <p:cNvPicPr>
            <a:picLocks noChangeAspect="1"/>
          </p:cNvPicPr>
          <p:nvPr/>
        </p:nvPicPr>
        <p:blipFill>
          <a:blip r:embed="rId3"/>
          <a:stretch>
            <a:fillRect/>
          </a:stretch>
        </p:blipFill>
        <p:spPr>
          <a:xfrm>
            <a:off x="9665251" y="429745"/>
            <a:ext cx="1268078" cy="1493649"/>
          </a:xfrm>
          <a:prstGeom prst="rect">
            <a:avLst/>
          </a:prstGeom>
        </p:spPr>
      </p:pic>
    </p:spTree>
    <p:extLst>
      <p:ext uri="{BB962C8B-B14F-4D97-AF65-F5344CB8AC3E}">
        <p14:creationId xmlns:p14="http://schemas.microsoft.com/office/powerpoint/2010/main" val="568063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186" y="204952"/>
            <a:ext cx="9924647" cy="1166649"/>
          </a:xfrm>
        </p:spPr>
        <p:txBody>
          <a:bodyPr>
            <a:normAutofit/>
          </a:bodyPr>
          <a:lstStyle/>
          <a:p>
            <a:r>
              <a:rPr lang="en-US" sz="2800" b="1" dirty="0">
                <a:solidFill>
                  <a:srgbClr val="FF0000"/>
                </a:solidFill>
              </a:rPr>
              <a:t>Distinguish between Succinic acid and benzoic acid:</a:t>
            </a:r>
          </a:p>
        </p:txBody>
      </p:sp>
      <p:sp>
        <p:nvSpPr>
          <p:cNvPr id="3" name="Content Placeholder 2"/>
          <p:cNvSpPr>
            <a:spLocks noGrp="1"/>
          </p:cNvSpPr>
          <p:nvPr>
            <p:ph idx="1"/>
          </p:nvPr>
        </p:nvSpPr>
        <p:spPr>
          <a:xfrm>
            <a:off x="331075" y="1371601"/>
            <a:ext cx="11285739" cy="4669762"/>
          </a:xfrm>
        </p:spPr>
        <p:txBody>
          <a:bodyPr>
            <a:normAutofit/>
          </a:bodyPr>
          <a:lstStyle/>
          <a:p>
            <a:r>
              <a:rPr lang="en-US" sz="2800" dirty="0"/>
              <a:t>add to the precipitate few drops of dilute </a:t>
            </a:r>
            <a:r>
              <a:rPr lang="en-US" sz="2800" b="1" dirty="0">
                <a:solidFill>
                  <a:srgbClr val="002060"/>
                </a:solidFill>
              </a:rPr>
              <a:t>sulfuric acid</a:t>
            </a:r>
            <a:r>
              <a:rPr lang="en-US" sz="2800" dirty="0"/>
              <a:t> to </a:t>
            </a:r>
            <a:r>
              <a:rPr lang="en-US" sz="2800" b="1" dirty="0"/>
              <a:t>liberate</a:t>
            </a:r>
            <a:r>
              <a:rPr lang="en-US" sz="2800" dirty="0"/>
              <a:t> the free </a:t>
            </a:r>
            <a:r>
              <a:rPr lang="en-US" sz="2800" b="1" dirty="0">
                <a:solidFill>
                  <a:srgbClr val="FF0000"/>
                </a:solidFill>
              </a:rPr>
              <a:t>carboxylic acid </a:t>
            </a:r>
            <a:r>
              <a:rPr lang="en-US" sz="2800" dirty="0"/>
              <a:t>again. </a:t>
            </a:r>
          </a:p>
          <a:p>
            <a:r>
              <a:rPr lang="en-US" sz="2800" dirty="0"/>
              <a:t>In one case the liberated acid is </a:t>
            </a:r>
            <a:r>
              <a:rPr lang="en-US" sz="2800" b="1" dirty="0">
                <a:solidFill>
                  <a:srgbClr val="00B0F0"/>
                </a:solidFill>
              </a:rPr>
              <a:t>water soluble </a:t>
            </a:r>
            <a:r>
              <a:rPr lang="en-US" sz="2800" dirty="0"/>
              <a:t>and it is </a:t>
            </a:r>
            <a:r>
              <a:rPr lang="en-US" sz="2800" b="1" dirty="0">
                <a:solidFill>
                  <a:srgbClr val="00B050"/>
                </a:solidFill>
              </a:rPr>
              <a:t>succinic acid</a:t>
            </a:r>
            <a:r>
              <a:rPr lang="en-US" sz="2800" dirty="0"/>
              <a:t> which is </a:t>
            </a:r>
            <a:r>
              <a:rPr lang="en-US" sz="2800" b="1" dirty="0">
                <a:solidFill>
                  <a:schemeClr val="accent4"/>
                </a:solidFill>
              </a:rPr>
              <a:t>aliphatic</a:t>
            </a:r>
            <a:r>
              <a:rPr lang="en-US" sz="2800" dirty="0"/>
              <a:t>. </a:t>
            </a:r>
          </a:p>
          <a:p>
            <a:r>
              <a:rPr lang="en-US" sz="2800" dirty="0"/>
              <a:t>On the other hand </a:t>
            </a:r>
            <a:r>
              <a:rPr lang="en-US" sz="2800" b="1" dirty="0">
                <a:solidFill>
                  <a:srgbClr val="FFC000"/>
                </a:solidFill>
              </a:rPr>
              <a:t>benzoic acid </a:t>
            </a:r>
            <a:r>
              <a:rPr lang="en-US" sz="2800" dirty="0"/>
              <a:t>is liberated as a </a:t>
            </a:r>
            <a:r>
              <a:rPr lang="en-US" sz="2800" b="1" dirty="0">
                <a:solidFill>
                  <a:schemeClr val="accent5">
                    <a:lumMod val="50000"/>
                  </a:schemeClr>
                </a:solidFill>
              </a:rPr>
              <a:t>white precipitate </a:t>
            </a:r>
            <a:r>
              <a:rPr lang="en-US" sz="2800" dirty="0"/>
              <a:t>because it is </a:t>
            </a:r>
            <a:r>
              <a:rPr lang="en-US" sz="2800" b="1" dirty="0">
                <a:solidFill>
                  <a:srgbClr val="00B0F0"/>
                </a:solidFill>
              </a:rPr>
              <a:t>insoluble in water </a:t>
            </a:r>
            <a:r>
              <a:rPr lang="en-US" sz="2800" dirty="0"/>
              <a:t>since it is </a:t>
            </a:r>
            <a:r>
              <a:rPr lang="en-US" sz="2800" b="1" dirty="0">
                <a:solidFill>
                  <a:schemeClr val="accent5">
                    <a:lumMod val="50000"/>
                  </a:schemeClr>
                </a:solidFill>
              </a:rPr>
              <a:t>aromatic</a:t>
            </a:r>
            <a:r>
              <a:rPr lang="en-US" sz="2800" dirty="0"/>
              <a:t>.</a:t>
            </a:r>
          </a:p>
        </p:txBody>
      </p:sp>
      <p:pic>
        <p:nvPicPr>
          <p:cNvPr id="4" name="Picture 3"/>
          <p:cNvPicPr>
            <a:picLocks noChangeAspect="1"/>
          </p:cNvPicPr>
          <p:nvPr/>
        </p:nvPicPr>
        <p:blipFill>
          <a:blip r:embed="rId2"/>
          <a:stretch>
            <a:fillRect/>
          </a:stretch>
        </p:blipFill>
        <p:spPr>
          <a:xfrm>
            <a:off x="2916808" y="4332585"/>
            <a:ext cx="7583024" cy="2255994"/>
          </a:xfrm>
          <a:prstGeom prst="rect">
            <a:avLst/>
          </a:prstGeom>
        </p:spPr>
      </p:pic>
    </p:spTree>
    <p:extLst>
      <p:ext uri="{BB962C8B-B14F-4D97-AF65-F5344CB8AC3E}">
        <p14:creationId xmlns:p14="http://schemas.microsoft.com/office/powerpoint/2010/main" val="378896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5A0886-DE6F-4FD0-C462-911B767ED456}"/>
              </a:ext>
            </a:extLst>
          </p:cNvPr>
          <p:cNvPicPr>
            <a:picLocks noChangeAspect="1"/>
          </p:cNvPicPr>
          <p:nvPr/>
        </p:nvPicPr>
        <p:blipFill>
          <a:blip r:embed="rId2"/>
          <a:stretch>
            <a:fillRect/>
          </a:stretch>
        </p:blipFill>
        <p:spPr>
          <a:xfrm>
            <a:off x="1725561" y="863112"/>
            <a:ext cx="9040762" cy="2565888"/>
          </a:xfrm>
          <a:prstGeom prst="rect">
            <a:avLst/>
          </a:prstGeom>
        </p:spPr>
      </p:pic>
      <p:pic>
        <p:nvPicPr>
          <p:cNvPr id="5" name="Picture 4">
            <a:extLst>
              <a:ext uri="{FF2B5EF4-FFF2-40B4-BE49-F238E27FC236}">
                <a16:creationId xmlns:a16="http://schemas.microsoft.com/office/drawing/2014/main" id="{C9356275-F967-655A-4825-45B443B252AA}"/>
              </a:ext>
            </a:extLst>
          </p:cNvPr>
          <p:cNvPicPr>
            <a:picLocks noChangeAspect="1"/>
          </p:cNvPicPr>
          <p:nvPr/>
        </p:nvPicPr>
        <p:blipFill>
          <a:blip r:embed="rId3"/>
          <a:stretch>
            <a:fillRect/>
          </a:stretch>
        </p:blipFill>
        <p:spPr>
          <a:xfrm>
            <a:off x="5626730" y="3429000"/>
            <a:ext cx="1238423" cy="695422"/>
          </a:xfrm>
          <a:prstGeom prst="rect">
            <a:avLst/>
          </a:prstGeom>
          <a:solidFill>
            <a:srgbClr val="FFC000"/>
          </a:solidFill>
        </p:spPr>
      </p:pic>
      <p:pic>
        <p:nvPicPr>
          <p:cNvPr id="7" name="Picture 6">
            <a:extLst>
              <a:ext uri="{FF2B5EF4-FFF2-40B4-BE49-F238E27FC236}">
                <a16:creationId xmlns:a16="http://schemas.microsoft.com/office/drawing/2014/main" id="{8EB4C2AA-E888-A0B7-1411-07F3425D02B7}"/>
              </a:ext>
            </a:extLst>
          </p:cNvPr>
          <p:cNvPicPr>
            <a:picLocks noChangeAspect="1"/>
          </p:cNvPicPr>
          <p:nvPr/>
        </p:nvPicPr>
        <p:blipFill>
          <a:blip r:embed="rId4"/>
          <a:stretch>
            <a:fillRect/>
          </a:stretch>
        </p:blipFill>
        <p:spPr>
          <a:xfrm>
            <a:off x="8994421" y="3495684"/>
            <a:ext cx="1400370" cy="562053"/>
          </a:xfrm>
          <a:prstGeom prst="rect">
            <a:avLst/>
          </a:prstGeom>
        </p:spPr>
      </p:pic>
      <p:sp>
        <p:nvSpPr>
          <p:cNvPr id="10" name="TextBox 9">
            <a:extLst>
              <a:ext uri="{FF2B5EF4-FFF2-40B4-BE49-F238E27FC236}">
                <a16:creationId xmlns:a16="http://schemas.microsoft.com/office/drawing/2014/main" id="{99796ECE-D138-2FAD-24A3-2909D0DD04AC}"/>
              </a:ext>
            </a:extLst>
          </p:cNvPr>
          <p:cNvSpPr txBox="1"/>
          <p:nvPr/>
        </p:nvSpPr>
        <p:spPr>
          <a:xfrm>
            <a:off x="1797209" y="3429000"/>
            <a:ext cx="2170107" cy="646331"/>
          </a:xfrm>
          <a:prstGeom prst="rect">
            <a:avLst/>
          </a:prstGeom>
          <a:noFill/>
        </p:spPr>
        <p:txBody>
          <a:bodyPr wrap="square" rtlCol="0">
            <a:spAutoFit/>
          </a:bodyPr>
          <a:lstStyle/>
          <a:p>
            <a:r>
              <a:rPr lang="en-US" b="1" dirty="0"/>
              <a:t>Red color formic &amp; acetic </a:t>
            </a:r>
          </a:p>
        </p:txBody>
      </p:sp>
    </p:spTree>
    <p:extLst>
      <p:ext uri="{BB962C8B-B14F-4D97-AF65-F5344CB8AC3E}">
        <p14:creationId xmlns:p14="http://schemas.microsoft.com/office/powerpoint/2010/main" val="69654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1252" y="299546"/>
            <a:ext cx="7002749" cy="874410"/>
          </a:xfrm>
        </p:spPr>
        <p:txBody>
          <a:bodyPr>
            <a:normAutofit/>
          </a:bodyPr>
          <a:lstStyle/>
          <a:p>
            <a:r>
              <a:rPr lang="en-US" sz="3200" b="1" dirty="0">
                <a:solidFill>
                  <a:srgbClr val="FF0000"/>
                </a:solidFill>
              </a:rPr>
              <a:t>Especial tests: </a:t>
            </a:r>
            <a:endParaRPr lang="en-US" sz="3200" b="1" dirty="0"/>
          </a:p>
        </p:txBody>
      </p:sp>
      <p:sp>
        <p:nvSpPr>
          <p:cNvPr id="3" name="Content Placeholder 2"/>
          <p:cNvSpPr>
            <a:spLocks noGrp="1"/>
          </p:cNvSpPr>
          <p:nvPr>
            <p:ph idx="1"/>
          </p:nvPr>
        </p:nvSpPr>
        <p:spPr>
          <a:xfrm>
            <a:off x="488731" y="899652"/>
            <a:ext cx="11059256" cy="5658803"/>
          </a:xfrm>
        </p:spPr>
        <p:txBody>
          <a:bodyPr>
            <a:normAutofit/>
          </a:bodyPr>
          <a:lstStyle/>
          <a:p>
            <a:pPr marL="0" indent="0">
              <a:buNone/>
            </a:pPr>
            <a:r>
              <a:rPr lang="en-US" sz="2400" b="1" dirty="0"/>
              <a:t>1-Especial tests of </a:t>
            </a:r>
            <a:r>
              <a:rPr lang="en-US" sz="2400" b="1" dirty="0">
                <a:solidFill>
                  <a:srgbClr val="FF0000"/>
                </a:solidFill>
              </a:rPr>
              <a:t>Formic acid</a:t>
            </a:r>
          </a:p>
          <a:p>
            <a:pPr marL="0" indent="0">
              <a:buNone/>
            </a:pPr>
            <a:r>
              <a:rPr lang="en-US" sz="2400" b="1" dirty="0">
                <a:solidFill>
                  <a:srgbClr val="FF0000"/>
                </a:solidFill>
              </a:rPr>
              <a:t>A-Reduction test </a:t>
            </a:r>
            <a:r>
              <a:rPr lang="en-US" sz="2400" b="1" dirty="0"/>
              <a:t>( </a:t>
            </a:r>
            <a:r>
              <a:rPr lang="en-US" sz="2400" b="1" dirty="0">
                <a:solidFill>
                  <a:srgbClr val="00B050"/>
                </a:solidFill>
              </a:rPr>
              <a:t>Alkaline Kmno4</a:t>
            </a:r>
            <a:r>
              <a:rPr lang="en-US" sz="2400" b="1" dirty="0"/>
              <a:t>):</a:t>
            </a:r>
          </a:p>
          <a:p>
            <a:pPr marL="0" indent="0">
              <a:buNone/>
            </a:pPr>
            <a:r>
              <a:rPr lang="en-US" sz="2400" b="1" dirty="0"/>
              <a:t>Procedure: </a:t>
            </a:r>
          </a:p>
          <a:p>
            <a:pPr>
              <a:buFontTx/>
              <a:buChar char="-"/>
            </a:pPr>
            <a:r>
              <a:rPr lang="en-US" sz="2400" dirty="0"/>
              <a:t>1 ml of the  </a:t>
            </a:r>
            <a:r>
              <a:rPr lang="en-US" sz="2400" dirty="0">
                <a:solidFill>
                  <a:srgbClr val="FF0000"/>
                </a:solidFill>
              </a:rPr>
              <a:t>carboxylic acid </a:t>
            </a:r>
            <a:r>
              <a:rPr lang="en-US" sz="2400" dirty="0"/>
              <a:t>heat for 1 minute </a:t>
            </a:r>
          </a:p>
          <a:p>
            <a:pPr>
              <a:buFontTx/>
              <a:buChar char="-"/>
            </a:pPr>
            <a:r>
              <a:rPr lang="en-US" sz="2400" dirty="0"/>
              <a:t>add 3 ml of Na2CO3  or </a:t>
            </a:r>
            <a:r>
              <a:rPr lang="en-US" sz="2400" b="1" dirty="0">
                <a:solidFill>
                  <a:srgbClr val="FF0000"/>
                </a:solidFill>
              </a:rPr>
              <a:t>10 % M </a:t>
            </a:r>
            <a:r>
              <a:rPr lang="en-US" sz="2400" dirty="0"/>
              <a:t>sodium bicarbonate solution</a:t>
            </a:r>
          </a:p>
          <a:p>
            <a:pPr>
              <a:buFontTx/>
              <a:buChar char="-"/>
            </a:pPr>
            <a:r>
              <a:rPr lang="en-US" sz="2400" dirty="0"/>
              <a:t>Then add one drop of </a:t>
            </a:r>
            <a:r>
              <a:rPr lang="en-US" sz="2400" b="1" dirty="0">
                <a:solidFill>
                  <a:srgbClr val="FF0000"/>
                </a:solidFill>
              </a:rPr>
              <a:t>1% M </a:t>
            </a:r>
            <a:r>
              <a:rPr lang="en-US" sz="2400" dirty="0"/>
              <a:t>potassium permanganate solution</a:t>
            </a:r>
          </a:p>
          <a:p>
            <a:pPr>
              <a:buFontTx/>
              <a:buChar char="-"/>
            </a:pPr>
            <a:r>
              <a:rPr lang="en-US" sz="2400" dirty="0"/>
              <a:t>Observe the disappearance of a </a:t>
            </a:r>
            <a:r>
              <a:rPr lang="en-US" sz="2400" b="1" dirty="0">
                <a:solidFill>
                  <a:schemeClr val="accent6">
                    <a:lumMod val="50000"/>
                  </a:schemeClr>
                </a:solidFill>
              </a:rPr>
              <a:t>brown precipitate </a:t>
            </a:r>
            <a:r>
              <a:rPr lang="en-US" sz="2400" dirty="0"/>
              <a:t>of manganese oxide.</a:t>
            </a:r>
          </a:p>
          <a:p>
            <a:r>
              <a:rPr lang="en-US" b="1" dirty="0"/>
              <a:t>Results:</a:t>
            </a:r>
          </a:p>
          <a:p>
            <a:pPr>
              <a:buFontTx/>
              <a:buChar char="-"/>
            </a:pPr>
            <a:r>
              <a:rPr lang="en-US" sz="2000" b="1" dirty="0">
                <a:solidFill>
                  <a:schemeClr val="tx1"/>
                </a:solidFill>
              </a:rPr>
              <a:t>Formic acid: </a:t>
            </a:r>
            <a:r>
              <a:rPr lang="en-US" sz="2000" b="1" dirty="0">
                <a:solidFill>
                  <a:srgbClr val="7030A0"/>
                </a:solidFill>
              </a:rPr>
              <a:t>de-colorization</a:t>
            </a:r>
            <a:r>
              <a:rPr lang="en-US" sz="2000" b="1" dirty="0">
                <a:solidFill>
                  <a:schemeClr val="tx1"/>
                </a:solidFill>
              </a:rPr>
              <a:t> violet color of </a:t>
            </a:r>
            <a:r>
              <a:rPr lang="en-US" sz="2000" b="1" dirty="0">
                <a:solidFill>
                  <a:srgbClr val="FF0000"/>
                </a:solidFill>
              </a:rPr>
              <a:t>KMno4</a:t>
            </a:r>
            <a:r>
              <a:rPr lang="en-US" sz="2000" b="1" dirty="0">
                <a:solidFill>
                  <a:schemeClr val="tx1"/>
                </a:solidFill>
              </a:rPr>
              <a:t> and formation </a:t>
            </a:r>
            <a:r>
              <a:rPr lang="en-US" sz="2000" b="1" dirty="0">
                <a:solidFill>
                  <a:schemeClr val="accent6">
                    <a:lumMod val="50000"/>
                  </a:schemeClr>
                </a:solidFill>
              </a:rPr>
              <a:t>brown ppt</a:t>
            </a:r>
            <a:r>
              <a:rPr lang="en-US" sz="2000" b="1" dirty="0">
                <a:solidFill>
                  <a:schemeClr val="tx1"/>
                </a:solidFill>
              </a:rPr>
              <a:t>.</a:t>
            </a:r>
          </a:p>
          <a:p>
            <a:pPr>
              <a:buFontTx/>
              <a:buChar char="-"/>
            </a:pPr>
            <a:r>
              <a:rPr lang="en-US" sz="2000" b="1" dirty="0">
                <a:solidFill>
                  <a:schemeClr val="tx1"/>
                </a:solidFill>
              </a:rPr>
              <a:t>Acetic acid: no reaction</a:t>
            </a:r>
          </a:p>
        </p:txBody>
      </p:sp>
      <p:pic>
        <p:nvPicPr>
          <p:cNvPr id="4" name="Picture 3"/>
          <p:cNvPicPr>
            <a:picLocks noChangeAspect="1"/>
          </p:cNvPicPr>
          <p:nvPr/>
        </p:nvPicPr>
        <p:blipFill>
          <a:blip r:embed="rId2"/>
          <a:stretch>
            <a:fillRect/>
          </a:stretch>
        </p:blipFill>
        <p:spPr>
          <a:xfrm>
            <a:off x="5543511" y="5384500"/>
            <a:ext cx="6004476" cy="1173954"/>
          </a:xfrm>
          <a:prstGeom prst="rect">
            <a:avLst/>
          </a:prstGeom>
        </p:spPr>
      </p:pic>
      <p:sp>
        <p:nvSpPr>
          <p:cNvPr id="5" name="TextBox 4"/>
          <p:cNvSpPr txBox="1"/>
          <p:nvPr/>
        </p:nvSpPr>
        <p:spPr>
          <a:xfrm rot="10800000" flipV="1">
            <a:off x="825909" y="5759899"/>
            <a:ext cx="5245705" cy="369332"/>
          </a:xfrm>
          <a:prstGeom prst="rect">
            <a:avLst/>
          </a:prstGeom>
          <a:noFill/>
        </p:spPr>
        <p:txBody>
          <a:bodyPr wrap="square" rtlCol="0">
            <a:spAutoFit/>
          </a:bodyPr>
          <a:lstStyle/>
          <a:p>
            <a:r>
              <a:rPr lang="en-US" b="1" dirty="0">
                <a:solidFill>
                  <a:srgbClr val="FF0000"/>
                </a:solidFill>
              </a:rPr>
              <a:t>Type of reaction: </a:t>
            </a:r>
            <a:r>
              <a:rPr lang="en-US" dirty="0"/>
              <a:t>decarboxylation</a:t>
            </a:r>
          </a:p>
        </p:txBody>
      </p:sp>
    </p:spTree>
    <p:extLst>
      <p:ext uri="{BB962C8B-B14F-4D97-AF65-F5344CB8AC3E}">
        <p14:creationId xmlns:p14="http://schemas.microsoft.com/office/powerpoint/2010/main" val="180523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arn(inVertical)">
                                      <p:cBhvr>
                                        <p:cTn id="30" dur="500"/>
                                        <p:tgtEl>
                                          <p:spTgt spid="3">
                                            <p:txEl>
                                              <p:pRg st="6" end="6"/>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barn(inVertical)">
                                      <p:cBhvr>
                                        <p:cTn id="33" dur="500"/>
                                        <p:tgtEl>
                                          <p:spTgt spid="3">
                                            <p:txEl>
                                              <p:pRg st="7" end="7"/>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barn(inVertical)">
                                      <p:cBhvr>
                                        <p:cTn id="36" dur="500"/>
                                        <p:tgtEl>
                                          <p:spTgt spid="3">
                                            <p:txEl>
                                              <p:pRg st="8" end="8"/>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barn(inVertical)">
                                      <p:cBhvr>
                                        <p:cTn id="39" dur="500"/>
                                        <p:tgtEl>
                                          <p:spTgt spid="3">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barn(inVertical)">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38291" y="1726986"/>
            <a:ext cx="8115417" cy="3881437"/>
          </a:xfrm>
          <a:prstGeom prst="rect">
            <a:avLst/>
          </a:prstGeom>
        </p:spPr>
      </p:pic>
    </p:spTree>
    <p:extLst>
      <p:ext uri="{BB962C8B-B14F-4D97-AF65-F5344CB8AC3E}">
        <p14:creationId xmlns:p14="http://schemas.microsoft.com/office/powerpoint/2010/main" val="988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96315C-BA8E-6908-C705-1A78DBC394F6}"/>
              </a:ext>
            </a:extLst>
          </p:cNvPr>
          <p:cNvSpPr txBox="1"/>
          <p:nvPr/>
        </p:nvSpPr>
        <p:spPr>
          <a:xfrm>
            <a:off x="604994" y="619432"/>
            <a:ext cx="11296953" cy="2554545"/>
          </a:xfrm>
          <a:prstGeom prst="rect">
            <a:avLst/>
          </a:prstGeom>
          <a:noFill/>
        </p:spPr>
        <p:txBody>
          <a:bodyPr wrap="square">
            <a:spAutoFit/>
          </a:bodyPr>
          <a:lstStyle/>
          <a:p>
            <a:r>
              <a:rPr lang="en-US" sz="3200" b="1" dirty="0">
                <a:solidFill>
                  <a:srgbClr val="FF0000"/>
                </a:solidFill>
              </a:rPr>
              <a:t>B-HgCl2 test.</a:t>
            </a:r>
          </a:p>
          <a:p>
            <a:r>
              <a:rPr lang="en-US" sz="3200" dirty="0"/>
              <a:t>Formic acid reduces mercuric ion (</a:t>
            </a:r>
            <a:r>
              <a:rPr lang="en-US" sz="3200" dirty="0">
                <a:solidFill>
                  <a:srgbClr val="FF0000"/>
                </a:solidFill>
              </a:rPr>
              <a:t>Hg+2</a:t>
            </a:r>
            <a:r>
              <a:rPr lang="en-US" sz="3200" dirty="0"/>
              <a:t>) to mercurous ion (</a:t>
            </a:r>
            <a:r>
              <a:rPr lang="en-US" sz="3200" dirty="0">
                <a:solidFill>
                  <a:srgbClr val="FF0000"/>
                </a:solidFill>
              </a:rPr>
              <a:t>Hg+</a:t>
            </a:r>
            <a:r>
              <a:rPr lang="en-US" sz="3200" dirty="0"/>
              <a:t>) (</a:t>
            </a:r>
            <a:r>
              <a:rPr lang="en-US" sz="3200" b="1" dirty="0">
                <a:solidFill>
                  <a:srgbClr val="00B050"/>
                </a:solidFill>
              </a:rPr>
              <a:t>white precipitate</a:t>
            </a:r>
            <a:r>
              <a:rPr lang="en-US" sz="3200" dirty="0"/>
              <a:t>) in the presence of excess acid, to mercury (</a:t>
            </a:r>
            <a:r>
              <a:rPr lang="en-US" sz="3200" b="1" dirty="0">
                <a:solidFill>
                  <a:srgbClr val="7030A0"/>
                </a:solidFill>
              </a:rPr>
              <a:t>gray ppt</a:t>
            </a:r>
            <a:r>
              <a:rPr lang="en-US" sz="3200" dirty="0"/>
              <a:t>).</a:t>
            </a:r>
          </a:p>
          <a:p>
            <a:pPr algn="ctr"/>
            <a:endParaRPr lang="en-US" sz="3200" dirty="0"/>
          </a:p>
        </p:txBody>
      </p:sp>
      <p:pic>
        <p:nvPicPr>
          <p:cNvPr id="4" name="Picture 3">
            <a:extLst>
              <a:ext uri="{FF2B5EF4-FFF2-40B4-BE49-F238E27FC236}">
                <a16:creationId xmlns:a16="http://schemas.microsoft.com/office/drawing/2014/main" id="{2EB0B4F3-C667-955A-49A5-690E8FFCDE7D}"/>
              </a:ext>
            </a:extLst>
          </p:cNvPr>
          <p:cNvPicPr>
            <a:picLocks noChangeAspect="1"/>
          </p:cNvPicPr>
          <p:nvPr/>
        </p:nvPicPr>
        <p:blipFill>
          <a:blip r:embed="rId2"/>
          <a:stretch>
            <a:fillRect/>
          </a:stretch>
        </p:blipFill>
        <p:spPr>
          <a:xfrm>
            <a:off x="604995" y="3429000"/>
            <a:ext cx="8981457" cy="2603090"/>
          </a:xfrm>
          <a:prstGeom prst="rect">
            <a:avLst/>
          </a:prstGeom>
        </p:spPr>
      </p:pic>
    </p:spTree>
    <p:extLst>
      <p:ext uri="{BB962C8B-B14F-4D97-AF65-F5344CB8AC3E}">
        <p14:creationId xmlns:p14="http://schemas.microsoft.com/office/powerpoint/2010/main" val="403398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A22ACE-EFFE-DA84-C5E9-FA531626049D}"/>
              </a:ext>
            </a:extLst>
          </p:cNvPr>
          <p:cNvPicPr>
            <a:picLocks noChangeAspect="1"/>
          </p:cNvPicPr>
          <p:nvPr/>
        </p:nvPicPr>
        <p:blipFill>
          <a:blip r:embed="rId2"/>
          <a:stretch>
            <a:fillRect/>
          </a:stretch>
        </p:blipFill>
        <p:spPr>
          <a:xfrm>
            <a:off x="2776440" y="1502497"/>
            <a:ext cx="6639119" cy="3853006"/>
          </a:xfrm>
          <a:prstGeom prst="rect">
            <a:avLst/>
          </a:prstGeom>
        </p:spPr>
      </p:pic>
    </p:spTree>
    <p:extLst>
      <p:ext uri="{BB962C8B-B14F-4D97-AF65-F5344CB8AC3E}">
        <p14:creationId xmlns:p14="http://schemas.microsoft.com/office/powerpoint/2010/main" val="275443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A0018D-6D27-1DA4-8635-9987C3541D8B}"/>
              </a:ext>
            </a:extLst>
          </p:cNvPr>
          <p:cNvSpPr txBox="1"/>
          <p:nvPr/>
        </p:nvSpPr>
        <p:spPr>
          <a:xfrm>
            <a:off x="648929" y="589934"/>
            <a:ext cx="10913806" cy="3385542"/>
          </a:xfrm>
          <a:prstGeom prst="rect">
            <a:avLst/>
          </a:prstGeom>
          <a:noFill/>
        </p:spPr>
        <p:txBody>
          <a:bodyPr wrap="square">
            <a:spAutoFit/>
          </a:bodyPr>
          <a:lstStyle/>
          <a:p>
            <a:r>
              <a:rPr lang="en-US" sz="3600" b="1" dirty="0">
                <a:solidFill>
                  <a:srgbClr val="FF0000"/>
                </a:solidFill>
              </a:rPr>
              <a:t>C-Tollen's test</a:t>
            </a:r>
          </a:p>
          <a:p>
            <a:r>
              <a:rPr lang="en-US" sz="3200" b="1" dirty="0">
                <a:solidFill>
                  <a:srgbClr val="7030A0"/>
                </a:solidFill>
              </a:rPr>
              <a:t>Reagent</a:t>
            </a:r>
            <a:r>
              <a:rPr lang="en-US" sz="3200" dirty="0"/>
              <a:t> is </a:t>
            </a:r>
            <a:r>
              <a:rPr lang="en-US" sz="3200" b="1" dirty="0">
                <a:solidFill>
                  <a:srgbClr val="FFC000"/>
                </a:solidFill>
              </a:rPr>
              <a:t>Ag(NH3)2OH</a:t>
            </a:r>
            <a:r>
              <a:rPr lang="en-US" sz="3200" dirty="0"/>
              <a:t>.</a:t>
            </a:r>
          </a:p>
          <a:p>
            <a:endParaRPr lang="en-US" sz="3200" dirty="0"/>
          </a:p>
          <a:p>
            <a:r>
              <a:rPr lang="en-US" sz="3200" b="1" dirty="0">
                <a:solidFill>
                  <a:srgbClr val="7030A0"/>
                </a:solidFill>
              </a:rPr>
              <a:t>Depends</a:t>
            </a:r>
            <a:r>
              <a:rPr lang="en-US" sz="3200" dirty="0"/>
              <a:t> on formation </a:t>
            </a:r>
            <a:r>
              <a:rPr lang="en-US" sz="3200" b="1" dirty="0">
                <a:solidFill>
                  <a:srgbClr val="FF0000"/>
                </a:solidFill>
              </a:rPr>
              <a:t>salt of acid </a:t>
            </a:r>
            <a:r>
              <a:rPr lang="en-US" sz="3200" dirty="0"/>
              <a:t>and metal (Ag) as </a:t>
            </a:r>
            <a:r>
              <a:rPr lang="en-US" sz="3200" b="1" dirty="0">
                <a:solidFill>
                  <a:schemeClr val="tx1">
                    <a:lumMod val="75000"/>
                    <a:lumOff val="25000"/>
                  </a:schemeClr>
                </a:solidFill>
              </a:rPr>
              <a:t>silver mirror</a:t>
            </a:r>
          </a:p>
          <a:p>
            <a:pPr algn="ctr"/>
            <a:endParaRPr lang="en-US" sz="3200" b="1" dirty="0">
              <a:solidFill>
                <a:schemeClr val="tx1">
                  <a:lumMod val="75000"/>
                  <a:lumOff val="25000"/>
                </a:schemeClr>
              </a:solidFill>
            </a:endParaRPr>
          </a:p>
          <a:p>
            <a:endParaRPr lang="en-US" b="1" dirty="0">
              <a:solidFill>
                <a:srgbClr val="FF0000"/>
              </a:solidFill>
            </a:endParaRPr>
          </a:p>
        </p:txBody>
      </p:sp>
      <p:pic>
        <p:nvPicPr>
          <p:cNvPr id="4" name="Picture 3">
            <a:extLst>
              <a:ext uri="{FF2B5EF4-FFF2-40B4-BE49-F238E27FC236}">
                <a16:creationId xmlns:a16="http://schemas.microsoft.com/office/drawing/2014/main" id="{756E5037-1D88-ED7C-11F1-25088A501BEA}"/>
              </a:ext>
            </a:extLst>
          </p:cNvPr>
          <p:cNvPicPr>
            <a:picLocks noChangeAspect="1"/>
          </p:cNvPicPr>
          <p:nvPr/>
        </p:nvPicPr>
        <p:blipFill>
          <a:blip r:embed="rId3"/>
          <a:stretch>
            <a:fillRect/>
          </a:stretch>
        </p:blipFill>
        <p:spPr>
          <a:xfrm>
            <a:off x="2138516" y="3429000"/>
            <a:ext cx="7667000" cy="1960818"/>
          </a:xfrm>
          <a:prstGeom prst="rect">
            <a:avLst/>
          </a:prstGeom>
        </p:spPr>
      </p:pic>
    </p:spTree>
    <p:extLst>
      <p:ext uri="{BB962C8B-B14F-4D97-AF65-F5344CB8AC3E}">
        <p14:creationId xmlns:p14="http://schemas.microsoft.com/office/powerpoint/2010/main" val="353442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9935" y="604684"/>
            <a:ext cx="10958052" cy="5436679"/>
          </a:xfrm>
        </p:spPr>
        <p:txBody>
          <a:bodyPr>
            <a:normAutofit/>
          </a:bodyPr>
          <a:lstStyle/>
          <a:p>
            <a:pPr marL="0" indent="0">
              <a:buNone/>
            </a:pPr>
            <a:r>
              <a:rPr lang="en-US" sz="2800" b="1" dirty="0"/>
              <a:t>2) </a:t>
            </a:r>
            <a:r>
              <a:rPr lang="en-US" sz="2800" b="1" dirty="0">
                <a:solidFill>
                  <a:srgbClr val="FFC000"/>
                </a:solidFill>
              </a:rPr>
              <a:t>Esterification test</a:t>
            </a:r>
            <a:r>
              <a:rPr lang="en-US" sz="2800" b="1" dirty="0"/>
              <a:t>: especial test of </a:t>
            </a:r>
            <a:r>
              <a:rPr lang="en-US" sz="2800" b="1" dirty="0">
                <a:solidFill>
                  <a:schemeClr val="accent2"/>
                </a:solidFill>
              </a:rPr>
              <a:t>acetic acid</a:t>
            </a:r>
            <a:r>
              <a:rPr lang="en-US" sz="2800" b="1" dirty="0"/>
              <a:t>) </a:t>
            </a:r>
          </a:p>
          <a:p>
            <a:r>
              <a:rPr lang="en-US" sz="2800" dirty="0"/>
              <a:t>Procedure: </a:t>
            </a:r>
          </a:p>
          <a:p>
            <a:pPr>
              <a:buFont typeface="Wingdings" panose="05000000000000000000" pitchFamily="2" charset="2"/>
              <a:buChar char="v"/>
            </a:pPr>
            <a:r>
              <a:rPr lang="en-US" sz="2400" dirty="0"/>
              <a:t>Mix 1 mL of </a:t>
            </a:r>
            <a:r>
              <a:rPr lang="en-US" sz="2400" dirty="0">
                <a:solidFill>
                  <a:schemeClr val="accent2"/>
                </a:solidFill>
              </a:rPr>
              <a:t>acetic acid </a:t>
            </a:r>
            <a:r>
              <a:rPr lang="en-US" sz="2400" dirty="0"/>
              <a:t>with 2 mL of </a:t>
            </a:r>
            <a:r>
              <a:rPr lang="en-US" sz="2400" b="1" dirty="0">
                <a:solidFill>
                  <a:schemeClr val="accent3"/>
                </a:solidFill>
              </a:rPr>
              <a:t>ethanol</a:t>
            </a:r>
            <a:r>
              <a:rPr lang="en-US" sz="2400" dirty="0"/>
              <a:t> in a test tube add to this mixture 2–3 drops of concentrated </a:t>
            </a:r>
            <a:r>
              <a:rPr lang="en-US" sz="2400" b="1" dirty="0" err="1">
                <a:solidFill>
                  <a:srgbClr val="C00000"/>
                </a:solidFill>
              </a:rPr>
              <a:t>sulphuric</a:t>
            </a:r>
            <a:r>
              <a:rPr lang="en-US" sz="2400" b="1" dirty="0">
                <a:solidFill>
                  <a:srgbClr val="C00000"/>
                </a:solidFill>
              </a:rPr>
              <a:t> acid</a:t>
            </a:r>
            <a:r>
              <a:rPr lang="en-US" sz="2400" dirty="0"/>
              <a:t>. </a:t>
            </a:r>
          </a:p>
          <a:p>
            <a:pPr>
              <a:buFont typeface="Wingdings" panose="05000000000000000000" pitchFamily="2" charset="2"/>
              <a:buChar char="v"/>
            </a:pPr>
            <a:r>
              <a:rPr lang="en-US" sz="2400" b="1" dirty="0">
                <a:solidFill>
                  <a:srgbClr val="7030A0"/>
                </a:solidFill>
              </a:rPr>
              <a:t>Heat</a:t>
            </a:r>
            <a:r>
              <a:rPr lang="en-US" sz="2400" dirty="0"/>
              <a:t> the test tube in a water bath for 10 minutes</a:t>
            </a:r>
          </a:p>
          <a:p>
            <a:pPr>
              <a:buFont typeface="Wingdings" panose="05000000000000000000" pitchFamily="2" charset="2"/>
              <a:buChar char="v"/>
            </a:pPr>
            <a:r>
              <a:rPr lang="en-US" sz="2400" dirty="0"/>
              <a:t>pour the mixture into another test tube containing 5 mL </a:t>
            </a:r>
            <a:r>
              <a:rPr lang="en-US" sz="2400" b="1" dirty="0">
                <a:solidFill>
                  <a:srgbClr val="00B050"/>
                </a:solidFill>
              </a:rPr>
              <a:t>sodium bicarbonate solution.</a:t>
            </a:r>
          </a:p>
          <a:p>
            <a:r>
              <a:rPr lang="en-US" sz="2400" dirty="0"/>
              <a:t>Results: </a:t>
            </a:r>
          </a:p>
          <a:p>
            <a:pPr>
              <a:buFontTx/>
              <a:buChar char="-"/>
            </a:pPr>
            <a:r>
              <a:rPr lang="en-US" sz="2400" b="1" dirty="0"/>
              <a:t>Formic acid: </a:t>
            </a:r>
            <a:r>
              <a:rPr lang="en-US" sz="2400" dirty="0">
                <a:solidFill>
                  <a:srgbClr val="FF0000"/>
                </a:solidFill>
              </a:rPr>
              <a:t>no reaction</a:t>
            </a:r>
          </a:p>
          <a:p>
            <a:pPr>
              <a:buFontTx/>
              <a:buChar char="-"/>
            </a:pPr>
            <a:r>
              <a:rPr lang="en-US" sz="2400" b="1" dirty="0"/>
              <a:t>Acetic acid : </a:t>
            </a:r>
            <a:r>
              <a:rPr lang="en-US" sz="2400" dirty="0"/>
              <a:t>fruity odor </a:t>
            </a:r>
          </a:p>
        </p:txBody>
      </p:sp>
      <p:pic>
        <p:nvPicPr>
          <p:cNvPr id="4" name="Picture 3"/>
          <p:cNvPicPr>
            <a:picLocks noChangeAspect="1"/>
          </p:cNvPicPr>
          <p:nvPr/>
        </p:nvPicPr>
        <p:blipFill>
          <a:blip r:embed="rId3"/>
          <a:stretch>
            <a:fillRect/>
          </a:stretch>
        </p:blipFill>
        <p:spPr>
          <a:xfrm>
            <a:off x="4835906" y="4464811"/>
            <a:ext cx="5257584" cy="1576552"/>
          </a:xfrm>
          <a:prstGeom prst="rect">
            <a:avLst/>
          </a:prstGeom>
        </p:spPr>
      </p:pic>
    </p:spTree>
    <p:extLst>
      <p:ext uri="{BB962C8B-B14F-4D97-AF65-F5344CB8AC3E}">
        <p14:creationId xmlns:p14="http://schemas.microsoft.com/office/powerpoint/2010/main" val="234182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7419" y="663677"/>
            <a:ext cx="10972800" cy="4895658"/>
          </a:xfrm>
        </p:spPr>
        <p:txBody>
          <a:bodyPr>
            <a:normAutofit lnSpcReduction="10000"/>
          </a:bodyPr>
          <a:lstStyle/>
          <a:p>
            <a:pPr marL="0" indent="0">
              <a:buNone/>
            </a:pPr>
            <a:r>
              <a:rPr lang="en-US" sz="2800" b="1" dirty="0"/>
              <a:t>3-A:</a:t>
            </a:r>
            <a:r>
              <a:rPr lang="en-US" sz="2800" b="1" dirty="0">
                <a:solidFill>
                  <a:srgbClr val="FFC000"/>
                </a:solidFill>
              </a:rPr>
              <a:t>Acidic KmnO4 test</a:t>
            </a:r>
            <a:r>
              <a:rPr lang="en-US" sz="2800" b="1" dirty="0"/>
              <a:t>. Special test for </a:t>
            </a:r>
            <a:r>
              <a:rPr lang="en-US" sz="2800" b="1" dirty="0">
                <a:solidFill>
                  <a:srgbClr val="FF0000"/>
                </a:solidFill>
              </a:rPr>
              <a:t>oxalic acid</a:t>
            </a:r>
          </a:p>
          <a:p>
            <a:r>
              <a:rPr lang="en-US" sz="2800" dirty="0"/>
              <a:t>Oxalic acid doesn't react with alkaline potassium permanganate solution. </a:t>
            </a:r>
          </a:p>
          <a:p>
            <a:r>
              <a:rPr lang="en-US" sz="2800" dirty="0"/>
              <a:t>With acidic potassium permanganate solution it reacts causing de-colorization of the reagent</a:t>
            </a:r>
          </a:p>
          <a:p>
            <a:pPr marL="0" indent="0">
              <a:buNone/>
            </a:pPr>
            <a:r>
              <a:rPr lang="en-US" sz="2800" b="1" dirty="0"/>
              <a:t>Procedure: </a:t>
            </a:r>
          </a:p>
          <a:p>
            <a:r>
              <a:rPr lang="en-US" sz="2800" dirty="0"/>
              <a:t>Dissolve 0.5 gm of the acid in 2 - 3 ml of distilled water add 2 - 3 ml of dilute sulfuric acid. Heat gently (water bath)</a:t>
            </a:r>
          </a:p>
          <a:p>
            <a:r>
              <a:rPr lang="en-US" sz="2800" dirty="0"/>
              <a:t>then add </a:t>
            </a:r>
            <a:r>
              <a:rPr lang="en-US" sz="2800" b="1" dirty="0">
                <a:solidFill>
                  <a:srgbClr val="FF0000"/>
                </a:solidFill>
              </a:rPr>
              <a:t>1% M </a:t>
            </a:r>
            <a:r>
              <a:rPr lang="en-US" sz="2800" dirty="0"/>
              <a:t>potassium permanganate solution drop by drop.</a:t>
            </a:r>
          </a:p>
          <a:p>
            <a:pPr marL="0" indent="0">
              <a:buNone/>
            </a:pPr>
            <a:r>
              <a:rPr lang="en-US" sz="2800" b="1" dirty="0"/>
              <a:t>Results: </a:t>
            </a:r>
            <a:r>
              <a:rPr lang="en-US" sz="2800" dirty="0"/>
              <a:t>     - observe the disappearance of the violet color of the reagent.</a:t>
            </a:r>
          </a:p>
          <a:p>
            <a:endParaRPr lang="en-US" dirty="0"/>
          </a:p>
        </p:txBody>
      </p:sp>
      <p:pic>
        <p:nvPicPr>
          <p:cNvPr id="4" name="Picture 3"/>
          <p:cNvPicPr>
            <a:picLocks noChangeAspect="1"/>
          </p:cNvPicPr>
          <p:nvPr/>
        </p:nvPicPr>
        <p:blipFill>
          <a:blip r:embed="rId2"/>
          <a:stretch>
            <a:fillRect/>
          </a:stretch>
        </p:blipFill>
        <p:spPr>
          <a:xfrm>
            <a:off x="3170903" y="5091626"/>
            <a:ext cx="6157027" cy="1471405"/>
          </a:xfrm>
          <a:prstGeom prst="rect">
            <a:avLst/>
          </a:prstGeom>
        </p:spPr>
      </p:pic>
    </p:spTree>
    <p:extLst>
      <p:ext uri="{BB962C8B-B14F-4D97-AF65-F5344CB8AC3E}">
        <p14:creationId xmlns:p14="http://schemas.microsoft.com/office/powerpoint/2010/main" val="60704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3174" y="619431"/>
            <a:ext cx="10295392" cy="5214441"/>
          </a:xfrm>
        </p:spPr>
        <p:txBody>
          <a:bodyPr>
            <a:normAutofit/>
          </a:bodyPr>
          <a:lstStyle/>
          <a:p>
            <a:pPr marL="0" indent="0">
              <a:buNone/>
            </a:pPr>
            <a:r>
              <a:rPr lang="en-US" sz="2800" b="1" dirty="0"/>
              <a:t>3-B: </a:t>
            </a:r>
            <a:r>
              <a:rPr lang="en-US" sz="2800" b="1" dirty="0">
                <a:solidFill>
                  <a:srgbClr val="FFC000"/>
                </a:solidFill>
              </a:rPr>
              <a:t>CaCl2 test</a:t>
            </a:r>
            <a:r>
              <a:rPr lang="en-US" sz="2800" b="1" dirty="0"/>
              <a:t>(Special test for </a:t>
            </a:r>
            <a:r>
              <a:rPr lang="en-US" sz="2800" b="1" dirty="0">
                <a:solidFill>
                  <a:srgbClr val="FF0000"/>
                </a:solidFill>
              </a:rPr>
              <a:t>oxalic acid</a:t>
            </a:r>
            <a:r>
              <a:rPr lang="en-US" sz="2800" b="1" dirty="0"/>
              <a:t>)</a:t>
            </a:r>
          </a:p>
          <a:p>
            <a:pPr marL="0" indent="0">
              <a:buNone/>
            </a:pPr>
            <a:r>
              <a:rPr lang="en-US" sz="2000" b="1" dirty="0"/>
              <a:t>Procedure:</a:t>
            </a:r>
          </a:p>
          <a:p>
            <a:r>
              <a:rPr lang="en-US" dirty="0"/>
              <a:t>1ml of carboxylic acid the add NH3 drop by drop until solution litmus paper color change to blue </a:t>
            </a:r>
          </a:p>
          <a:p>
            <a:r>
              <a:rPr lang="en-US" dirty="0"/>
              <a:t>Gently heating the test tube in a water bath with shaking ( till ammonia odor disappear) in this case the solution is </a:t>
            </a:r>
            <a:r>
              <a:rPr lang="en-US" b="1" u="sng" dirty="0"/>
              <a:t>neutral</a:t>
            </a:r>
          </a:p>
          <a:p>
            <a:r>
              <a:rPr lang="en-US" b="1" dirty="0"/>
              <a:t>On cold : </a:t>
            </a:r>
            <a:r>
              <a:rPr lang="en-US" dirty="0"/>
              <a:t>add few drops of </a:t>
            </a:r>
            <a:r>
              <a:rPr lang="en-US" b="1" dirty="0">
                <a:solidFill>
                  <a:srgbClr val="FF0000"/>
                </a:solidFill>
              </a:rPr>
              <a:t>10 % M </a:t>
            </a:r>
            <a:r>
              <a:rPr lang="en-US" dirty="0"/>
              <a:t>calcium chloride solution</a:t>
            </a:r>
          </a:p>
          <a:p>
            <a:pPr marL="0" indent="0">
              <a:buNone/>
            </a:pPr>
            <a:r>
              <a:rPr lang="en-US" b="1" dirty="0">
                <a:solidFill>
                  <a:srgbClr val="FF0000"/>
                </a:solidFill>
              </a:rPr>
              <a:t>Result: </a:t>
            </a:r>
          </a:p>
          <a:p>
            <a:pPr marL="0" indent="0">
              <a:buNone/>
            </a:pPr>
            <a:r>
              <a:rPr lang="en-US" dirty="0"/>
              <a:t>a white precipitate of calcium oxalate is formed.</a:t>
            </a:r>
          </a:p>
          <a:p>
            <a:r>
              <a:rPr lang="en-US" dirty="0">
                <a:solidFill>
                  <a:srgbClr val="FF0000"/>
                </a:solidFill>
              </a:rPr>
              <a:t> type of reaction: </a:t>
            </a:r>
            <a:r>
              <a:rPr lang="en-US" dirty="0"/>
              <a:t>complex formation</a:t>
            </a:r>
          </a:p>
          <a:p>
            <a:pPr marL="0" indent="0">
              <a:buNone/>
            </a:pPr>
            <a:endParaRPr lang="en-US" dirty="0"/>
          </a:p>
        </p:txBody>
      </p:sp>
      <p:pic>
        <p:nvPicPr>
          <p:cNvPr id="4" name="Picture 3"/>
          <p:cNvPicPr>
            <a:picLocks noChangeAspect="1"/>
          </p:cNvPicPr>
          <p:nvPr/>
        </p:nvPicPr>
        <p:blipFill rotWithShape="1">
          <a:blip r:embed="rId2"/>
          <a:srcRect b="30864"/>
          <a:stretch/>
        </p:blipFill>
        <p:spPr>
          <a:xfrm>
            <a:off x="6622026" y="3984927"/>
            <a:ext cx="4876800" cy="2253642"/>
          </a:xfrm>
          <a:prstGeom prst="rect">
            <a:avLst/>
          </a:prstGeom>
        </p:spPr>
      </p:pic>
    </p:spTree>
    <p:extLst>
      <p:ext uri="{BB962C8B-B14F-4D97-AF65-F5344CB8AC3E}">
        <p14:creationId xmlns:p14="http://schemas.microsoft.com/office/powerpoint/2010/main" val="290152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Carboxylic acid</a:t>
            </a:r>
          </a:p>
        </p:txBody>
      </p:sp>
      <p:sp>
        <p:nvSpPr>
          <p:cNvPr id="3" name="Content Placeholder 2"/>
          <p:cNvSpPr>
            <a:spLocks noGrp="1"/>
          </p:cNvSpPr>
          <p:nvPr>
            <p:ph idx="1"/>
          </p:nvPr>
        </p:nvSpPr>
        <p:spPr/>
        <p:txBody>
          <a:bodyPr/>
          <a:lstStyle/>
          <a:p>
            <a:r>
              <a:rPr lang="en-US" sz="2400" dirty="0"/>
              <a:t>Carboxylic acids are organic compounds characterized by the presence of at least one carboxyl group (-COOH)</a:t>
            </a:r>
          </a:p>
          <a:p>
            <a:r>
              <a:rPr lang="en-US" sz="2800" dirty="0"/>
              <a:t>The general formula of a carboxylic acid is R-C</a:t>
            </a:r>
            <a:r>
              <a:rPr lang="en-US" sz="2800" dirty="0">
                <a:solidFill>
                  <a:srgbClr val="FF0000"/>
                </a:solidFill>
              </a:rPr>
              <a:t>OO</a:t>
            </a:r>
            <a:r>
              <a:rPr lang="en-US" sz="2800" dirty="0"/>
              <a:t>H.</a:t>
            </a:r>
          </a:p>
        </p:txBody>
      </p:sp>
      <p:graphicFrame>
        <p:nvGraphicFramePr>
          <p:cNvPr id="4" name="Object 3"/>
          <p:cNvGraphicFramePr>
            <a:graphicFrameLocks noChangeAspect="1"/>
          </p:cNvGraphicFramePr>
          <p:nvPr>
            <p:extLst>
              <p:ext uri="{D42A27DB-BD31-4B8C-83A1-F6EECF244321}">
                <p14:modId xmlns:p14="http://schemas.microsoft.com/office/powerpoint/2010/main" val="3581441433"/>
              </p:ext>
            </p:extLst>
          </p:nvPr>
        </p:nvGraphicFramePr>
        <p:xfrm>
          <a:off x="3278631" y="3947954"/>
          <a:ext cx="1697037" cy="1319371"/>
        </p:xfrm>
        <a:graphic>
          <a:graphicData uri="http://schemas.openxmlformats.org/presentationml/2006/ole">
            <mc:AlternateContent xmlns:mc="http://schemas.openxmlformats.org/markup-compatibility/2006">
              <mc:Choice xmlns:v="urn:schemas-microsoft-com:vml" Requires="v">
                <p:oleObj name="CS ChemDraw Drawing" r:id="rId2" imgW="548640" imgH="426751" progId="ChemDraw.Document.6.0">
                  <p:embed/>
                </p:oleObj>
              </mc:Choice>
              <mc:Fallback>
                <p:oleObj name="CS ChemDraw Drawing" r:id="rId2" imgW="548640" imgH="426751" progId="ChemDraw.Document.6.0">
                  <p:embed/>
                  <p:pic>
                    <p:nvPicPr>
                      <p:cNvPr id="0" name=""/>
                      <p:cNvPicPr/>
                      <p:nvPr/>
                    </p:nvPicPr>
                    <p:blipFill>
                      <a:blip r:embed="rId3"/>
                      <a:stretch>
                        <a:fillRect/>
                      </a:stretch>
                    </p:blipFill>
                    <p:spPr>
                      <a:xfrm>
                        <a:off x="3278631" y="3947954"/>
                        <a:ext cx="1697037" cy="1319371"/>
                      </a:xfrm>
                      <a:prstGeom prst="rect">
                        <a:avLst/>
                      </a:prstGeom>
                    </p:spPr>
                  </p:pic>
                </p:oleObj>
              </mc:Fallback>
            </mc:AlternateContent>
          </a:graphicData>
        </a:graphic>
      </p:graphicFrame>
    </p:spTree>
    <p:extLst>
      <p:ext uri="{BB962C8B-B14F-4D97-AF65-F5344CB8AC3E}">
        <p14:creationId xmlns:p14="http://schemas.microsoft.com/office/powerpoint/2010/main" val="246502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5C055E-5787-69E9-08E0-B0EDB98B49CB}"/>
              </a:ext>
            </a:extLst>
          </p:cNvPr>
          <p:cNvPicPr>
            <a:picLocks noChangeAspect="1"/>
          </p:cNvPicPr>
          <p:nvPr/>
        </p:nvPicPr>
        <p:blipFill>
          <a:blip r:embed="rId2"/>
          <a:stretch>
            <a:fillRect/>
          </a:stretch>
        </p:blipFill>
        <p:spPr>
          <a:xfrm>
            <a:off x="2698955" y="645242"/>
            <a:ext cx="6179574" cy="5567516"/>
          </a:xfrm>
          <a:prstGeom prst="rect">
            <a:avLst/>
          </a:prstGeom>
        </p:spPr>
      </p:pic>
      <p:sp>
        <p:nvSpPr>
          <p:cNvPr id="4" name="TextBox 3">
            <a:extLst>
              <a:ext uri="{FF2B5EF4-FFF2-40B4-BE49-F238E27FC236}">
                <a16:creationId xmlns:a16="http://schemas.microsoft.com/office/drawing/2014/main" id="{AAA302A3-56BB-654B-B555-B069FE3B029E}"/>
              </a:ext>
            </a:extLst>
          </p:cNvPr>
          <p:cNvSpPr txBox="1"/>
          <p:nvPr/>
        </p:nvSpPr>
        <p:spPr>
          <a:xfrm>
            <a:off x="2698955" y="1106129"/>
            <a:ext cx="1312606" cy="830997"/>
          </a:xfrm>
          <a:prstGeom prst="rect">
            <a:avLst/>
          </a:prstGeom>
          <a:solidFill>
            <a:schemeClr val="bg1"/>
          </a:solidFill>
        </p:spPr>
        <p:txBody>
          <a:bodyPr wrap="square" rtlCol="0">
            <a:spAutoFit/>
          </a:bodyPr>
          <a:lstStyle/>
          <a:p>
            <a:r>
              <a:rPr lang="en-US" sz="2400" dirty="0">
                <a:solidFill>
                  <a:srgbClr val="FF0000"/>
                </a:solidFill>
              </a:rPr>
              <a:t>benzoic</a:t>
            </a:r>
          </a:p>
          <a:p>
            <a:r>
              <a:rPr lang="en-US" sz="2400" dirty="0">
                <a:solidFill>
                  <a:srgbClr val="FF0000"/>
                </a:solidFill>
              </a:rPr>
              <a:t> acid</a:t>
            </a:r>
          </a:p>
        </p:txBody>
      </p:sp>
      <p:sp>
        <p:nvSpPr>
          <p:cNvPr id="6" name="TextBox 5">
            <a:extLst>
              <a:ext uri="{FF2B5EF4-FFF2-40B4-BE49-F238E27FC236}">
                <a16:creationId xmlns:a16="http://schemas.microsoft.com/office/drawing/2014/main" id="{03B6D1A8-E5A7-A1EF-434F-EEEBF7748CB4}"/>
              </a:ext>
            </a:extLst>
          </p:cNvPr>
          <p:cNvSpPr txBox="1"/>
          <p:nvPr/>
        </p:nvSpPr>
        <p:spPr>
          <a:xfrm>
            <a:off x="4365523" y="1198461"/>
            <a:ext cx="1139313" cy="646331"/>
          </a:xfrm>
          <a:prstGeom prst="rect">
            <a:avLst/>
          </a:prstGeom>
          <a:solidFill>
            <a:schemeClr val="bg2"/>
          </a:solidFill>
        </p:spPr>
        <p:txBody>
          <a:bodyPr wrap="square">
            <a:spAutoFit/>
          </a:bodyPr>
          <a:lstStyle/>
          <a:p>
            <a:r>
              <a:rPr lang="en-US" b="1" dirty="0">
                <a:solidFill>
                  <a:srgbClr val="00B050"/>
                </a:solidFill>
              </a:rPr>
              <a:t>Formic</a:t>
            </a:r>
          </a:p>
          <a:p>
            <a:r>
              <a:rPr lang="en-US" b="1" dirty="0">
                <a:solidFill>
                  <a:srgbClr val="00B050"/>
                </a:solidFill>
              </a:rPr>
              <a:t> acid</a:t>
            </a:r>
          </a:p>
        </p:txBody>
      </p:sp>
      <p:sp>
        <p:nvSpPr>
          <p:cNvPr id="8" name="TextBox 7">
            <a:extLst>
              <a:ext uri="{FF2B5EF4-FFF2-40B4-BE49-F238E27FC236}">
                <a16:creationId xmlns:a16="http://schemas.microsoft.com/office/drawing/2014/main" id="{EDF3B4FA-E3E7-384A-30F3-0DEA62EF595E}"/>
              </a:ext>
            </a:extLst>
          </p:cNvPr>
          <p:cNvSpPr txBox="1"/>
          <p:nvPr/>
        </p:nvSpPr>
        <p:spPr>
          <a:xfrm>
            <a:off x="6096000" y="1198461"/>
            <a:ext cx="1095682" cy="646331"/>
          </a:xfrm>
          <a:prstGeom prst="rect">
            <a:avLst/>
          </a:prstGeom>
          <a:solidFill>
            <a:schemeClr val="bg1"/>
          </a:solidFill>
        </p:spPr>
        <p:txBody>
          <a:bodyPr wrap="square">
            <a:spAutoFit/>
          </a:bodyPr>
          <a:lstStyle/>
          <a:p>
            <a:r>
              <a:rPr lang="en-US" b="1" dirty="0">
                <a:solidFill>
                  <a:srgbClr val="00B0F0"/>
                </a:solidFill>
              </a:rPr>
              <a:t>tartaric</a:t>
            </a:r>
          </a:p>
          <a:p>
            <a:r>
              <a:rPr lang="en-US" b="1" dirty="0">
                <a:solidFill>
                  <a:srgbClr val="00B0F0"/>
                </a:solidFill>
              </a:rPr>
              <a:t> acid</a:t>
            </a:r>
          </a:p>
        </p:txBody>
      </p:sp>
      <p:sp>
        <p:nvSpPr>
          <p:cNvPr id="10" name="TextBox 9">
            <a:extLst>
              <a:ext uri="{FF2B5EF4-FFF2-40B4-BE49-F238E27FC236}">
                <a16:creationId xmlns:a16="http://schemas.microsoft.com/office/drawing/2014/main" id="{52698E1A-1307-511B-468A-6D09FBEFFE63}"/>
              </a:ext>
            </a:extLst>
          </p:cNvPr>
          <p:cNvSpPr txBox="1"/>
          <p:nvPr/>
        </p:nvSpPr>
        <p:spPr>
          <a:xfrm>
            <a:off x="7782846" y="1198461"/>
            <a:ext cx="876301" cy="646331"/>
          </a:xfrm>
          <a:prstGeom prst="rect">
            <a:avLst/>
          </a:prstGeom>
          <a:solidFill>
            <a:schemeClr val="bg2"/>
          </a:solidFill>
        </p:spPr>
        <p:txBody>
          <a:bodyPr wrap="square">
            <a:spAutoFit/>
          </a:bodyPr>
          <a:lstStyle/>
          <a:p>
            <a:r>
              <a:rPr lang="en-US" dirty="0"/>
              <a:t>oxalic</a:t>
            </a:r>
          </a:p>
          <a:p>
            <a:r>
              <a:rPr lang="en-US" dirty="0"/>
              <a:t> acid</a:t>
            </a:r>
          </a:p>
        </p:txBody>
      </p:sp>
    </p:spTree>
    <p:extLst>
      <p:ext uri="{BB962C8B-B14F-4D97-AF65-F5344CB8AC3E}">
        <p14:creationId xmlns:p14="http://schemas.microsoft.com/office/powerpoint/2010/main" val="160261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8FA8FF-344E-5D18-4D81-CEC7E681A830}"/>
              </a:ext>
            </a:extLst>
          </p:cNvPr>
          <p:cNvSpPr txBox="1"/>
          <p:nvPr/>
        </p:nvSpPr>
        <p:spPr>
          <a:xfrm>
            <a:off x="619432" y="604684"/>
            <a:ext cx="10913807" cy="4031873"/>
          </a:xfrm>
          <a:prstGeom prst="rect">
            <a:avLst/>
          </a:prstGeom>
          <a:noFill/>
        </p:spPr>
        <p:txBody>
          <a:bodyPr wrap="square">
            <a:spAutoFit/>
          </a:bodyPr>
          <a:lstStyle/>
          <a:p>
            <a:r>
              <a:rPr lang="en-US" sz="3200" b="1" dirty="0">
                <a:solidFill>
                  <a:srgbClr val="FF0000"/>
                </a:solidFill>
              </a:rPr>
              <a:t>4-Fluorescence test for succinic acid</a:t>
            </a:r>
          </a:p>
          <a:p>
            <a:pPr marL="457200" indent="-457200">
              <a:buFont typeface="Wingdings" panose="05000000000000000000" pitchFamily="2" charset="2"/>
              <a:buChar char="ü"/>
            </a:pPr>
            <a:r>
              <a:rPr lang="en-US" sz="3200" dirty="0"/>
              <a:t>reagent resorcinol and concentrated sulfuric acid</a:t>
            </a:r>
          </a:p>
          <a:p>
            <a:pPr marL="457200" indent="-457200">
              <a:buFont typeface="Wingdings" panose="05000000000000000000" pitchFamily="2" charset="2"/>
              <a:buChar char="ü"/>
            </a:pPr>
            <a:r>
              <a:rPr lang="en-US" sz="3200" dirty="0"/>
              <a:t>Heat the mixture until the mixture melts. </a:t>
            </a:r>
          </a:p>
          <a:p>
            <a:pPr marL="457200" indent="-457200">
              <a:buFont typeface="Wingdings" panose="05000000000000000000" pitchFamily="2" charset="2"/>
              <a:buChar char="ü"/>
            </a:pPr>
            <a:r>
              <a:rPr lang="en-US" sz="3200" dirty="0"/>
              <a:t>Cool and add excess of 10% sodium hydroxide solution to get a red color with green fluorescence. </a:t>
            </a:r>
          </a:p>
          <a:p>
            <a:pPr marL="457200" indent="-457200">
              <a:buFont typeface="Wingdings" panose="05000000000000000000" pitchFamily="2" charset="2"/>
              <a:buChar char="ü"/>
            </a:pPr>
            <a:endParaRPr lang="en-US" sz="3200" dirty="0"/>
          </a:p>
          <a:p>
            <a:pPr marL="457200" indent="-457200">
              <a:buFont typeface="Wingdings" panose="05000000000000000000" pitchFamily="2" charset="2"/>
              <a:buChar char="ü"/>
            </a:pPr>
            <a:endParaRPr lang="en-US" sz="3200" dirty="0"/>
          </a:p>
          <a:p>
            <a:endParaRPr lang="en-US" sz="3200" b="1" dirty="0">
              <a:solidFill>
                <a:srgbClr val="FF0000"/>
              </a:solidFill>
            </a:endParaRPr>
          </a:p>
        </p:txBody>
      </p:sp>
      <p:pic>
        <p:nvPicPr>
          <p:cNvPr id="4" name="Picture 3">
            <a:extLst>
              <a:ext uri="{FF2B5EF4-FFF2-40B4-BE49-F238E27FC236}">
                <a16:creationId xmlns:a16="http://schemas.microsoft.com/office/drawing/2014/main" id="{05328EAD-EE33-6907-6589-CC458672740D}"/>
              </a:ext>
            </a:extLst>
          </p:cNvPr>
          <p:cNvPicPr>
            <a:picLocks noChangeAspect="1"/>
          </p:cNvPicPr>
          <p:nvPr/>
        </p:nvPicPr>
        <p:blipFill>
          <a:blip r:embed="rId2"/>
          <a:stretch>
            <a:fillRect/>
          </a:stretch>
        </p:blipFill>
        <p:spPr>
          <a:xfrm>
            <a:off x="3126658" y="3246699"/>
            <a:ext cx="6400800" cy="2888630"/>
          </a:xfrm>
          <a:prstGeom prst="rect">
            <a:avLst/>
          </a:prstGeom>
        </p:spPr>
      </p:pic>
    </p:spTree>
    <p:extLst>
      <p:ext uri="{BB962C8B-B14F-4D97-AF65-F5344CB8AC3E}">
        <p14:creationId xmlns:p14="http://schemas.microsoft.com/office/powerpoint/2010/main" val="193885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29435197"/>
              </p:ext>
            </p:extLst>
          </p:nvPr>
        </p:nvGraphicFramePr>
        <p:xfrm>
          <a:off x="1519086" y="766915"/>
          <a:ext cx="9483212" cy="5691611"/>
        </p:xfrm>
        <a:graphic>
          <a:graphicData uri="http://schemas.openxmlformats.org/drawingml/2006/table">
            <a:tbl>
              <a:tblPr firstRow="1" bandRow="1">
                <a:tableStyleId>{5C22544A-7EE6-4342-B048-85BDC9FD1C3A}</a:tableStyleId>
              </a:tblPr>
              <a:tblGrid>
                <a:gridCol w="1185401">
                  <a:extLst>
                    <a:ext uri="{9D8B030D-6E8A-4147-A177-3AD203B41FA5}">
                      <a16:colId xmlns:a16="http://schemas.microsoft.com/office/drawing/2014/main" val="20000"/>
                    </a:ext>
                  </a:extLst>
                </a:gridCol>
                <a:gridCol w="1474410">
                  <a:extLst>
                    <a:ext uri="{9D8B030D-6E8A-4147-A177-3AD203B41FA5}">
                      <a16:colId xmlns:a16="http://schemas.microsoft.com/office/drawing/2014/main" val="20001"/>
                    </a:ext>
                  </a:extLst>
                </a:gridCol>
                <a:gridCol w="1449841">
                  <a:extLst>
                    <a:ext uri="{9D8B030D-6E8A-4147-A177-3AD203B41FA5}">
                      <a16:colId xmlns:a16="http://schemas.microsoft.com/office/drawing/2014/main" val="20002"/>
                    </a:ext>
                  </a:extLst>
                </a:gridCol>
                <a:gridCol w="1787471">
                  <a:extLst>
                    <a:ext uri="{9D8B030D-6E8A-4147-A177-3AD203B41FA5}">
                      <a16:colId xmlns:a16="http://schemas.microsoft.com/office/drawing/2014/main" val="20003"/>
                    </a:ext>
                  </a:extLst>
                </a:gridCol>
                <a:gridCol w="1663545">
                  <a:extLst>
                    <a:ext uri="{9D8B030D-6E8A-4147-A177-3AD203B41FA5}">
                      <a16:colId xmlns:a16="http://schemas.microsoft.com/office/drawing/2014/main" val="20004"/>
                    </a:ext>
                  </a:extLst>
                </a:gridCol>
                <a:gridCol w="1922544">
                  <a:extLst>
                    <a:ext uri="{9D8B030D-6E8A-4147-A177-3AD203B41FA5}">
                      <a16:colId xmlns:a16="http://schemas.microsoft.com/office/drawing/2014/main" val="20005"/>
                    </a:ext>
                  </a:extLst>
                </a:gridCol>
              </a:tblGrid>
              <a:tr h="352673">
                <a:tc rowSpan="2">
                  <a:txBody>
                    <a:bodyPr/>
                    <a:lstStyle/>
                    <a:p>
                      <a:pPr algn="ctr"/>
                      <a:endParaRPr lang="en-US" dirty="0"/>
                    </a:p>
                    <a:p>
                      <a:pPr algn="ctr"/>
                      <a:r>
                        <a:rPr lang="en-US" dirty="0"/>
                        <a:t>Acid</a:t>
                      </a:r>
                    </a:p>
                  </a:txBody>
                  <a:tcPr/>
                </a:tc>
                <a:tc gridSpan="5">
                  <a:txBody>
                    <a:bodyPr/>
                    <a:lstStyle/>
                    <a:p>
                      <a:pPr algn="ctr"/>
                      <a:r>
                        <a:rPr lang="en-US" baseline="0" dirty="0"/>
                        <a:t>                      Tests result with description</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7177">
                <a:tc vMerge="1">
                  <a:txBody>
                    <a:bodyPr/>
                    <a:lstStyle/>
                    <a:p>
                      <a:endParaRPr lang="en-US" dirty="0"/>
                    </a:p>
                  </a:txBody>
                  <a:tcPr/>
                </a:tc>
                <a:tc>
                  <a:txBody>
                    <a:bodyPr/>
                    <a:lstStyle/>
                    <a:p>
                      <a:pPr algn="ctr"/>
                      <a:r>
                        <a:rPr lang="en-US" baseline="0" dirty="0">
                          <a:solidFill>
                            <a:schemeClr val="bg1"/>
                          </a:solidFill>
                        </a:rPr>
                        <a:t> FeCl</a:t>
                      </a:r>
                      <a:r>
                        <a:rPr lang="en-US" sz="1100" baseline="0" dirty="0">
                          <a:solidFill>
                            <a:schemeClr val="bg1"/>
                          </a:solidFill>
                        </a:rPr>
                        <a:t>3</a:t>
                      </a:r>
                      <a:endParaRPr lang="en-US" sz="1100" dirty="0">
                        <a:solidFill>
                          <a:schemeClr val="bg1"/>
                        </a:solidFill>
                      </a:endParaRPr>
                    </a:p>
                  </a:txBody>
                  <a:tcPr>
                    <a:solidFill>
                      <a:schemeClr val="accent1"/>
                    </a:solidFill>
                  </a:tcPr>
                </a:tc>
                <a:tc>
                  <a:txBody>
                    <a:bodyPr/>
                    <a:lstStyle/>
                    <a:p>
                      <a:pPr algn="ctr"/>
                      <a:r>
                        <a:rPr lang="en-US" dirty="0">
                          <a:solidFill>
                            <a:schemeClr val="bg1"/>
                          </a:solidFill>
                        </a:rPr>
                        <a:t>Alkaline</a:t>
                      </a:r>
                      <a:r>
                        <a:rPr lang="en-US" baseline="0" dirty="0">
                          <a:solidFill>
                            <a:schemeClr val="bg1"/>
                          </a:solidFill>
                        </a:rPr>
                        <a:t> KMNO</a:t>
                      </a:r>
                      <a:r>
                        <a:rPr lang="en-US" sz="1100" baseline="0" dirty="0">
                          <a:solidFill>
                            <a:schemeClr val="bg1"/>
                          </a:solidFill>
                        </a:rPr>
                        <a:t>4</a:t>
                      </a:r>
                      <a:endParaRPr lang="en-US" dirty="0">
                        <a:solidFill>
                          <a:schemeClr val="bg1"/>
                        </a:solidFill>
                      </a:endParaRPr>
                    </a:p>
                  </a:txBody>
                  <a:tcPr>
                    <a:solidFill>
                      <a:schemeClr val="accent1"/>
                    </a:solidFill>
                  </a:tcPr>
                </a:tc>
                <a:tc>
                  <a:txBody>
                    <a:bodyPr/>
                    <a:lstStyle/>
                    <a:p>
                      <a:pPr algn="ctr"/>
                      <a:r>
                        <a:rPr lang="en-US" dirty="0">
                          <a:solidFill>
                            <a:schemeClr val="bg1"/>
                          </a:solidFill>
                        </a:rPr>
                        <a:t>esterification</a:t>
                      </a:r>
                    </a:p>
                  </a:txBody>
                  <a:tcPr>
                    <a:solidFill>
                      <a:schemeClr val="accent1"/>
                    </a:solidFill>
                  </a:tcPr>
                </a:tc>
                <a:tc>
                  <a:txBody>
                    <a:bodyPr/>
                    <a:lstStyle/>
                    <a:p>
                      <a:pPr algn="ctr"/>
                      <a:r>
                        <a:rPr lang="en-US" dirty="0">
                          <a:solidFill>
                            <a:schemeClr val="bg1"/>
                          </a:solidFill>
                        </a:rPr>
                        <a:t>Acidic </a:t>
                      </a:r>
                    </a:p>
                    <a:p>
                      <a:pPr algn="ctr"/>
                      <a:r>
                        <a:rPr lang="en-US" dirty="0">
                          <a:solidFill>
                            <a:schemeClr val="bg1"/>
                          </a:solidFill>
                        </a:rPr>
                        <a:t>KMNO</a:t>
                      </a:r>
                      <a:r>
                        <a:rPr lang="en-US" sz="1100" dirty="0">
                          <a:solidFill>
                            <a:schemeClr val="bg1"/>
                          </a:solidFill>
                        </a:rPr>
                        <a:t>4</a:t>
                      </a:r>
                    </a:p>
                  </a:txBody>
                  <a:tcPr>
                    <a:solidFill>
                      <a:schemeClr val="accent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CaCl</a:t>
                      </a:r>
                      <a:r>
                        <a:rPr lang="en-US" sz="1100" dirty="0">
                          <a:solidFill>
                            <a:schemeClr val="bg1"/>
                          </a:solidFill>
                        </a:rPr>
                        <a:t>2</a:t>
                      </a:r>
                      <a:endParaRPr lang="en-US" dirty="0">
                        <a:solidFill>
                          <a:schemeClr val="bg1"/>
                        </a:solidFill>
                      </a:endParaRPr>
                    </a:p>
                    <a:p>
                      <a:pPr algn="ctr"/>
                      <a:endParaRPr lang="en-US" dirty="0">
                        <a:solidFill>
                          <a:schemeClr val="bg1"/>
                        </a:solidFill>
                      </a:endParaRPr>
                    </a:p>
                  </a:txBody>
                  <a:tcPr>
                    <a:solidFill>
                      <a:schemeClr val="accent1"/>
                    </a:solidFill>
                  </a:tcPr>
                </a:tc>
                <a:extLst>
                  <a:ext uri="{0D108BD9-81ED-4DB2-BD59-A6C34878D82A}">
                    <a16:rowId xmlns:a16="http://schemas.microsoft.com/office/drawing/2014/main" val="10001"/>
                  </a:ext>
                </a:extLst>
              </a:tr>
              <a:tr h="397027">
                <a:tc>
                  <a:txBody>
                    <a:bodyPr/>
                    <a:lstStyle/>
                    <a:p>
                      <a:pPr algn="ctr"/>
                      <a:r>
                        <a:rPr lang="en-US" dirty="0"/>
                        <a:t>Formic</a:t>
                      </a:r>
                      <a:r>
                        <a:rPr lang="en-US" baseline="0" dirty="0"/>
                        <a:t> </a:t>
                      </a:r>
                      <a:endParaRPr lang="en-US" dirty="0"/>
                    </a:p>
                  </a:txBody>
                  <a:tcPr/>
                </a:tc>
                <a:tc>
                  <a:txBody>
                    <a:bodyPr/>
                    <a:lstStyle/>
                    <a:p>
                      <a:pPr algn="ctr"/>
                      <a:r>
                        <a:rPr lang="en-US" dirty="0"/>
                        <a:t>Red color</a:t>
                      </a:r>
                    </a:p>
                  </a:txBody>
                  <a:tcPr/>
                </a:tc>
                <a:tc>
                  <a:txBody>
                    <a:bodyPr/>
                    <a:lstStyle/>
                    <a:p>
                      <a:pPr algn="ctr"/>
                      <a:r>
                        <a:rPr lang="en-US" dirty="0"/>
                        <a:t>Brown</a:t>
                      </a:r>
                      <a:r>
                        <a:rPr lang="en-US" baseline="0" dirty="0"/>
                        <a:t> ppt.</a:t>
                      </a:r>
                      <a:endParaRPr lang="en-US" dirty="0"/>
                    </a:p>
                  </a:txBody>
                  <a:tcPr/>
                </a:tc>
                <a:tc>
                  <a:txBody>
                    <a:bodyPr/>
                    <a:lstStyle/>
                    <a:p>
                      <a:pPr algn="ctr"/>
                      <a:r>
                        <a:rPr lang="en-US" dirty="0"/>
                        <a:t>-</a:t>
                      </a:r>
                    </a:p>
                  </a:txBody>
                  <a:tcPr/>
                </a:tc>
                <a:tc>
                  <a:txBody>
                    <a:bodyPr/>
                    <a:lstStyle/>
                    <a:p>
                      <a:pPr algn="ctr"/>
                      <a:r>
                        <a:rPr lang="en-US" dirty="0"/>
                        <a:t>-</a:t>
                      </a:r>
                    </a:p>
                  </a:txBody>
                  <a:tcPr/>
                </a:tc>
                <a:tc>
                  <a:txBody>
                    <a:bodyPr/>
                    <a:lstStyle/>
                    <a:p>
                      <a:pPr algn="ctr"/>
                      <a:endParaRPr lang="en-US" dirty="0"/>
                    </a:p>
                  </a:txBody>
                  <a:tcPr/>
                </a:tc>
                <a:extLst>
                  <a:ext uri="{0D108BD9-81ED-4DB2-BD59-A6C34878D82A}">
                    <a16:rowId xmlns:a16="http://schemas.microsoft.com/office/drawing/2014/main" val="10002"/>
                  </a:ext>
                </a:extLst>
              </a:tr>
              <a:tr h="431142">
                <a:tc>
                  <a:txBody>
                    <a:bodyPr/>
                    <a:lstStyle/>
                    <a:p>
                      <a:pPr algn="ctr"/>
                      <a:r>
                        <a:rPr lang="en-US" dirty="0"/>
                        <a:t>Acetic</a:t>
                      </a:r>
                    </a:p>
                  </a:txBody>
                  <a:tcPr/>
                </a:tc>
                <a:tc>
                  <a:txBody>
                    <a:bodyPr/>
                    <a:lstStyle/>
                    <a:p>
                      <a:pPr algn="ctr"/>
                      <a:r>
                        <a:rPr lang="en-US" dirty="0"/>
                        <a:t>Red color</a:t>
                      </a:r>
                      <a:r>
                        <a:rPr lang="en-US" baseline="0" dirty="0"/>
                        <a:t> </a:t>
                      </a:r>
                      <a:endParaRPr lang="en-US" dirty="0"/>
                    </a:p>
                  </a:txBody>
                  <a:tcPr/>
                </a:tc>
                <a:tc>
                  <a:txBody>
                    <a:bodyPr/>
                    <a:lstStyle/>
                    <a:p>
                      <a:pPr algn="ctr"/>
                      <a:r>
                        <a:rPr lang="en-US" dirty="0"/>
                        <a:t>-</a:t>
                      </a:r>
                    </a:p>
                  </a:txBody>
                  <a:tcPr/>
                </a:tc>
                <a:tc>
                  <a:txBody>
                    <a:bodyPr/>
                    <a:lstStyle/>
                    <a:p>
                      <a:pPr algn="ctr"/>
                      <a:r>
                        <a:rPr lang="en-US" dirty="0"/>
                        <a:t>Fruity</a:t>
                      </a:r>
                      <a:r>
                        <a:rPr lang="en-US" baseline="0" dirty="0"/>
                        <a:t> odor</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3"/>
                  </a:ext>
                </a:extLst>
              </a:tr>
              <a:tr h="617177">
                <a:tc>
                  <a:txBody>
                    <a:bodyPr/>
                    <a:lstStyle/>
                    <a:p>
                      <a:pPr algn="ctr"/>
                      <a:r>
                        <a:rPr lang="en-US" dirty="0"/>
                        <a:t>Citric </a:t>
                      </a:r>
                    </a:p>
                  </a:txBody>
                  <a:tcPr/>
                </a:tc>
                <a:tc>
                  <a:txBody>
                    <a:bodyPr/>
                    <a:lstStyle/>
                    <a:p>
                      <a:pPr algn="ctr"/>
                      <a:r>
                        <a:rPr lang="en-US" dirty="0"/>
                        <a:t>Yellow</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 </a:t>
                      </a:r>
                      <a:r>
                        <a:rPr lang="en-US" dirty="0" err="1"/>
                        <a:t>ve</a:t>
                      </a:r>
                      <a:endParaRPr lang="en-US" dirty="0"/>
                    </a:p>
                  </a:txBody>
                  <a:tcPr/>
                </a:tc>
                <a:tc>
                  <a:txBody>
                    <a:bodyPr/>
                    <a:lstStyle/>
                    <a:p>
                      <a:pPr algn="ctr"/>
                      <a:r>
                        <a:rPr lang="en-US" dirty="0"/>
                        <a:t>White ppt. after boiling</a:t>
                      </a:r>
                    </a:p>
                  </a:txBody>
                  <a:tcPr/>
                </a:tc>
                <a:extLst>
                  <a:ext uri="{0D108BD9-81ED-4DB2-BD59-A6C34878D82A}">
                    <a16:rowId xmlns:a16="http://schemas.microsoft.com/office/drawing/2014/main" val="10004"/>
                  </a:ext>
                </a:extLst>
              </a:tr>
              <a:tr h="866140">
                <a:tc>
                  <a:txBody>
                    <a:bodyPr/>
                    <a:lstStyle/>
                    <a:p>
                      <a:pPr algn="ctr"/>
                      <a:r>
                        <a:rPr lang="en-US" dirty="0"/>
                        <a:t>Oxalic</a:t>
                      </a:r>
                    </a:p>
                  </a:txBody>
                  <a:tcPr/>
                </a:tc>
                <a:tc>
                  <a:txBody>
                    <a:bodyPr/>
                    <a:lstStyle/>
                    <a:p>
                      <a:pPr algn="ctr"/>
                      <a:r>
                        <a:rPr lang="en-US" dirty="0"/>
                        <a:t>-</a:t>
                      </a:r>
                    </a:p>
                  </a:txBody>
                  <a:tcPr/>
                </a:tc>
                <a:tc>
                  <a:txBody>
                    <a:bodyPr/>
                    <a:lstStyle/>
                    <a:p>
                      <a:pPr algn="ctr"/>
                      <a:endParaRPr lang="en-US"/>
                    </a:p>
                  </a:txBody>
                  <a:tcPr/>
                </a:tc>
                <a:tc>
                  <a:txBody>
                    <a:bodyPr/>
                    <a:lstStyle/>
                    <a:p>
                      <a:pPr algn="ctr"/>
                      <a:endParaRPr lang="en-US"/>
                    </a:p>
                  </a:txBody>
                  <a:tcPr/>
                </a:tc>
                <a:tc>
                  <a:txBody>
                    <a:bodyPr/>
                    <a:lstStyle/>
                    <a:p>
                      <a:pPr algn="ctr"/>
                      <a:r>
                        <a:rPr lang="en-US" dirty="0"/>
                        <a:t>Decolonization of</a:t>
                      </a:r>
                      <a:r>
                        <a:rPr lang="en-US" baseline="0" dirty="0"/>
                        <a:t> violet color</a:t>
                      </a:r>
                      <a:endParaRPr lang="en-US" dirty="0"/>
                    </a:p>
                  </a:txBody>
                  <a:tcPr/>
                </a:tc>
                <a:tc>
                  <a:txBody>
                    <a:bodyPr/>
                    <a:lstStyle/>
                    <a:p>
                      <a:pPr algn="ctr"/>
                      <a:r>
                        <a:rPr lang="en-US" dirty="0"/>
                        <a:t>White ppt. immediately</a:t>
                      </a:r>
                    </a:p>
                  </a:txBody>
                  <a:tcPr/>
                </a:tc>
                <a:extLst>
                  <a:ext uri="{0D108BD9-81ED-4DB2-BD59-A6C34878D82A}">
                    <a16:rowId xmlns:a16="http://schemas.microsoft.com/office/drawing/2014/main" val="10005"/>
                  </a:ext>
                </a:extLst>
              </a:tr>
              <a:tr h="617177">
                <a:tc>
                  <a:txBody>
                    <a:bodyPr/>
                    <a:lstStyle/>
                    <a:p>
                      <a:pPr algn="ctr"/>
                      <a:r>
                        <a:rPr lang="en-US" dirty="0"/>
                        <a:t>Succinic</a:t>
                      </a:r>
                    </a:p>
                  </a:txBody>
                  <a:tcPr/>
                </a:tc>
                <a:tc>
                  <a:txBody>
                    <a:bodyPr/>
                    <a:lstStyle/>
                    <a:p>
                      <a:pPr algn="ctr"/>
                      <a:r>
                        <a:rPr lang="en-US" dirty="0"/>
                        <a:t>Light</a:t>
                      </a:r>
                      <a:r>
                        <a:rPr lang="en-US" baseline="0" dirty="0"/>
                        <a:t> brown ppt.</a:t>
                      </a: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0006"/>
                  </a:ext>
                </a:extLst>
              </a:tr>
              <a:tr h="617177">
                <a:tc>
                  <a:txBody>
                    <a:bodyPr/>
                    <a:lstStyle/>
                    <a:p>
                      <a:pPr algn="ctr"/>
                      <a:r>
                        <a:rPr lang="en-US" dirty="0"/>
                        <a:t>Tartaric</a:t>
                      </a:r>
                      <a:r>
                        <a:rPr lang="en-US" baseline="0" dirty="0"/>
                        <a:t> </a:t>
                      </a:r>
                      <a:endParaRPr lang="en-US" dirty="0"/>
                    </a:p>
                  </a:txBody>
                  <a:tcPr/>
                </a:tc>
                <a:tc>
                  <a:txBody>
                    <a:bodyPr/>
                    <a:lstStyle/>
                    <a:p>
                      <a:pPr algn="ctr"/>
                      <a:r>
                        <a:rPr lang="en-US" dirty="0"/>
                        <a:t>Yellow</a:t>
                      </a: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r>
                        <a:rPr lang="en-US" dirty="0"/>
                        <a:t>White</a:t>
                      </a:r>
                      <a:r>
                        <a:rPr lang="en-US" baseline="0" dirty="0"/>
                        <a:t> ppt. </a:t>
                      </a:r>
                    </a:p>
                    <a:p>
                      <a:pPr algn="ctr"/>
                      <a:r>
                        <a:rPr lang="en-US" baseline="0" dirty="0"/>
                        <a:t>On wall tube</a:t>
                      </a:r>
                      <a:endParaRPr lang="en-US" dirty="0"/>
                    </a:p>
                  </a:txBody>
                  <a:tcPr/>
                </a:tc>
                <a:extLst>
                  <a:ext uri="{0D108BD9-81ED-4DB2-BD59-A6C34878D82A}">
                    <a16:rowId xmlns:a16="http://schemas.microsoft.com/office/drawing/2014/main" val="10007"/>
                  </a:ext>
                </a:extLst>
              </a:tr>
              <a:tr h="617177">
                <a:tc>
                  <a:txBody>
                    <a:bodyPr/>
                    <a:lstStyle/>
                    <a:p>
                      <a:pPr algn="ctr"/>
                      <a:r>
                        <a:rPr lang="en-US" dirty="0"/>
                        <a:t>Benzoic</a:t>
                      </a:r>
                      <a:r>
                        <a:rPr lang="en-US" baseline="0" dirty="0"/>
                        <a:t> </a:t>
                      </a:r>
                      <a:endParaRPr lang="en-US" dirty="0"/>
                    </a:p>
                  </a:txBody>
                  <a:tcPr/>
                </a:tc>
                <a:tc>
                  <a:txBody>
                    <a:bodyPr/>
                    <a:lstStyle/>
                    <a:p>
                      <a:pPr algn="ctr"/>
                      <a:r>
                        <a:rPr lang="en-US" dirty="0"/>
                        <a:t>Light</a:t>
                      </a:r>
                      <a:r>
                        <a:rPr lang="en-US" baseline="0" dirty="0"/>
                        <a:t> brown ppt.</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8"/>
                  </a:ext>
                </a:extLst>
              </a:tr>
              <a:tr h="431142">
                <a:tc>
                  <a:txBody>
                    <a:bodyPr/>
                    <a:lstStyle/>
                    <a:p>
                      <a:pPr algn="ctr"/>
                      <a:r>
                        <a:rPr lang="en-US" dirty="0"/>
                        <a:t>Salicylic </a:t>
                      </a:r>
                    </a:p>
                  </a:txBody>
                  <a:tcPr/>
                </a:tc>
                <a:tc>
                  <a:txBody>
                    <a:bodyPr/>
                    <a:lstStyle/>
                    <a:p>
                      <a:pPr algn="ctr"/>
                      <a:r>
                        <a:rPr lang="en-US" dirty="0"/>
                        <a:t>violet</a:t>
                      </a:r>
                    </a:p>
                  </a:txBody>
                  <a:tcPr/>
                </a:tc>
                <a:tc>
                  <a:txBody>
                    <a:bodyPr/>
                    <a:lstStyle/>
                    <a:p>
                      <a:pPr algn="ctr"/>
                      <a:endParaRPr lang="en-US" dirty="0"/>
                    </a:p>
                  </a:txBody>
                  <a:tcPr/>
                </a:tc>
                <a:tc>
                  <a:txBody>
                    <a:bodyPr/>
                    <a:lstStyle/>
                    <a:p>
                      <a:pPr algn="ctr"/>
                      <a:r>
                        <a:rPr lang="en-US" dirty="0"/>
                        <a:t>Special odor</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567868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Referances</a:t>
            </a:r>
            <a:endParaRPr lang="en-US" dirty="0"/>
          </a:p>
        </p:txBody>
      </p:sp>
      <p:sp>
        <p:nvSpPr>
          <p:cNvPr id="3" name="Content Placeholder 2"/>
          <p:cNvSpPr>
            <a:spLocks noGrp="1"/>
          </p:cNvSpPr>
          <p:nvPr>
            <p:ph idx="1"/>
          </p:nvPr>
        </p:nvSpPr>
        <p:spPr/>
        <p:txBody>
          <a:bodyPr>
            <a:normAutofit/>
          </a:bodyPr>
          <a:lstStyle/>
          <a:p>
            <a:r>
              <a:rPr lang="en-US" sz="2400" dirty="0"/>
              <a:t>1) Robert T. Morrison , Robert N. Boyd, Organic Chemistry, sixth edition. </a:t>
            </a:r>
          </a:p>
          <a:p>
            <a:r>
              <a:rPr lang="en-US" sz="2400" dirty="0"/>
              <a:t>2) </a:t>
            </a:r>
            <a:r>
              <a:rPr lang="en-US" sz="2400" dirty="0" err="1"/>
              <a:t>Azhar</a:t>
            </a:r>
            <a:r>
              <a:rPr lang="en-US" sz="2400" dirty="0"/>
              <a:t> M. </a:t>
            </a:r>
            <a:r>
              <a:rPr lang="en-US" sz="2400" dirty="0" err="1"/>
              <a:t>Jasim</a:t>
            </a:r>
            <a:r>
              <a:rPr lang="en-US" sz="2400" dirty="0"/>
              <a:t> , </a:t>
            </a:r>
            <a:r>
              <a:rPr lang="en-US" sz="2400" dirty="0" err="1"/>
              <a:t>Duraid</a:t>
            </a:r>
            <a:r>
              <a:rPr lang="en-US" sz="2400" dirty="0"/>
              <a:t> H. Mohammad , A Laboratory Manual on Practical Organic Chemistry for 2nd year students, University of Baghdad , College of Pharmacy, Department of Pharmaceutical Chemistry, 2012.</a:t>
            </a:r>
          </a:p>
        </p:txBody>
      </p:sp>
    </p:spTree>
    <p:extLst>
      <p:ext uri="{BB962C8B-B14F-4D97-AF65-F5344CB8AC3E}">
        <p14:creationId xmlns:p14="http://schemas.microsoft.com/office/powerpoint/2010/main" val="91542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1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046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0"/>
            <a:ext cx="10134598" cy="2285999"/>
          </a:xfrm>
        </p:spPr>
        <p:txBody>
          <a:bodyPr>
            <a:normAutofit/>
          </a:bodyPr>
          <a:lstStyle/>
          <a:p>
            <a:r>
              <a:rPr lang="en-US" sz="3200" dirty="0">
                <a:solidFill>
                  <a:srgbClr val="FF0000"/>
                </a:solidFill>
              </a:rPr>
              <a:t>Classification of carboxylic acid</a:t>
            </a:r>
          </a:p>
        </p:txBody>
      </p:sp>
      <p:sp>
        <p:nvSpPr>
          <p:cNvPr id="3" name="Content Placeholder 2"/>
          <p:cNvSpPr>
            <a:spLocks noGrp="1"/>
          </p:cNvSpPr>
          <p:nvPr>
            <p:ph idx="1"/>
          </p:nvPr>
        </p:nvSpPr>
        <p:spPr>
          <a:xfrm>
            <a:off x="533400" y="1817604"/>
            <a:ext cx="10896600" cy="4351338"/>
          </a:xfrm>
        </p:spPr>
        <p:txBody>
          <a:bodyPr/>
          <a:lstStyle/>
          <a:p>
            <a:r>
              <a:rPr lang="en-US" dirty="0"/>
              <a:t>Classified according to substituent bonded to carboxyl group into :</a:t>
            </a:r>
          </a:p>
          <a:p>
            <a:pPr marL="0" indent="0">
              <a:buNone/>
            </a:pPr>
            <a:r>
              <a:rPr lang="en-US" dirty="0"/>
              <a:t>      - </a:t>
            </a:r>
            <a:r>
              <a:rPr lang="en-US" dirty="0">
                <a:solidFill>
                  <a:srgbClr val="FF0000"/>
                </a:solidFill>
              </a:rPr>
              <a:t>Aliphatic acid </a:t>
            </a:r>
            <a:r>
              <a:rPr lang="en-US" dirty="0"/>
              <a:t>( </a:t>
            </a:r>
            <a:r>
              <a:rPr lang="en-US" dirty="0">
                <a:solidFill>
                  <a:srgbClr val="00B050"/>
                </a:solidFill>
              </a:rPr>
              <a:t>alkyl group</a:t>
            </a:r>
            <a:r>
              <a:rPr lang="en-US" dirty="0"/>
              <a:t>)</a:t>
            </a:r>
          </a:p>
          <a:p>
            <a:pPr marL="0" indent="0">
              <a:buNone/>
            </a:pPr>
            <a:endParaRPr lang="en-US" dirty="0"/>
          </a:p>
          <a:p>
            <a:pPr marL="0" indent="0">
              <a:buNone/>
            </a:pPr>
            <a:endParaRPr lang="en-US" dirty="0"/>
          </a:p>
          <a:p>
            <a:pPr marL="0" indent="0">
              <a:buNone/>
            </a:pPr>
            <a:r>
              <a:rPr lang="en-US" dirty="0"/>
              <a:t>      </a:t>
            </a:r>
          </a:p>
          <a:p>
            <a:pPr marL="0" indent="0">
              <a:buNone/>
            </a:pPr>
            <a:r>
              <a:rPr lang="en-US" dirty="0"/>
              <a:t>    - </a:t>
            </a:r>
            <a:r>
              <a:rPr lang="en-US" dirty="0">
                <a:solidFill>
                  <a:srgbClr val="FF0000"/>
                </a:solidFill>
              </a:rPr>
              <a:t>Aromatic acid </a:t>
            </a:r>
            <a:r>
              <a:rPr lang="en-US" dirty="0"/>
              <a:t>( </a:t>
            </a:r>
            <a:r>
              <a:rPr lang="en-US" dirty="0">
                <a:solidFill>
                  <a:srgbClr val="00B050"/>
                </a:solidFill>
              </a:rPr>
              <a:t>aryl group</a:t>
            </a:r>
            <a:r>
              <a:rPr lang="en-US" dirty="0"/>
              <a:t>)</a:t>
            </a:r>
          </a:p>
        </p:txBody>
      </p:sp>
      <p:graphicFrame>
        <p:nvGraphicFramePr>
          <p:cNvPr id="6" name="Object 5"/>
          <p:cNvGraphicFramePr>
            <a:graphicFrameLocks noChangeAspect="1"/>
          </p:cNvGraphicFramePr>
          <p:nvPr>
            <p:extLst>
              <p:ext uri="{D42A27DB-BD31-4B8C-83A1-F6EECF244321}">
                <p14:modId xmlns:p14="http://schemas.microsoft.com/office/powerpoint/2010/main" val="3156661017"/>
              </p:ext>
            </p:extLst>
          </p:nvPr>
        </p:nvGraphicFramePr>
        <p:xfrm>
          <a:off x="1162757" y="3138404"/>
          <a:ext cx="1207119" cy="1183905"/>
        </p:xfrm>
        <a:graphic>
          <a:graphicData uri="http://schemas.openxmlformats.org/presentationml/2006/ole">
            <mc:AlternateContent xmlns:mc="http://schemas.openxmlformats.org/markup-compatibility/2006">
              <mc:Choice xmlns:v="urn:schemas-microsoft-com:vml" Requires="v">
                <p:oleObj name="CS ChemDraw Drawing" r:id="rId2" imgW="660069" imgH="647339" progId="ChemDraw.Document.6.0">
                  <p:embed/>
                </p:oleObj>
              </mc:Choice>
              <mc:Fallback>
                <p:oleObj name="CS ChemDraw Drawing" r:id="rId2" imgW="660069" imgH="647339" progId="ChemDraw.Document.6.0">
                  <p:embed/>
                  <p:pic>
                    <p:nvPicPr>
                      <p:cNvPr id="0" name=""/>
                      <p:cNvPicPr/>
                      <p:nvPr/>
                    </p:nvPicPr>
                    <p:blipFill>
                      <a:blip r:embed="rId3"/>
                      <a:stretch>
                        <a:fillRect/>
                      </a:stretch>
                    </p:blipFill>
                    <p:spPr>
                      <a:xfrm>
                        <a:off x="1162757" y="3138404"/>
                        <a:ext cx="1207119" cy="118390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264271705"/>
              </p:ext>
            </p:extLst>
          </p:nvPr>
        </p:nvGraphicFramePr>
        <p:xfrm>
          <a:off x="2832131" y="3249487"/>
          <a:ext cx="1037148" cy="1072822"/>
        </p:xfrm>
        <a:graphic>
          <a:graphicData uri="http://schemas.openxmlformats.org/presentationml/2006/ole">
            <mc:AlternateContent xmlns:mc="http://schemas.openxmlformats.org/markup-compatibility/2006">
              <mc:Choice xmlns:v="urn:schemas-microsoft-com:vml" Requires="v">
                <p:oleObj name="CS ChemDraw Drawing" r:id="rId4" imgW="646460" imgH="668973" progId="ChemDraw.Document.6.0">
                  <p:embed/>
                </p:oleObj>
              </mc:Choice>
              <mc:Fallback>
                <p:oleObj name="CS ChemDraw Drawing" r:id="rId4" imgW="646460" imgH="668973" progId="ChemDraw.Document.6.0">
                  <p:embed/>
                  <p:pic>
                    <p:nvPicPr>
                      <p:cNvPr id="0" name=""/>
                      <p:cNvPicPr/>
                      <p:nvPr/>
                    </p:nvPicPr>
                    <p:blipFill>
                      <a:blip r:embed="rId5"/>
                      <a:stretch>
                        <a:fillRect/>
                      </a:stretch>
                    </p:blipFill>
                    <p:spPr>
                      <a:xfrm>
                        <a:off x="2832131" y="3249487"/>
                        <a:ext cx="1037148" cy="107282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338387452"/>
              </p:ext>
            </p:extLst>
          </p:nvPr>
        </p:nvGraphicFramePr>
        <p:xfrm>
          <a:off x="4278392" y="3123741"/>
          <a:ext cx="1208730" cy="1189620"/>
        </p:xfrm>
        <a:graphic>
          <a:graphicData uri="http://schemas.openxmlformats.org/presentationml/2006/ole">
            <mc:AlternateContent xmlns:mc="http://schemas.openxmlformats.org/markup-compatibility/2006">
              <mc:Choice xmlns:v="urn:schemas-microsoft-com:vml" Requires="v">
                <p:oleObj name="CS ChemDraw Drawing" r:id="rId6" imgW="802971" imgH="791145" progId="ChemDraw.Document.6.0">
                  <p:embed/>
                </p:oleObj>
              </mc:Choice>
              <mc:Fallback>
                <p:oleObj name="CS ChemDraw Drawing" r:id="rId6" imgW="802971" imgH="791145" progId="ChemDraw.Document.6.0">
                  <p:embed/>
                  <p:pic>
                    <p:nvPicPr>
                      <p:cNvPr id="0" name=""/>
                      <p:cNvPicPr/>
                      <p:nvPr/>
                    </p:nvPicPr>
                    <p:blipFill>
                      <a:blip r:embed="rId7"/>
                      <a:stretch>
                        <a:fillRect/>
                      </a:stretch>
                    </p:blipFill>
                    <p:spPr>
                      <a:xfrm>
                        <a:off x="4278392" y="3123741"/>
                        <a:ext cx="1208730" cy="118962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379725021"/>
              </p:ext>
            </p:extLst>
          </p:nvPr>
        </p:nvGraphicFramePr>
        <p:xfrm>
          <a:off x="5626300" y="3069766"/>
          <a:ext cx="1650335" cy="1243595"/>
        </p:xfrm>
        <a:graphic>
          <a:graphicData uri="http://schemas.openxmlformats.org/presentationml/2006/ole">
            <mc:AlternateContent xmlns:mc="http://schemas.openxmlformats.org/markup-compatibility/2006">
              <mc:Choice xmlns:v="urn:schemas-microsoft-com:vml" Requires="v">
                <p:oleObj name="CS ChemDraw Drawing" r:id="rId8" imgW="1120246" imgH="844170" progId="ChemDraw.Document.6.0">
                  <p:embed/>
                </p:oleObj>
              </mc:Choice>
              <mc:Fallback>
                <p:oleObj name="CS ChemDraw Drawing" r:id="rId8" imgW="1120246" imgH="844170" progId="ChemDraw.Document.6.0">
                  <p:embed/>
                  <p:pic>
                    <p:nvPicPr>
                      <p:cNvPr id="0" name=""/>
                      <p:cNvPicPr/>
                      <p:nvPr/>
                    </p:nvPicPr>
                    <p:blipFill>
                      <a:blip r:embed="rId9"/>
                      <a:stretch>
                        <a:fillRect/>
                      </a:stretch>
                    </p:blipFill>
                    <p:spPr>
                      <a:xfrm>
                        <a:off x="5626300" y="3069766"/>
                        <a:ext cx="1650335" cy="124359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27532019"/>
              </p:ext>
            </p:extLst>
          </p:nvPr>
        </p:nvGraphicFramePr>
        <p:xfrm>
          <a:off x="7692471" y="2981135"/>
          <a:ext cx="1909808" cy="1215547"/>
        </p:xfrm>
        <a:graphic>
          <a:graphicData uri="http://schemas.openxmlformats.org/presentationml/2006/ole">
            <mc:AlternateContent xmlns:mc="http://schemas.openxmlformats.org/markup-compatibility/2006">
              <mc:Choice xmlns:v="urn:schemas-microsoft-com:vml" Requires="v">
                <p:oleObj name="CS ChemDraw Drawing" r:id="rId10" imgW="1278884" imgH="814052" progId="ChemDraw.Document.6.0">
                  <p:embed/>
                </p:oleObj>
              </mc:Choice>
              <mc:Fallback>
                <p:oleObj name="CS ChemDraw Drawing" r:id="rId10" imgW="1278884" imgH="814052" progId="ChemDraw.Document.6.0">
                  <p:embed/>
                  <p:pic>
                    <p:nvPicPr>
                      <p:cNvPr id="0" name=""/>
                      <p:cNvPicPr/>
                      <p:nvPr/>
                    </p:nvPicPr>
                    <p:blipFill>
                      <a:blip r:embed="rId11"/>
                      <a:stretch>
                        <a:fillRect/>
                      </a:stretch>
                    </p:blipFill>
                    <p:spPr>
                      <a:xfrm>
                        <a:off x="7692471" y="2981135"/>
                        <a:ext cx="1909808" cy="1215547"/>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730034899"/>
              </p:ext>
            </p:extLst>
          </p:nvPr>
        </p:nvGraphicFramePr>
        <p:xfrm>
          <a:off x="5709132" y="4933530"/>
          <a:ext cx="1285319" cy="1117126"/>
        </p:xfrm>
        <a:graphic>
          <a:graphicData uri="http://schemas.openxmlformats.org/presentationml/2006/ole">
            <mc:AlternateContent xmlns:mc="http://schemas.openxmlformats.org/markup-compatibility/2006">
              <mc:Choice xmlns:v="urn:schemas-microsoft-com:vml" Requires="v">
                <p:oleObj name="CS ChemDraw Drawing" r:id="rId12" imgW="824661" imgH="1088089" progId="ChemDraw.Document.6.0">
                  <p:embed/>
                </p:oleObj>
              </mc:Choice>
              <mc:Fallback>
                <p:oleObj name="CS ChemDraw Drawing" r:id="rId12" imgW="824661" imgH="1088089" progId="ChemDraw.Document.6.0">
                  <p:embed/>
                  <p:pic>
                    <p:nvPicPr>
                      <p:cNvPr id="0" name=""/>
                      <p:cNvPicPr/>
                      <p:nvPr/>
                    </p:nvPicPr>
                    <p:blipFill>
                      <a:blip r:embed="rId13"/>
                      <a:stretch>
                        <a:fillRect/>
                      </a:stretch>
                    </p:blipFill>
                    <p:spPr>
                      <a:xfrm>
                        <a:off x="5709132" y="4933530"/>
                        <a:ext cx="1285319" cy="1117126"/>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894082900"/>
              </p:ext>
            </p:extLst>
          </p:nvPr>
        </p:nvGraphicFramePr>
        <p:xfrm>
          <a:off x="8016439" y="4891818"/>
          <a:ext cx="1261872" cy="1019098"/>
        </p:xfrm>
        <a:graphic>
          <a:graphicData uri="http://schemas.openxmlformats.org/presentationml/2006/ole">
            <mc:AlternateContent xmlns:mc="http://schemas.openxmlformats.org/markup-compatibility/2006">
              <mc:Choice xmlns:v="urn:schemas-microsoft-com:vml" Requires="v">
                <p:oleObj name="CS ChemDraw Drawing" r:id="rId14" imgW="824236" imgH="943010" progId="ChemDraw.Document.6.0">
                  <p:embed/>
                </p:oleObj>
              </mc:Choice>
              <mc:Fallback>
                <p:oleObj name="CS ChemDraw Drawing" r:id="rId14" imgW="824236" imgH="943010" progId="ChemDraw.Document.6.0">
                  <p:embed/>
                  <p:pic>
                    <p:nvPicPr>
                      <p:cNvPr id="0" name=""/>
                      <p:cNvPicPr/>
                      <p:nvPr/>
                    </p:nvPicPr>
                    <p:blipFill>
                      <a:blip r:embed="rId15"/>
                      <a:stretch>
                        <a:fillRect/>
                      </a:stretch>
                    </p:blipFill>
                    <p:spPr>
                      <a:xfrm>
                        <a:off x="8016439" y="4891818"/>
                        <a:ext cx="1261872" cy="1019098"/>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312961799"/>
              </p:ext>
            </p:extLst>
          </p:nvPr>
        </p:nvGraphicFramePr>
        <p:xfrm>
          <a:off x="9910334" y="4933530"/>
          <a:ext cx="1182623" cy="1007084"/>
        </p:xfrm>
        <a:graphic>
          <a:graphicData uri="http://schemas.openxmlformats.org/presentationml/2006/ole">
            <mc:AlternateContent xmlns:mc="http://schemas.openxmlformats.org/markup-compatibility/2006">
              <mc:Choice xmlns:v="urn:schemas-microsoft-com:vml" Requires="v">
                <p:oleObj name="CS ChemDraw Drawing" r:id="rId16" imgW="824236" imgH="889985" progId="ChemDraw.Document.6.0">
                  <p:embed/>
                </p:oleObj>
              </mc:Choice>
              <mc:Fallback>
                <p:oleObj name="CS ChemDraw Drawing" r:id="rId16" imgW="824236" imgH="889985" progId="ChemDraw.Document.6.0">
                  <p:embed/>
                  <p:pic>
                    <p:nvPicPr>
                      <p:cNvPr id="0" name=""/>
                      <p:cNvPicPr/>
                      <p:nvPr/>
                    </p:nvPicPr>
                    <p:blipFill>
                      <a:blip r:embed="rId17"/>
                      <a:stretch>
                        <a:fillRect/>
                      </a:stretch>
                    </p:blipFill>
                    <p:spPr>
                      <a:xfrm>
                        <a:off x="9910334" y="4933530"/>
                        <a:ext cx="1182623" cy="1007084"/>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193260174"/>
              </p:ext>
            </p:extLst>
          </p:nvPr>
        </p:nvGraphicFramePr>
        <p:xfrm>
          <a:off x="9741457" y="2981135"/>
          <a:ext cx="1520379" cy="1215547"/>
        </p:xfrm>
        <a:graphic>
          <a:graphicData uri="http://schemas.openxmlformats.org/presentationml/2006/ole">
            <mc:AlternateContent xmlns:mc="http://schemas.openxmlformats.org/markup-compatibility/2006">
              <mc:Choice xmlns:v="urn:schemas-microsoft-com:vml" Requires="v">
                <p:oleObj name="CS ChemDraw Drawing" r:id="rId18" imgW="1119821" imgH="788175" progId="ChemDraw.Document.6.0">
                  <p:embed/>
                </p:oleObj>
              </mc:Choice>
              <mc:Fallback>
                <p:oleObj name="CS ChemDraw Drawing" r:id="rId18" imgW="1119821" imgH="788175" progId="ChemDraw.Document.6.0">
                  <p:embed/>
                  <p:pic>
                    <p:nvPicPr>
                      <p:cNvPr id="0" name=""/>
                      <p:cNvPicPr/>
                      <p:nvPr/>
                    </p:nvPicPr>
                    <p:blipFill>
                      <a:blip r:embed="rId19"/>
                      <a:stretch>
                        <a:fillRect/>
                      </a:stretch>
                    </p:blipFill>
                    <p:spPr>
                      <a:xfrm>
                        <a:off x="9741457" y="2981135"/>
                        <a:ext cx="1520379" cy="1215547"/>
                      </a:xfrm>
                      <a:prstGeom prst="rect">
                        <a:avLst/>
                      </a:prstGeom>
                    </p:spPr>
                  </p:pic>
                </p:oleObj>
              </mc:Fallback>
            </mc:AlternateContent>
          </a:graphicData>
        </a:graphic>
      </p:graphicFrame>
    </p:spTree>
    <p:extLst>
      <p:ext uri="{BB962C8B-B14F-4D97-AF65-F5344CB8AC3E}">
        <p14:creationId xmlns:p14="http://schemas.microsoft.com/office/powerpoint/2010/main" val="307749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676" y="368710"/>
            <a:ext cx="8610325" cy="1002891"/>
          </a:xfrm>
        </p:spPr>
        <p:txBody>
          <a:bodyPr/>
          <a:lstStyle/>
          <a:p>
            <a:r>
              <a:rPr lang="en-US" b="1" dirty="0">
                <a:solidFill>
                  <a:srgbClr val="FF0000"/>
                </a:solidFill>
              </a:rPr>
              <a:t>Physical properties</a:t>
            </a:r>
          </a:p>
        </p:txBody>
      </p:sp>
      <p:sp>
        <p:nvSpPr>
          <p:cNvPr id="3" name="Content Placeholder 2"/>
          <p:cNvSpPr>
            <a:spLocks noGrp="1"/>
          </p:cNvSpPr>
          <p:nvPr>
            <p:ph idx="1"/>
          </p:nvPr>
        </p:nvSpPr>
        <p:spPr>
          <a:xfrm>
            <a:off x="663677" y="1371601"/>
            <a:ext cx="10220633" cy="4669762"/>
          </a:xfrm>
        </p:spPr>
        <p:txBody>
          <a:bodyPr>
            <a:noAutofit/>
          </a:bodyPr>
          <a:lstStyle/>
          <a:p>
            <a:r>
              <a:rPr lang="en-US" dirty="0">
                <a:solidFill>
                  <a:srgbClr val="FF0000"/>
                </a:solidFill>
              </a:rPr>
              <a:t>Only</a:t>
            </a:r>
            <a:r>
              <a:rPr lang="en-US" dirty="0"/>
              <a:t> formic acid, acetic acid, and lactic acid are </a:t>
            </a:r>
            <a:r>
              <a:rPr lang="en-US" dirty="0">
                <a:solidFill>
                  <a:srgbClr val="00B0F0"/>
                </a:solidFill>
              </a:rPr>
              <a:t>liquids</a:t>
            </a:r>
            <a:r>
              <a:rPr lang="en-US" dirty="0"/>
              <a:t> at room temperature. </a:t>
            </a:r>
          </a:p>
          <a:p>
            <a:r>
              <a:rPr lang="en-US" dirty="0"/>
              <a:t>The other carboxylic acid are solids. </a:t>
            </a:r>
          </a:p>
          <a:p>
            <a:r>
              <a:rPr lang="en-US" b="1" dirty="0">
                <a:solidFill>
                  <a:srgbClr val="FF0000"/>
                </a:solidFill>
              </a:rPr>
              <a:t>Low molecular weight </a:t>
            </a:r>
            <a:r>
              <a:rPr lang="en-US" dirty="0"/>
              <a:t>carboxylic acids are soluble in water.</a:t>
            </a:r>
          </a:p>
          <a:p>
            <a:r>
              <a:rPr lang="en-US" b="1" dirty="0">
                <a:solidFill>
                  <a:srgbClr val="00B0F0"/>
                </a:solidFill>
              </a:rPr>
              <a:t>Water</a:t>
            </a:r>
            <a:r>
              <a:rPr lang="en-US" b="1" dirty="0"/>
              <a:t> insoluble acids </a:t>
            </a:r>
            <a:r>
              <a:rPr lang="en-US" dirty="0"/>
              <a:t>( when have </a:t>
            </a:r>
            <a:r>
              <a:rPr lang="en-US" dirty="0">
                <a:solidFill>
                  <a:srgbClr val="FF0000"/>
                </a:solidFill>
              </a:rPr>
              <a:t>high molecular weight</a:t>
            </a:r>
            <a:r>
              <a:rPr lang="en-US" dirty="0"/>
              <a:t>) dissolve in both </a:t>
            </a:r>
            <a:r>
              <a:rPr lang="en-US" dirty="0">
                <a:solidFill>
                  <a:srgbClr val="00B050"/>
                </a:solidFill>
              </a:rPr>
              <a:t>sodium hydroxide </a:t>
            </a:r>
            <a:r>
              <a:rPr lang="en-US" dirty="0"/>
              <a:t>solution and </a:t>
            </a:r>
            <a:r>
              <a:rPr lang="en-US" dirty="0">
                <a:solidFill>
                  <a:srgbClr val="00B050"/>
                </a:solidFill>
              </a:rPr>
              <a:t>sodium bicarbonate </a:t>
            </a:r>
            <a:r>
              <a:rPr lang="en-US" dirty="0"/>
              <a:t>solution.</a:t>
            </a:r>
          </a:p>
          <a:p>
            <a:r>
              <a:rPr lang="en-US" b="1" dirty="0"/>
              <a:t>Melting point and boiling point </a:t>
            </a:r>
            <a:r>
              <a:rPr lang="en-US" b="1" dirty="0">
                <a:solidFill>
                  <a:srgbClr val="FF0000"/>
                </a:solidFill>
              </a:rPr>
              <a:t>higher</a:t>
            </a:r>
            <a:r>
              <a:rPr lang="en-US" b="1" dirty="0"/>
              <a:t> than alcohol and aldehyde </a:t>
            </a:r>
            <a:r>
              <a:rPr lang="en-US" dirty="0"/>
              <a:t>due to </a:t>
            </a:r>
            <a:r>
              <a:rPr lang="en-US" dirty="0">
                <a:solidFill>
                  <a:srgbClr val="00B0F0"/>
                </a:solidFill>
              </a:rPr>
              <a:t>hydrogen bonds</a:t>
            </a:r>
            <a:r>
              <a:rPr lang="en-US" dirty="0"/>
              <a:t>: two molecules of the carboxylic acid are held together by two hydrogen bonds rather than one. </a:t>
            </a:r>
          </a:p>
        </p:txBody>
      </p:sp>
      <p:pic>
        <p:nvPicPr>
          <p:cNvPr id="4" name="Picture 3"/>
          <p:cNvPicPr>
            <a:picLocks noChangeAspect="1"/>
          </p:cNvPicPr>
          <p:nvPr/>
        </p:nvPicPr>
        <p:blipFill>
          <a:blip r:embed="rId2"/>
          <a:stretch>
            <a:fillRect/>
          </a:stretch>
        </p:blipFill>
        <p:spPr>
          <a:xfrm>
            <a:off x="5294672" y="4649968"/>
            <a:ext cx="2012158" cy="1238996"/>
          </a:xfrm>
          <a:prstGeom prst="rect">
            <a:avLst/>
          </a:prstGeom>
        </p:spPr>
      </p:pic>
    </p:spTree>
    <p:extLst>
      <p:ext uri="{BB962C8B-B14F-4D97-AF65-F5344CB8AC3E}">
        <p14:creationId xmlns:p14="http://schemas.microsoft.com/office/powerpoint/2010/main" val="239745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7AECA3-CD79-106A-DDDA-973E1B781EAA}"/>
              </a:ext>
            </a:extLst>
          </p:cNvPr>
          <p:cNvSpPr txBox="1"/>
          <p:nvPr/>
        </p:nvSpPr>
        <p:spPr>
          <a:xfrm>
            <a:off x="236484" y="141891"/>
            <a:ext cx="8199593" cy="1815882"/>
          </a:xfrm>
          <a:prstGeom prst="rect">
            <a:avLst/>
          </a:prstGeom>
          <a:noFill/>
        </p:spPr>
        <p:txBody>
          <a:bodyPr wrap="square">
            <a:spAutoFit/>
          </a:bodyPr>
          <a:lstStyle/>
          <a:p>
            <a:endParaRPr lang="en-US" sz="2800" dirty="0">
              <a:solidFill>
                <a:srgbClr val="FF0000"/>
              </a:solidFill>
              <a:latin typeface="Algerian" panose="04020705040A02060702" pitchFamily="82" charset="0"/>
            </a:endParaRPr>
          </a:p>
          <a:p>
            <a:r>
              <a:rPr lang="en-US" sz="2800" dirty="0">
                <a:solidFill>
                  <a:srgbClr val="FF0000"/>
                </a:solidFill>
                <a:latin typeface="Algerian" panose="04020705040A02060702" pitchFamily="82" charset="0"/>
              </a:rPr>
              <a:t>       </a:t>
            </a:r>
            <a:r>
              <a:rPr lang="en-US" sz="2800" b="1" dirty="0">
                <a:solidFill>
                  <a:srgbClr val="FF0000"/>
                </a:solidFill>
                <a:latin typeface="3ds SemiBold" panose="02000503020000020004" pitchFamily="2" charset="0"/>
              </a:rPr>
              <a:t>General carboxylic acids. </a:t>
            </a:r>
          </a:p>
          <a:p>
            <a:r>
              <a:rPr lang="en-US" sz="2800" dirty="0">
                <a:solidFill>
                  <a:srgbClr val="00B0F0"/>
                </a:solidFill>
                <a:latin typeface="Algerian" panose="04020705040A02060702" pitchFamily="82" charset="0"/>
              </a:rPr>
              <a:t>       1-Sodium bicarbonate test</a:t>
            </a:r>
          </a:p>
          <a:p>
            <a:endParaRPr lang="en-US" sz="2800" dirty="0">
              <a:solidFill>
                <a:srgbClr val="00B0F0"/>
              </a:solidFill>
              <a:latin typeface="Algerian" panose="04020705040A02060702" pitchFamily="82" charset="0"/>
            </a:endParaRPr>
          </a:p>
        </p:txBody>
      </p:sp>
      <p:sp>
        <p:nvSpPr>
          <p:cNvPr id="7" name="TextBox 6">
            <a:extLst>
              <a:ext uri="{FF2B5EF4-FFF2-40B4-BE49-F238E27FC236}">
                <a16:creationId xmlns:a16="http://schemas.microsoft.com/office/drawing/2014/main" id="{B4689246-06C0-C054-78FC-03401467490A}"/>
              </a:ext>
            </a:extLst>
          </p:cNvPr>
          <p:cNvSpPr txBox="1"/>
          <p:nvPr/>
        </p:nvSpPr>
        <p:spPr>
          <a:xfrm>
            <a:off x="693682" y="1639614"/>
            <a:ext cx="10574085" cy="3108543"/>
          </a:xfrm>
          <a:prstGeom prst="rect">
            <a:avLst/>
          </a:prstGeom>
          <a:noFill/>
        </p:spPr>
        <p:txBody>
          <a:bodyPr wrap="square">
            <a:spAutoFit/>
          </a:bodyPr>
          <a:lstStyle/>
          <a:p>
            <a:pPr marL="285750" indent="-285750">
              <a:buFont typeface="Wingdings" panose="05000000000000000000" pitchFamily="2" charset="2"/>
              <a:buChar char="Ø"/>
            </a:pPr>
            <a:r>
              <a:rPr lang="en-US" sz="2800" dirty="0"/>
              <a:t>reacts with </a:t>
            </a:r>
            <a:r>
              <a:rPr lang="en-US" sz="2800" dirty="0">
                <a:solidFill>
                  <a:srgbClr val="FF0000"/>
                </a:solidFill>
              </a:rPr>
              <a:t>acidic solutions </a:t>
            </a:r>
            <a:r>
              <a:rPr lang="en-US" sz="2800" dirty="0"/>
              <a:t>to form </a:t>
            </a:r>
            <a:r>
              <a:rPr lang="en-US" sz="2800" dirty="0">
                <a:solidFill>
                  <a:srgbClr val="00B050"/>
                </a:solidFill>
              </a:rPr>
              <a:t>carbon dioxide</a:t>
            </a:r>
          </a:p>
          <a:p>
            <a:pPr marL="285750" indent="-285750">
              <a:buFont typeface="Wingdings" panose="05000000000000000000" pitchFamily="2" charset="2"/>
              <a:buChar char="Ø"/>
            </a:pPr>
            <a:r>
              <a:rPr lang="en-US" sz="2800" dirty="0"/>
              <a:t> which is released as </a:t>
            </a:r>
            <a:r>
              <a:rPr lang="en-US" sz="2800" dirty="0">
                <a:solidFill>
                  <a:srgbClr val="00B050"/>
                </a:solidFill>
              </a:rPr>
              <a:t>gas</a:t>
            </a:r>
            <a:r>
              <a:rPr lang="en-US" sz="2800" dirty="0"/>
              <a:t> from the solution</a:t>
            </a:r>
          </a:p>
          <a:p>
            <a:pPr marL="285750" indent="-285750">
              <a:buFont typeface="Wingdings" panose="05000000000000000000" pitchFamily="2" charset="2"/>
              <a:buChar char="Ø"/>
            </a:pPr>
            <a:r>
              <a:rPr lang="en-US" sz="2800" dirty="0"/>
              <a:t>resulting in so-called </a:t>
            </a:r>
            <a:r>
              <a:rPr lang="en-US" sz="2800" dirty="0">
                <a:solidFill>
                  <a:srgbClr val="FF0000"/>
                </a:solidFill>
              </a:rPr>
              <a:t>brisk effervescence </a:t>
            </a:r>
            <a:r>
              <a:rPr lang="en-US" sz="2800" dirty="0"/>
              <a:t>due to </a:t>
            </a:r>
            <a:r>
              <a:rPr lang="en-US" sz="2800" dirty="0">
                <a:solidFill>
                  <a:srgbClr val="00B050"/>
                </a:solidFill>
              </a:rPr>
              <a:t>carbon dioxide </a:t>
            </a:r>
            <a:r>
              <a:rPr lang="en-US" sz="2800" dirty="0"/>
              <a:t>formation. </a:t>
            </a:r>
          </a:p>
          <a:p>
            <a:pPr marL="285750" indent="-285750">
              <a:buFont typeface="Wingdings" panose="05000000000000000000" pitchFamily="2" charset="2"/>
              <a:buChar char="Ø"/>
            </a:pPr>
            <a:r>
              <a:rPr lang="en-US" sz="2800" dirty="0">
                <a:solidFill>
                  <a:srgbClr val="FF0000"/>
                </a:solidFill>
              </a:rPr>
              <a:t>Sodium hydrogen carbonate </a:t>
            </a:r>
            <a:r>
              <a:rPr lang="en-US" sz="2800" dirty="0"/>
              <a:t>can be used to test for general carboxylic acids. </a:t>
            </a:r>
          </a:p>
          <a:p>
            <a:pPr marL="285750" indent="-285750">
              <a:buFont typeface="Wingdings" panose="05000000000000000000" pitchFamily="2" charset="2"/>
              <a:buChar char="Ø"/>
            </a:pPr>
            <a:r>
              <a:rPr lang="en-US" sz="2800" dirty="0"/>
              <a:t>If effervescence occurs that mean an acid group is present.</a:t>
            </a:r>
          </a:p>
        </p:txBody>
      </p:sp>
      <p:pic>
        <p:nvPicPr>
          <p:cNvPr id="8" name="Picture 7">
            <a:extLst>
              <a:ext uri="{FF2B5EF4-FFF2-40B4-BE49-F238E27FC236}">
                <a16:creationId xmlns:a16="http://schemas.microsoft.com/office/drawing/2014/main" id="{633568FD-EEB3-E232-DC62-AC2CA952AE57}"/>
              </a:ext>
            </a:extLst>
          </p:cNvPr>
          <p:cNvPicPr>
            <a:picLocks noChangeAspect="1"/>
          </p:cNvPicPr>
          <p:nvPr/>
        </p:nvPicPr>
        <p:blipFill>
          <a:blip r:embed="rId2"/>
          <a:stretch>
            <a:fillRect/>
          </a:stretch>
        </p:blipFill>
        <p:spPr>
          <a:xfrm>
            <a:off x="2760535" y="4900228"/>
            <a:ext cx="7050024" cy="930164"/>
          </a:xfrm>
          <a:prstGeom prst="rect">
            <a:avLst/>
          </a:prstGeom>
        </p:spPr>
      </p:pic>
    </p:spTree>
    <p:extLst>
      <p:ext uri="{BB962C8B-B14F-4D97-AF65-F5344CB8AC3E}">
        <p14:creationId xmlns:p14="http://schemas.microsoft.com/office/powerpoint/2010/main" val="274168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barn(inVertical)">
                                      <p:cBhvr>
                                        <p:cTn id="20" dur="500"/>
                                        <p:tgtEl>
                                          <p:spTgt spid="7">
                                            <p:txEl>
                                              <p:pRg st="1" end="1"/>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barn(inVertical)">
                                      <p:cBhvr>
                                        <p:cTn id="23" dur="500"/>
                                        <p:tgtEl>
                                          <p:spTgt spid="7">
                                            <p:txEl>
                                              <p:pRg st="2" end="2"/>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barn(inVertical)">
                                      <p:cBhvr>
                                        <p:cTn id="26" dur="500"/>
                                        <p:tgtEl>
                                          <p:spTgt spid="7">
                                            <p:txEl>
                                              <p:pRg st="3" end="3"/>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Effect transition="in" filter="barn(inVertical)">
                                      <p:cBhvr>
                                        <p:cTn id="29" dur="500"/>
                                        <p:tgtEl>
                                          <p:spTgt spid="7">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A759DB-3967-F9A3-4214-E00E82D9B9BA}"/>
              </a:ext>
            </a:extLst>
          </p:cNvPr>
          <p:cNvSpPr txBox="1"/>
          <p:nvPr/>
        </p:nvSpPr>
        <p:spPr>
          <a:xfrm>
            <a:off x="220717" y="346841"/>
            <a:ext cx="8942990" cy="1384995"/>
          </a:xfrm>
          <a:prstGeom prst="rect">
            <a:avLst/>
          </a:prstGeom>
          <a:noFill/>
        </p:spPr>
        <p:txBody>
          <a:bodyPr wrap="square">
            <a:spAutoFit/>
          </a:bodyPr>
          <a:lstStyle/>
          <a:p>
            <a:endParaRPr lang="en-US" sz="2800" dirty="0">
              <a:solidFill>
                <a:srgbClr val="00B0F0"/>
              </a:solidFill>
              <a:latin typeface="Algerian" panose="04020705040A02060702" pitchFamily="82" charset="0"/>
            </a:endParaRPr>
          </a:p>
          <a:p>
            <a:r>
              <a:rPr lang="en-US" sz="2800" dirty="0">
                <a:solidFill>
                  <a:srgbClr val="00B0F0"/>
                </a:solidFill>
                <a:latin typeface="Algerian" panose="04020705040A02060702" pitchFamily="82" charset="0"/>
              </a:rPr>
              <a:t>     Sodium bicarbonate procedure</a:t>
            </a:r>
          </a:p>
          <a:p>
            <a:endParaRPr lang="en-US" sz="2800" dirty="0">
              <a:solidFill>
                <a:srgbClr val="00B0F0"/>
              </a:solidFill>
              <a:latin typeface="Algerian" panose="04020705040A02060702" pitchFamily="82" charset="0"/>
            </a:endParaRPr>
          </a:p>
        </p:txBody>
      </p:sp>
      <p:sp>
        <p:nvSpPr>
          <p:cNvPr id="5" name="TextBox 4">
            <a:extLst>
              <a:ext uri="{FF2B5EF4-FFF2-40B4-BE49-F238E27FC236}">
                <a16:creationId xmlns:a16="http://schemas.microsoft.com/office/drawing/2014/main" id="{068D3459-FE99-8887-8DFC-1FE984888E00}"/>
              </a:ext>
            </a:extLst>
          </p:cNvPr>
          <p:cNvSpPr txBox="1"/>
          <p:nvPr/>
        </p:nvSpPr>
        <p:spPr>
          <a:xfrm>
            <a:off x="220717" y="1087821"/>
            <a:ext cx="9680028" cy="2677656"/>
          </a:xfrm>
          <a:prstGeom prst="rect">
            <a:avLst/>
          </a:prstGeom>
          <a:noFill/>
        </p:spPr>
        <p:txBody>
          <a:bodyPr wrap="square">
            <a:spAutoFit/>
          </a:bodyPr>
          <a:lstStyle/>
          <a:p>
            <a:pPr marL="457200" indent="-457200">
              <a:buFont typeface="Wingdings" panose="05000000000000000000" pitchFamily="2" charset="2"/>
              <a:buChar char="ü"/>
            </a:pPr>
            <a:r>
              <a:rPr lang="en-US" sz="2800" dirty="0"/>
              <a:t>Put </a:t>
            </a:r>
            <a:r>
              <a:rPr lang="en-US" sz="2800" dirty="0">
                <a:solidFill>
                  <a:srgbClr val="FF0000"/>
                </a:solidFill>
              </a:rPr>
              <a:t>2</a:t>
            </a:r>
            <a:r>
              <a:rPr lang="en-US" sz="2800" dirty="0"/>
              <a:t> mL of a saturated aqueous solution of </a:t>
            </a:r>
            <a:r>
              <a:rPr lang="en-US" sz="2800" dirty="0">
                <a:solidFill>
                  <a:srgbClr val="FF0000"/>
                </a:solidFill>
              </a:rPr>
              <a:t>sodium bicarbonate</a:t>
            </a:r>
            <a:r>
              <a:rPr lang="en-US" sz="2800" dirty="0"/>
              <a:t> (10 % N) in a clean test tube.</a:t>
            </a:r>
          </a:p>
          <a:p>
            <a:pPr marL="457200" indent="-457200">
              <a:buFont typeface="Wingdings" panose="05000000000000000000" pitchFamily="2" charset="2"/>
              <a:buChar char="ü"/>
            </a:pPr>
            <a:r>
              <a:rPr lang="en-US" sz="2800" dirty="0"/>
              <a:t>Add a few drops of the liquid compound or a few crystals of the solid compound to it</a:t>
            </a:r>
          </a:p>
          <a:p>
            <a:pPr marL="457200" indent="-457200">
              <a:buFont typeface="Wingdings" panose="05000000000000000000" pitchFamily="2" charset="2"/>
              <a:buChar char="ü"/>
            </a:pPr>
            <a:r>
              <a:rPr lang="en-US" sz="2800" dirty="0"/>
              <a:t> Add the compound slowly so that effervescence is clearly visible</a:t>
            </a:r>
            <a:r>
              <a:rPr lang="en-US" dirty="0"/>
              <a:t>.</a:t>
            </a:r>
          </a:p>
        </p:txBody>
      </p:sp>
      <p:pic>
        <p:nvPicPr>
          <p:cNvPr id="6" name="Picture 5">
            <a:extLst>
              <a:ext uri="{FF2B5EF4-FFF2-40B4-BE49-F238E27FC236}">
                <a16:creationId xmlns:a16="http://schemas.microsoft.com/office/drawing/2014/main" id="{C63A848E-9720-8BB0-75C5-2FBF592608F0}"/>
              </a:ext>
            </a:extLst>
          </p:cNvPr>
          <p:cNvPicPr>
            <a:picLocks noChangeAspect="1"/>
          </p:cNvPicPr>
          <p:nvPr/>
        </p:nvPicPr>
        <p:blipFill>
          <a:blip r:embed="rId2"/>
          <a:stretch>
            <a:fillRect/>
          </a:stretch>
        </p:blipFill>
        <p:spPr>
          <a:xfrm>
            <a:off x="4214568" y="3429000"/>
            <a:ext cx="5169856" cy="2901948"/>
          </a:xfrm>
          <a:prstGeom prst="rect">
            <a:avLst/>
          </a:prstGeom>
        </p:spPr>
      </p:pic>
      <p:sp>
        <p:nvSpPr>
          <p:cNvPr id="8" name="TextBox 7">
            <a:extLst>
              <a:ext uri="{FF2B5EF4-FFF2-40B4-BE49-F238E27FC236}">
                <a16:creationId xmlns:a16="http://schemas.microsoft.com/office/drawing/2014/main" id="{E359307F-C1E9-95F5-AC67-88D09D8C9E4B}"/>
              </a:ext>
            </a:extLst>
          </p:cNvPr>
          <p:cNvSpPr txBox="1"/>
          <p:nvPr/>
        </p:nvSpPr>
        <p:spPr>
          <a:xfrm>
            <a:off x="441434" y="3765477"/>
            <a:ext cx="6137345" cy="584775"/>
          </a:xfrm>
          <a:prstGeom prst="rect">
            <a:avLst/>
          </a:prstGeom>
          <a:noFill/>
        </p:spPr>
        <p:txBody>
          <a:bodyPr wrap="square">
            <a:spAutoFit/>
          </a:bodyPr>
          <a:lstStyle/>
          <a:p>
            <a:r>
              <a:rPr lang="en-US" sz="3200" dirty="0">
                <a:solidFill>
                  <a:srgbClr val="FF0000"/>
                </a:solidFill>
              </a:rPr>
              <a:t>        Results:</a:t>
            </a:r>
          </a:p>
        </p:txBody>
      </p:sp>
    </p:spTree>
    <p:extLst>
      <p:ext uri="{BB962C8B-B14F-4D97-AF65-F5344CB8AC3E}">
        <p14:creationId xmlns:p14="http://schemas.microsoft.com/office/powerpoint/2010/main" val="148843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7778"/>
            <a:ext cx="9274002" cy="861959"/>
          </a:xfrm>
        </p:spPr>
        <p:txBody>
          <a:bodyPr>
            <a:normAutofit/>
          </a:bodyPr>
          <a:lstStyle/>
          <a:p>
            <a:r>
              <a:rPr lang="en-US" sz="2800" dirty="0"/>
              <a:t>Chemical Tests</a:t>
            </a:r>
          </a:p>
        </p:txBody>
      </p:sp>
      <p:sp>
        <p:nvSpPr>
          <p:cNvPr id="3" name="Content Placeholder 2"/>
          <p:cNvSpPr>
            <a:spLocks noGrp="1"/>
          </p:cNvSpPr>
          <p:nvPr>
            <p:ph idx="1"/>
          </p:nvPr>
        </p:nvSpPr>
        <p:spPr>
          <a:xfrm>
            <a:off x="579933" y="634181"/>
            <a:ext cx="11233525" cy="6223820"/>
          </a:xfrm>
        </p:spPr>
        <p:txBody>
          <a:bodyPr>
            <a:normAutofit fontScale="92500" lnSpcReduction="20000"/>
          </a:bodyPr>
          <a:lstStyle/>
          <a:p>
            <a:pPr marL="0" indent="0">
              <a:buNone/>
            </a:pPr>
            <a:r>
              <a:rPr lang="en-US" sz="2900" b="1" dirty="0">
                <a:solidFill>
                  <a:srgbClr val="FF0000"/>
                </a:solidFill>
              </a:rPr>
              <a:t>       General Test ( ferric chloride test)</a:t>
            </a:r>
          </a:p>
          <a:p>
            <a:pPr marL="0" indent="0">
              <a:buNone/>
            </a:pPr>
            <a:r>
              <a:rPr lang="en-US" sz="2100" b="1" dirty="0"/>
              <a:t>         </a:t>
            </a:r>
            <a:r>
              <a:rPr lang="en-US" sz="2800" b="1" dirty="0"/>
              <a:t>procedure: </a:t>
            </a:r>
          </a:p>
          <a:p>
            <a:pPr>
              <a:buFontTx/>
              <a:buChar char="-"/>
            </a:pPr>
            <a:r>
              <a:rPr lang="en-US" sz="2600" dirty="0"/>
              <a:t>1-   Add </a:t>
            </a:r>
            <a:r>
              <a:rPr lang="en-US" sz="2600" dirty="0">
                <a:solidFill>
                  <a:srgbClr val="00B050"/>
                </a:solidFill>
              </a:rPr>
              <a:t>0.5 ml </a:t>
            </a:r>
            <a:r>
              <a:rPr lang="en-US" sz="2600" dirty="0"/>
              <a:t>or few mg of carboxylic acid + drop by drop dil. </a:t>
            </a:r>
            <a:r>
              <a:rPr lang="en-US" sz="2600" dirty="0">
                <a:solidFill>
                  <a:srgbClr val="00B050"/>
                </a:solidFill>
              </a:rPr>
              <a:t>NH4OH</a:t>
            </a:r>
            <a:r>
              <a:rPr lang="en-US" sz="2600" dirty="0"/>
              <a:t> solution (ammonia    solution).  shaking as indicated by changing the color of litmus paper to </a:t>
            </a:r>
            <a:r>
              <a:rPr lang="en-US" sz="2600" dirty="0">
                <a:solidFill>
                  <a:srgbClr val="0070C0"/>
                </a:solidFill>
              </a:rPr>
              <a:t>blue</a:t>
            </a:r>
            <a:r>
              <a:rPr lang="en-US" sz="2600" dirty="0"/>
              <a:t> until ammonia odor    appear </a:t>
            </a:r>
          </a:p>
          <a:p>
            <a:r>
              <a:rPr lang="en-US" sz="2600" dirty="0"/>
              <a:t>2-   Gently heating the test tube in a water bath with shaking ( till ammonia odor disappear) in this case the solution is </a:t>
            </a:r>
            <a:r>
              <a:rPr lang="en-US" sz="2600" b="1" u="sng" dirty="0"/>
              <a:t>neutral</a:t>
            </a:r>
          </a:p>
          <a:p>
            <a:pPr>
              <a:buFontTx/>
              <a:buChar char="-"/>
            </a:pPr>
            <a:r>
              <a:rPr lang="en-US" sz="2600" b="1" dirty="0"/>
              <a:t>      On cold: </a:t>
            </a:r>
            <a:r>
              <a:rPr lang="en-US" sz="2600" dirty="0"/>
              <a:t>add one or few drops of </a:t>
            </a:r>
            <a:r>
              <a:rPr lang="en-US" sz="2600" b="1" dirty="0">
                <a:solidFill>
                  <a:srgbClr val="FF0000"/>
                </a:solidFill>
              </a:rPr>
              <a:t>10% M </a:t>
            </a:r>
            <a:r>
              <a:rPr lang="en-US" sz="2600" dirty="0"/>
              <a:t>FeCl3</a:t>
            </a:r>
            <a:endParaRPr lang="en-US" dirty="0"/>
          </a:p>
          <a:p>
            <a:pPr marL="0" indent="0">
              <a:buNone/>
            </a:pPr>
            <a:r>
              <a:rPr lang="en-US" sz="2800" b="1" dirty="0"/>
              <a:t>      Results: </a:t>
            </a:r>
          </a:p>
          <a:p>
            <a:pPr>
              <a:buFontTx/>
              <a:buChar char="-"/>
            </a:pPr>
            <a:r>
              <a:rPr lang="en-US" sz="2800" dirty="0"/>
              <a:t>   Formic acid and acetic acid                              </a:t>
            </a:r>
            <a:r>
              <a:rPr lang="en-US" sz="2800" b="1" dirty="0"/>
              <a:t>gives:  dark </a:t>
            </a:r>
            <a:r>
              <a:rPr lang="en-US" sz="2800" dirty="0">
                <a:solidFill>
                  <a:srgbClr val="FF0000"/>
                </a:solidFill>
              </a:rPr>
              <a:t>red</a:t>
            </a:r>
            <a:r>
              <a:rPr lang="en-US" sz="2800" dirty="0"/>
              <a:t> color.</a:t>
            </a:r>
          </a:p>
          <a:p>
            <a:pPr>
              <a:buFontTx/>
              <a:buChar char="-"/>
            </a:pPr>
            <a:r>
              <a:rPr lang="en-US" sz="2800" dirty="0"/>
              <a:t>   Succinic acid and benzoic acid                         </a:t>
            </a:r>
            <a:r>
              <a:rPr lang="en-US" sz="2800" b="1" dirty="0"/>
              <a:t>gives: </a:t>
            </a:r>
            <a:r>
              <a:rPr lang="en-US" sz="2800" dirty="0">
                <a:solidFill>
                  <a:schemeClr val="accent4"/>
                </a:solidFill>
              </a:rPr>
              <a:t>light brown </a:t>
            </a:r>
            <a:r>
              <a:rPr lang="en-US" sz="2800" dirty="0"/>
              <a:t>precipitate </a:t>
            </a:r>
          </a:p>
          <a:p>
            <a:pPr>
              <a:buFontTx/>
              <a:buChar char="-"/>
            </a:pPr>
            <a:r>
              <a:rPr lang="en-US" sz="2800" dirty="0"/>
              <a:t>   Salicylic acid                                                     </a:t>
            </a:r>
            <a:r>
              <a:rPr lang="en-US" sz="2800" b="1" dirty="0"/>
              <a:t>gives: </a:t>
            </a:r>
            <a:r>
              <a:rPr lang="en-US" sz="2800" dirty="0">
                <a:solidFill>
                  <a:srgbClr val="7030A0"/>
                </a:solidFill>
              </a:rPr>
              <a:t>a violet </a:t>
            </a:r>
            <a:r>
              <a:rPr lang="en-US" sz="2800" dirty="0"/>
              <a:t>color. </a:t>
            </a:r>
          </a:p>
          <a:p>
            <a:pPr>
              <a:buFontTx/>
              <a:buChar char="-"/>
            </a:pPr>
            <a:r>
              <a:rPr lang="en-US" sz="2800" dirty="0"/>
              <a:t>   Oxalic, citric, tartaric or lactic acids                  </a:t>
            </a:r>
            <a:r>
              <a:rPr lang="en-US" sz="2800" b="1" dirty="0"/>
              <a:t>gives:</a:t>
            </a:r>
            <a:r>
              <a:rPr lang="en-US" sz="2800" dirty="0"/>
              <a:t> no color change</a:t>
            </a:r>
          </a:p>
          <a:p>
            <a:pPr marL="0" indent="0">
              <a:buNone/>
            </a:pPr>
            <a:r>
              <a:rPr lang="en-US" sz="2800" dirty="0"/>
              <a:t>      </a:t>
            </a:r>
            <a:endParaRPr lang="en-US" dirty="0"/>
          </a:p>
        </p:txBody>
      </p:sp>
      <p:pic>
        <p:nvPicPr>
          <p:cNvPr id="8194" name="Picture 2" descr="Image result for laboratory pi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4794" y="0"/>
            <a:ext cx="2057273" cy="86196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4E236765-6317-7C45-3A31-3790CC622D5D}"/>
              </a:ext>
            </a:extLst>
          </p:cNvPr>
          <p:cNvCxnSpPr/>
          <p:nvPr/>
        </p:nvCxnSpPr>
        <p:spPr>
          <a:xfrm>
            <a:off x="5043948" y="4439265"/>
            <a:ext cx="185829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CDEF12FB-2EC8-476C-D5B5-66254FDB73CB}"/>
              </a:ext>
            </a:extLst>
          </p:cNvPr>
          <p:cNvCxnSpPr/>
          <p:nvPr/>
        </p:nvCxnSpPr>
        <p:spPr>
          <a:xfrm>
            <a:off x="5191432" y="4940710"/>
            <a:ext cx="16960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E382B32-2CA9-E2C8-70BC-9B6AA35686DE}"/>
              </a:ext>
            </a:extLst>
          </p:cNvPr>
          <p:cNvCxnSpPr/>
          <p:nvPr/>
        </p:nvCxnSpPr>
        <p:spPr>
          <a:xfrm>
            <a:off x="5191432" y="5471652"/>
            <a:ext cx="16960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95BC784-1B22-F3EE-2243-EF79E0EA3DC7}"/>
              </a:ext>
            </a:extLst>
          </p:cNvPr>
          <p:cNvCxnSpPr/>
          <p:nvPr/>
        </p:nvCxnSpPr>
        <p:spPr>
          <a:xfrm>
            <a:off x="5840361" y="5958348"/>
            <a:ext cx="8996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01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500"/>
                                        <p:tgtEl>
                                          <p:spTgt spid="3">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arn(inVertical)">
                                      <p:cBhvr>
                                        <p:cTn id="31" dur="500"/>
                                        <p:tgtEl>
                                          <p:spTgt spid="3">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barn(inVertical)">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3612" y="442484"/>
            <a:ext cx="7810077" cy="951468"/>
          </a:xfrm>
        </p:spPr>
        <p:txBody>
          <a:bodyPr>
            <a:normAutofit/>
          </a:bodyPr>
          <a:lstStyle/>
          <a:p>
            <a:r>
              <a:rPr lang="en-US" sz="2800" dirty="0">
                <a:solidFill>
                  <a:srgbClr val="FF0000"/>
                </a:solidFill>
              </a:rPr>
              <a:t>Steps and condition to needed to make this test</a:t>
            </a:r>
          </a:p>
        </p:txBody>
      </p:sp>
      <p:graphicFrame>
        <p:nvGraphicFramePr>
          <p:cNvPr id="5" name="Object 4"/>
          <p:cNvGraphicFramePr>
            <a:graphicFrameLocks noChangeAspect="1"/>
          </p:cNvGraphicFramePr>
          <p:nvPr>
            <p:extLst>
              <p:ext uri="{D42A27DB-BD31-4B8C-83A1-F6EECF244321}">
                <p14:modId xmlns:p14="http://schemas.microsoft.com/office/powerpoint/2010/main" val="2464023523"/>
              </p:ext>
            </p:extLst>
          </p:nvPr>
        </p:nvGraphicFramePr>
        <p:xfrm>
          <a:off x="1066436" y="1393952"/>
          <a:ext cx="9227938" cy="3058306"/>
        </p:xfrm>
        <a:graphic>
          <a:graphicData uri="http://schemas.openxmlformats.org/presentationml/2006/ole">
            <mc:AlternateContent xmlns:mc="http://schemas.openxmlformats.org/markup-compatibility/2006">
              <mc:Choice xmlns:v="urn:schemas-microsoft-com:vml" Requires="v">
                <p:oleObj name="CS ChemDraw Drawing" r:id="rId2" imgW="4442708" imgH="1860993" progId="ChemDraw.Document.6.0">
                  <p:embed/>
                </p:oleObj>
              </mc:Choice>
              <mc:Fallback>
                <p:oleObj name="CS ChemDraw Drawing" r:id="rId2" imgW="4442708" imgH="1860993" progId="ChemDraw.Document.6.0">
                  <p:embed/>
                  <p:pic>
                    <p:nvPicPr>
                      <p:cNvPr id="0" name=""/>
                      <p:cNvPicPr/>
                      <p:nvPr/>
                    </p:nvPicPr>
                    <p:blipFill>
                      <a:blip r:embed="rId3"/>
                      <a:stretch>
                        <a:fillRect/>
                      </a:stretch>
                    </p:blipFill>
                    <p:spPr>
                      <a:xfrm>
                        <a:off x="1066436" y="1393952"/>
                        <a:ext cx="9227938" cy="3058306"/>
                      </a:xfrm>
                      <a:prstGeom prst="rect">
                        <a:avLst/>
                      </a:prstGeom>
                      <a:ln>
                        <a:solidFill>
                          <a:srgbClr val="00B050"/>
                        </a:solidFill>
                      </a:ln>
                    </p:spPr>
                  </p:pic>
                </p:oleObj>
              </mc:Fallback>
            </mc:AlternateContent>
          </a:graphicData>
        </a:graphic>
      </p:graphicFrame>
      <p:sp>
        <p:nvSpPr>
          <p:cNvPr id="10" name="TextBox 9"/>
          <p:cNvSpPr txBox="1"/>
          <p:nvPr/>
        </p:nvSpPr>
        <p:spPr>
          <a:xfrm>
            <a:off x="2625212" y="4660490"/>
            <a:ext cx="5619135" cy="523220"/>
          </a:xfrm>
          <a:prstGeom prst="rect">
            <a:avLst/>
          </a:prstGeom>
          <a:noFill/>
        </p:spPr>
        <p:txBody>
          <a:bodyPr wrap="square" rtlCol="0">
            <a:spAutoFit/>
          </a:bodyPr>
          <a:lstStyle/>
          <a:p>
            <a:r>
              <a:rPr lang="en-US" sz="2800" b="1" dirty="0">
                <a:solidFill>
                  <a:srgbClr val="FF0000"/>
                </a:solidFill>
              </a:rPr>
              <a:t>Type of reaction: </a:t>
            </a:r>
            <a:r>
              <a:rPr lang="en-US" sz="2800" dirty="0"/>
              <a:t>complex formation</a:t>
            </a:r>
          </a:p>
        </p:txBody>
      </p:sp>
    </p:spTree>
    <p:extLst>
      <p:ext uri="{BB962C8B-B14F-4D97-AF65-F5344CB8AC3E}">
        <p14:creationId xmlns:p14="http://schemas.microsoft.com/office/powerpoint/2010/main" val="318596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67592488"/>
              </p:ext>
            </p:extLst>
          </p:nvPr>
        </p:nvGraphicFramePr>
        <p:xfrm>
          <a:off x="979487" y="638888"/>
          <a:ext cx="10529871" cy="2530412"/>
        </p:xfrm>
        <a:graphic>
          <a:graphicData uri="http://schemas.openxmlformats.org/presentationml/2006/ole">
            <mc:AlternateContent xmlns:mc="http://schemas.openxmlformats.org/markup-compatibility/2006">
              <mc:Choice xmlns:v="urn:schemas-microsoft-com:vml" Requires="v">
                <p:oleObj name="CS ChemDraw Drawing" r:id="rId2" imgW="4774869" imgH="1597136" progId="ChemDraw.Document.6.0">
                  <p:embed/>
                </p:oleObj>
              </mc:Choice>
              <mc:Fallback>
                <p:oleObj name="CS ChemDraw Drawing" r:id="rId2" imgW="4774869" imgH="1597136" progId="ChemDraw.Document.6.0">
                  <p:embed/>
                  <p:pic>
                    <p:nvPicPr>
                      <p:cNvPr id="0" name=""/>
                      <p:cNvPicPr/>
                      <p:nvPr/>
                    </p:nvPicPr>
                    <p:blipFill>
                      <a:blip r:embed="rId3"/>
                      <a:stretch>
                        <a:fillRect/>
                      </a:stretch>
                    </p:blipFill>
                    <p:spPr>
                      <a:xfrm>
                        <a:off x="979487" y="638888"/>
                        <a:ext cx="10529871" cy="2530412"/>
                      </a:xfrm>
                      <a:prstGeom prst="rect">
                        <a:avLst/>
                      </a:prstGeom>
                      <a:ln>
                        <a:solidFill>
                          <a:srgbClr val="00B050"/>
                        </a:solidFill>
                      </a:ln>
                    </p:spPr>
                  </p:pic>
                </p:oleObj>
              </mc:Fallback>
            </mc:AlternateContent>
          </a:graphicData>
        </a:graphic>
      </p:graphicFrame>
      <p:sp>
        <p:nvSpPr>
          <p:cNvPr id="5" name="TextBox 4"/>
          <p:cNvSpPr txBox="1"/>
          <p:nvPr/>
        </p:nvSpPr>
        <p:spPr>
          <a:xfrm>
            <a:off x="919625" y="3169300"/>
            <a:ext cx="8801318" cy="1015663"/>
          </a:xfrm>
          <a:prstGeom prst="rect">
            <a:avLst/>
          </a:prstGeom>
          <a:noFill/>
        </p:spPr>
        <p:txBody>
          <a:bodyPr wrap="square" rtlCol="0">
            <a:spAutoFit/>
          </a:bodyPr>
          <a:lstStyle/>
          <a:p>
            <a:r>
              <a:rPr lang="en-US" sz="2000" b="1" dirty="0">
                <a:solidFill>
                  <a:srgbClr val="FF0000"/>
                </a:solidFill>
              </a:rPr>
              <a:t>Note: </a:t>
            </a:r>
            <a:r>
              <a:rPr lang="en-US" sz="2000" dirty="0"/>
              <a:t>elimination of the excess ammonia is important since the brown orange precipitate of ferric hydroxide formed by this excess interferes with the color of the ferric salt of the acid resulting in a false result</a:t>
            </a:r>
            <a:r>
              <a:rPr lang="en-US" sz="1600" dirty="0"/>
              <a:t>.</a:t>
            </a:r>
          </a:p>
        </p:txBody>
      </p:sp>
      <p:graphicFrame>
        <p:nvGraphicFramePr>
          <p:cNvPr id="6" name="Object 5"/>
          <p:cNvGraphicFramePr>
            <a:graphicFrameLocks noChangeAspect="1"/>
          </p:cNvGraphicFramePr>
          <p:nvPr>
            <p:extLst>
              <p:ext uri="{D42A27DB-BD31-4B8C-83A1-F6EECF244321}">
                <p14:modId xmlns:p14="http://schemas.microsoft.com/office/powerpoint/2010/main" val="3929125404"/>
              </p:ext>
            </p:extLst>
          </p:nvPr>
        </p:nvGraphicFramePr>
        <p:xfrm>
          <a:off x="905881" y="4601497"/>
          <a:ext cx="9845693" cy="1672816"/>
        </p:xfrm>
        <a:graphic>
          <a:graphicData uri="http://schemas.openxmlformats.org/presentationml/2006/ole">
            <mc:AlternateContent xmlns:mc="http://schemas.openxmlformats.org/markup-compatibility/2006">
              <mc:Choice xmlns:v="urn:schemas-microsoft-com:vml" Requires="v">
                <p:oleObj name="CS ChemDraw Drawing" r:id="rId4" imgW="4131387" imgH="987552" progId="ChemDraw.Document.6.0">
                  <p:embed/>
                </p:oleObj>
              </mc:Choice>
              <mc:Fallback>
                <p:oleObj name="CS ChemDraw Drawing" r:id="rId4" imgW="4131387" imgH="987552" progId="ChemDraw.Document.6.0">
                  <p:embed/>
                  <p:pic>
                    <p:nvPicPr>
                      <p:cNvPr id="0" name=""/>
                      <p:cNvPicPr/>
                      <p:nvPr/>
                    </p:nvPicPr>
                    <p:blipFill>
                      <a:blip r:embed="rId5"/>
                      <a:stretch>
                        <a:fillRect/>
                      </a:stretch>
                    </p:blipFill>
                    <p:spPr>
                      <a:xfrm>
                        <a:off x="905881" y="4601497"/>
                        <a:ext cx="9845693" cy="1672816"/>
                      </a:xfrm>
                      <a:prstGeom prst="rect">
                        <a:avLst/>
                      </a:prstGeom>
                      <a:ln>
                        <a:solidFill>
                          <a:srgbClr val="00B050"/>
                        </a:solidFill>
                      </a:ln>
                    </p:spPr>
                  </p:pic>
                </p:oleObj>
              </mc:Fallback>
            </mc:AlternateContent>
          </a:graphicData>
        </a:graphic>
      </p:graphicFrame>
      <p:sp>
        <p:nvSpPr>
          <p:cNvPr id="7" name="TextBox 6"/>
          <p:cNvSpPr txBox="1"/>
          <p:nvPr/>
        </p:nvSpPr>
        <p:spPr>
          <a:xfrm>
            <a:off x="3333135" y="5879747"/>
            <a:ext cx="2679084" cy="369332"/>
          </a:xfrm>
          <a:prstGeom prst="rect">
            <a:avLst/>
          </a:prstGeom>
          <a:noFill/>
        </p:spPr>
        <p:txBody>
          <a:bodyPr wrap="square" rtlCol="0">
            <a:spAutoFit/>
          </a:bodyPr>
          <a:lstStyle/>
          <a:p>
            <a:r>
              <a:rPr lang="en-US" dirty="0">
                <a:solidFill>
                  <a:srgbClr val="FF0000"/>
                </a:solidFill>
              </a:rPr>
              <a:t>False negative result</a:t>
            </a:r>
          </a:p>
        </p:txBody>
      </p:sp>
    </p:spTree>
    <p:extLst>
      <p:ext uri="{BB962C8B-B14F-4D97-AF65-F5344CB8AC3E}">
        <p14:creationId xmlns:p14="http://schemas.microsoft.com/office/powerpoint/2010/main" val="37752942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1218</TotalTime>
  <Words>1135</Words>
  <Application>Microsoft Office PowerPoint</Application>
  <PresentationFormat>Widescreen</PresentationFormat>
  <Paragraphs>153</Paragraphs>
  <Slides>24</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3" baseType="lpstr">
      <vt:lpstr>3ds SemiBold</vt:lpstr>
      <vt:lpstr>Adobe Devanagari</vt:lpstr>
      <vt:lpstr>Algerian</vt:lpstr>
      <vt:lpstr>Arial</vt:lpstr>
      <vt:lpstr>Calibri</vt:lpstr>
      <vt:lpstr>Garamond</vt:lpstr>
      <vt:lpstr>Wingdings</vt:lpstr>
      <vt:lpstr>Organic</vt:lpstr>
      <vt:lpstr>CS ChemDraw Drawing</vt:lpstr>
      <vt:lpstr>Identification of  Carboxylic acid </vt:lpstr>
      <vt:lpstr>Carboxylic acid</vt:lpstr>
      <vt:lpstr>Classification of carboxylic acid</vt:lpstr>
      <vt:lpstr>Physical properties</vt:lpstr>
      <vt:lpstr>PowerPoint Presentation</vt:lpstr>
      <vt:lpstr>PowerPoint Presentation</vt:lpstr>
      <vt:lpstr>Chemical Tests</vt:lpstr>
      <vt:lpstr>Steps and condition to needed to make this test</vt:lpstr>
      <vt:lpstr>PowerPoint Presentation</vt:lpstr>
      <vt:lpstr>Distinguish between Succinic acid and benzoic acid:</vt:lpstr>
      <vt:lpstr>PowerPoint Presentation</vt:lpstr>
      <vt:lpstr>Especial tests: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Referances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Solubility Classification</dc:title>
  <dc:creator>Microsoft account</dc:creator>
  <cp:lastModifiedBy>238a241z@gmail.com</cp:lastModifiedBy>
  <cp:revision>75</cp:revision>
  <dcterms:created xsi:type="dcterms:W3CDTF">2022-03-04T14:44:48Z</dcterms:created>
  <dcterms:modified xsi:type="dcterms:W3CDTF">2025-10-11T20:49:07Z</dcterms:modified>
</cp:coreProperties>
</file>