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0868-9C03-40D0-9285-38096E642F4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84FF0-EFB9-4BFF-947A-A58293C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0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84FF0-EFB9-4BFF-947A-A58293CBAC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84FF0-EFB9-4BFF-947A-A58293CBAC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1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9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3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6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5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53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8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64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40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9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67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800ACF-90ED-4917-9FEB-952DC2110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F616E8-0DBA-4A43-9063-C8703EED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0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608B1-D22D-B4E9-B47F-59CA0761E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1223962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ester</a:t>
            </a:r>
            <a:br>
              <a:rPr lang="en-US" dirty="0"/>
            </a:br>
            <a:r>
              <a:rPr lang="en-US" sz="4000" dirty="0"/>
              <a:t>Second stage/ First semester </a:t>
            </a:r>
            <a:br>
              <a:rPr lang="en-US" sz="4000" dirty="0"/>
            </a:br>
            <a:r>
              <a:rPr lang="en-US" sz="4000" dirty="0"/>
              <a:t>                 2025-2026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46484-32E3-8DFF-AE8E-322EA43549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 6 </a:t>
            </a:r>
          </a:p>
          <a:p>
            <a:r>
              <a:rPr lang="en-US" dirty="0"/>
              <a:t>Done by:  </a:t>
            </a:r>
          </a:p>
          <a:p>
            <a:r>
              <a:rPr lang="en-US" dirty="0"/>
              <a:t>Assistant Lecturer: Hawazin Aziz Hamim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BE70B-E597-F8F7-3F91-9D4BBED5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08" y="231470"/>
            <a:ext cx="2060627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B25FA3-1FC0-EB2B-7B4C-6A7EB118F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013" y="560481"/>
            <a:ext cx="160251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3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3F5DB-F733-8FB4-D6CF-17EFB71F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9" y="-324465"/>
            <a:ext cx="12000271" cy="71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7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7F3FE8-359A-33DE-1E91-94DA2AEE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A26542-6EA7-C8ED-2EBD-800FF197C163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The names of </a:t>
            </a:r>
            <a:r>
              <a:rPr lang="en-US" sz="3600" dirty="0">
                <a:solidFill>
                  <a:srgbClr val="C00000"/>
                </a:solidFill>
              </a:rPr>
              <a:t>esters</a:t>
            </a:r>
            <a:r>
              <a:rPr lang="en-US" sz="3600" dirty="0"/>
              <a:t> are similar in form to those of the </a:t>
            </a:r>
            <a:r>
              <a:rPr lang="en-US" sz="3600" b="1" dirty="0">
                <a:solidFill>
                  <a:srgbClr val="002060"/>
                </a:solidFill>
              </a:rPr>
              <a:t>salt of carboxylic acids</a:t>
            </a:r>
            <a:r>
              <a:rPr lang="en-US" sz="3600" dirty="0"/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/>
          </a:p>
          <a:p>
            <a:pPr algn="ctr"/>
            <a:r>
              <a:rPr lang="en-US" sz="3600" dirty="0"/>
              <a:t>  HCOOCH3             CH3COOCH3          CH3COOCH2CH3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     Methyl </a:t>
            </a:r>
            <a:r>
              <a:rPr lang="en-US" sz="3600" b="1" dirty="0" err="1">
                <a:solidFill>
                  <a:srgbClr val="00B050"/>
                </a:solidFill>
              </a:rPr>
              <a:t>formate</a:t>
            </a:r>
            <a:r>
              <a:rPr lang="en-US" sz="3600" b="1" dirty="0">
                <a:solidFill>
                  <a:srgbClr val="00B050"/>
                </a:solidFill>
              </a:rPr>
              <a:t>        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methyl acetate       </a:t>
            </a:r>
            <a:r>
              <a:rPr lang="en-US" sz="3600" b="1" dirty="0">
                <a:solidFill>
                  <a:srgbClr val="7030A0"/>
                </a:solidFill>
              </a:rPr>
              <a:t>ethyl acetate</a:t>
            </a:r>
          </a:p>
          <a:p>
            <a:endParaRPr lang="en-US" sz="3600" b="1" dirty="0">
              <a:solidFill>
                <a:srgbClr val="7030A0"/>
              </a:solidFill>
            </a:endParaRPr>
          </a:p>
          <a:p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endParaRPr lang="en-US" sz="3600" b="1" dirty="0">
              <a:solidFill>
                <a:srgbClr val="7030A0"/>
              </a:solidFill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</a:rPr>
              <a:t>Methyl benzoate</a:t>
            </a: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94BA1-8444-53AA-B8DC-CD4DF0F3E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955" y="3565102"/>
            <a:ext cx="2984090" cy="18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A82485-922F-3067-BAC3-91196E0AC849}"/>
              </a:ext>
            </a:extLst>
          </p:cNvPr>
          <p:cNvSpPr txBox="1"/>
          <p:nvPr/>
        </p:nvSpPr>
        <p:spPr>
          <a:xfrm>
            <a:off x="0" y="0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   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   Esters: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The general formula for an </a:t>
            </a:r>
            <a:r>
              <a:rPr lang="en-US" sz="3200" dirty="0">
                <a:solidFill>
                  <a:srgbClr val="C00000"/>
                </a:solidFill>
              </a:rPr>
              <a:t>ester</a:t>
            </a:r>
            <a:r>
              <a:rPr lang="en-US" sz="3200" dirty="0"/>
              <a:t> is </a:t>
            </a:r>
            <a:r>
              <a:rPr lang="en-US" sz="3200" b="1" dirty="0">
                <a:solidFill>
                  <a:srgbClr val="0070C0"/>
                </a:solidFill>
              </a:rPr>
              <a:t>RCOOR‘.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An </a:t>
            </a:r>
            <a:r>
              <a:rPr lang="en-US" sz="3200" dirty="0">
                <a:solidFill>
                  <a:srgbClr val="C00000"/>
                </a:solidFill>
              </a:rPr>
              <a:t>ester</a:t>
            </a:r>
            <a:r>
              <a:rPr lang="en-US" sz="3200" dirty="0"/>
              <a:t> can be prepared by reacting an </a:t>
            </a:r>
            <a:r>
              <a:rPr lang="en-US" sz="3200" b="1" dirty="0">
                <a:solidFill>
                  <a:srgbClr val="002060"/>
                </a:solidFill>
              </a:rPr>
              <a:t>alcohol</a:t>
            </a:r>
            <a:r>
              <a:rPr lang="en-US" sz="3200" dirty="0"/>
              <a:t> with </a:t>
            </a:r>
            <a:r>
              <a:rPr lang="en-US" sz="3200" b="1" dirty="0">
                <a:solidFill>
                  <a:srgbClr val="7030A0"/>
                </a:solidFill>
              </a:rPr>
              <a:t>carboxylic acid</a:t>
            </a:r>
            <a:r>
              <a:rPr lang="en-US" sz="32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 The </a:t>
            </a:r>
            <a:r>
              <a:rPr lang="en-US" sz="3200" b="1" dirty="0">
                <a:solidFill>
                  <a:srgbClr val="00B0F0"/>
                </a:solidFill>
              </a:rPr>
              <a:t>R</a:t>
            </a:r>
            <a:r>
              <a:rPr lang="en-US" sz="3200" dirty="0"/>
              <a:t> group in the general formula was part of the </a:t>
            </a:r>
            <a:r>
              <a:rPr lang="en-US" sz="3200" b="1" dirty="0">
                <a:solidFill>
                  <a:srgbClr val="7030A0"/>
                </a:solidFill>
              </a:rPr>
              <a:t>acid</a:t>
            </a:r>
            <a:r>
              <a:rPr lang="en-US" sz="3200" dirty="0"/>
              <a:t>. The other group, symbolized </a:t>
            </a:r>
            <a:r>
              <a:rPr lang="en-US" sz="3200" b="1" dirty="0" err="1">
                <a:solidFill>
                  <a:srgbClr val="0070C0"/>
                </a:solidFill>
              </a:rPr>
              <a:t>R‘</a:t>
            </a:r>
            <a:r>
              <a:rPr lang="en-US" sz="3200" dirty="0" err="1"/>
              <a:t>was</a:t>
            </a:r>
            <a:r>
              <a:rPr lang="en-US" sz="3200" dirty="0"/>
              <a:t> part of the </a:t>
            </a:r>
            <a:r>
              <a:rPr lang="en-US" sz="3200" b="1" dirty="0">
                <a:solidFill>
                  <a:srgbClr val="002060"/>
                </a:solidFill>
              </a:rPr>
              <a:t>alcohol</a:t>
            </a:r>
            <a:r>
              <a:rPr lang="en-US" sz="32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   Sulfuric acid </a:t>
            </a:r>
            <a:r>
              <a:rPr lang="en-US" sz="3200" dirty="0"/>
              <a:t>catalyzes the reaction.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FDE4A-C762-51E7-7BAD-B13E81DC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04" y="3724096"/>
            <a:ext cx="7506929" cy="2169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C20838-4B98-3DEA-470E-B14177581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980" y="2813319"/>
            <a:ext cx="3322608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EA334-E766-BA12-75C6-C590CD58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17" y="943897"/>
            <a:ext cx="10364179" cy="418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0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947FCD-7B7C-15D1-9525-13CBEE824077}"/>
              </a:ext>
            </a:extLst>
          </p:cNvPr>
          <p:cNvSpPr txBox="1"/>
          <p:nvPr/>
        </p:nvSpPr>
        <p:spPr>
          <a:xfrm>
            <a:off x="0" y="0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 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 Physical properties: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  Colorless,  liquids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  fruity aromas.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  The aroma and flavor of many foods are due to of esters.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  Chemical properties: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Soluble in water , H2SO4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297F9-4398-75F5-5309-324ADF613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41406"/>
            <a:ext cx="4950541" cy="32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4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44EE77-9E06-6500-814B-79D7F4EAA2E1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 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     General Test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      Ferric hydroxamate test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Reagent is </a:t>
            </a:r>
            <a:r>
              <a:rPr lang="en-US" sz="3600" b="1" dirty="0">
                <a:solidFill>
                  <a:srgbClr val="00B0F0"/>
                </a:solidFill>
              </a:rPr>
              <a:t>NH2OH.HCl, FeCl3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 Depends on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hydroxyl amine hydrochloride</a:t>
            </a:r>
            <a:r>
              <a:rPr lang="en-US" sz="3600" dirty="0"/>
              <a:t> react with </a:t>
            </a:r>
            <a:r>
              <a:rPr lang="en-US" sz="3600" b="1" dirty="0">
                <a:solidFill>
                  <a:srgbClr val="FF0000"/>
                </a:solidFill>
              </a:rPr>
              <a:t>ester</a:t>
            </a:r>
            <a:r>
              <a:rPr lang="en-US" sz="3600" dirty="0"/>
              <a:t> under </a:t>
            </a:r>
            <a:r>
              <a:rPr lang="en-US" sz="3600" b="1" dirty="0">
                <a:solidFill>
                  <a:schemeClr val="accent1"/>
                </a:solidFill>
              </a:rPr>
              <a:t>basic</a:t>
            </a:r>
            <a:r>
              <a:rPr lang="en-US" sz="3600" dirty="0"/>
              <a:t> condition to form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hydroxamic acid </a:t>
            </a:r>
            <a:r>
              <a:rPr lang="en-US" sz="3600" dirty="0"/>
              <a:t>then addition (</a:t>
            </a:r>
            <a:r>
              <a:rPr lang="en-US" sz="3600" b="1" dirty="0">
                <a:solidFill>
                  <a:srgbClr val="002060"/>
                </a:solidFill>
              </a:rPr>
              <a:t>FeCl3</a:t>
            </a:r>
            <a:r>
              <a:rPr lang="en-US" sz="3600" dirty="0"/>
              <a:t>) under </a:t>
            </a:r>
            <a:r>
              <a:rPr lang="en-US" sz="3600" b="1" dirty="0">
                <a:solidFill>
                  <a:srgbClr val="FFC000"/>
                </a:solidFill>
              </a:rPr>
              <a:t>acidic</a:t>
            </a:r>
            <a:r>
              <a:rPr lang="en-US" sz="3600" dirty="0"/>
              <a:t> condition to form complex color.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Produced deep red color.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7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06F0BE-8272-DE73-F7CE-94AD7FBE0BE2}"/>
              </a:ext>
            </a:extLst>
          </p:cNvPr>
          <p:cNvSpPr txBox="1"/>
          <p:nvPr/>
        </p:nvSpPr>
        <p:spPr>
          <a:xfrm>
            <a:off x="176980" y="103239"/>
            <a:ext cx="12015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    Chemical equation: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97EC3-88E9-EB0D-B09A-9DBB366B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025" y="1607211"/>
            <a:ext cx="8488575" cy="2063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1F84A-ACC7-11E2-ADC2-D1310D75C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503" y="3974692"/>
            <a:ext cx="3805083" cy="20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2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24D634-B6F3-B115-A261-AF26CDA06459}"/>
              </a:ext>
            </a:extLst>
          </p:cNvPr>
          <p:cNvSpPr txBox="1"/>
          <p:nvPr/>
        </p:nvSpPr>
        <p:spPr>
          <a:xfrm>
            <a:off x="0" y="1"/>
            <a:ext cx="740369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   The preparation of soap      (</a:t>
            </a:r>
            <a:r>
              <a:rPr lang="en-US" sz="4000" b="1" dirty="0">
                <a:solidFill>
                  <a:srgbClr val="7030A0"/>
                </a:solidFill>
              </a:rPr>
              <a:t>Saponification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</a:rPr>
              <a:t>Soap</a:t>
            </a:r>
            <a:r>
              <a:rPr lang="en-US" sz="3200" b="1" dirty="0"/>
              <a:t> is prepared by the hydrolysis of </a:t>
            </a:r>
            <a:r>
              <a:rPr lang="en-US" sz="3200" b="1" dirty="0">
                <a:solidFill>
                  <a:srgbClr val="00B0F0"/>
                </a:solidFill>
              </a:rPr>
              <a:t>triglycerides</a:t>
            </a:r>
            <a:r>
              <a:rPr lang="en-US" sz="3200" b="1" dirty="0"/>
              <a:t> in the presence of strong base like </a:t>
            </a:r>
            <a:r>
              <a:rPr lang="en-US" sz="3200" b="1" dirty="0">
                <a:solidFill>
                  <a:srgbClr val="00B050"/>
                </a:solidFill>
              </a:rPr>
              <a:t>NaOH</a:t>
            </a:r>
            <a:r>
              <a:rPr lang="en-US" sz="3200" b="1" dirty="0"/>
              <a:t> or </a:t>
            </a:r>
            <a:r>
              <a:rPr lang="en-US" sz="3200" dirty="0">
                <a:solidFill>
                  <a:srgbClr val="0070C0"/>
                </a:solidFill>
              </a:rPr>
              <a:t>KOH.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- fatty acids salt as products of the hydrolysis. Then neutralized by the NaOH or KOH to form the </a:t>
            </a:r>
            <a:r>
              <a:rPr lang="en-US" sz="3200" b="1" dirty="0">
                <a:solidFill>
                  <a:srgbClr val="7030A0"/>
                </a:solidFill>
              </a:rPr>
              <a:t>soap</a:t>
            </a:r>
            <a:r>
              <a:rPr lang="en-US" sz="3200" b="1" dirty="0"/>
              <a:t> (salt of a fatty acid).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- The reaction that produces soap is called </a:t>
            </a:r>
            <a:r>
              <a:rPr lang="en-US" sz="3200" b="1" dirty="0">
                <a:solidFill>
                  <a:srgbClr val="7030A0"/>
                </a:solidFill>
              </a:rPr>
              <a:t>Saponification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A3379-9C86-413B-D355-17F00FB63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961" y="1064313"/>
            <a:ext cx="4734233" cy="1874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D0A35D-2D1B-1ABB-2EF3-FD1ECFBB2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690" y="2938551"/>
            <a:ext cx="4734233" cy="318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34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271</Words>
  <Application>Microsoft Office PowerPoint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Wingdings</vt:lpstr>
      <vt:lpstr>Organic</vt:lpstr>
      <vt:lpstr>Identification of ester Second stage/ First semester                   2025-2026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238a241z@gmail.com</dc:creator>
  <cp:lastModifiedBy>238a241z@gmail.com</cp:lastModifiedBy>
  <cp:revision>1</cp:revision>
  <dcterms:created xsi:type="dcterms:W3CDTF">2025-11-01T20:17:12Z</dcterms:created>
  <dcterms:modified xsi:type="dcterms:W3CDTF">2025-11-01T21:55:59Z</dcterms:modified>
</cp:coreProperties>
</file>