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8" r:id="rId4"/>
    <p:sldId id="293" r:id="rId5"/>
    <p:sldId id="259" r:id="rId6"/>
    <p:sldId id="265" r:id="rId7"/>
    <p:sldId id="260" r:id="rId8"/>
    <p:sldId id="281" r:id="rId9"/>
    <p:sldId id="280" r:id="rId10"/>
    <p:sldId id="270" r:id="rId11"/>
    <p:sldId id="271" r:id="rId12"/>
    <p:sldId id="282" r:id="rId13"/>
    <p:sldId id="283" r:id="rId14"/>
    <p:sldId id="274" r:id="rId15"/>
    <p:sldId id="275" r:id="rId16"/>
    <p:sldId id="277" r:id="rId17"/>
    <p:sldId id="29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4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7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3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3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7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3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0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2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4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CD987-B510-4EAD-B08A-ED2EB4C2C4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815F3-0974-41D9-BAA5-66197D4B7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17713"/>
            <a:ext cx="9144000" cy="2822575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The Research Approach: Understanding Methodologies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8400" y="6553200"/>
            <a:ext cx="2895600" cy="304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MOHAMMEDAL-ZUBAIDI, PhD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Research Methodology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689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Quantitative Approach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Strengths </a:t>
            </a:r>
            <a:r>
              <a:rPr lang="en-US" sz="1800" b="1" dirty="0" smtClean="0"/>
              <a:t>and limitations</a:t>
            </a:r>
            <a:endParaRPr lang="en-US" sz="1800" b="1" dirty="0"/>
          </a:p>
          <a:p>
            <a:pPr marL="0" indent="0">
              <a:buNone/>
            </a:pPr>
            <a:r>
              <a:rPr lang="en-US" sz="1800" b="1" dirty="0" smtClean="0"/>
              <a:t>Strengths</a:t>
            </a:r>
            <a:r>
              <a:rPr lang="en-US" sz="1800" dirty="0"/>
              <a:t>:</a:t>
            </a:r>
          </a:p>
          <a:p>
            <a:r>
              <a:rPr lang="en-US" sz="1800" dirty="0"/>
              <a:t>Can provide statistically robust results (if designed well) on efficacy, safety, and prevalence.</a:t>
            </a:r>
          </a:p>
          <a:p>
            <a:r>
              <a:rPr lang="en-US" sz="1800" dirty="0"/>
              <a:t>Generalizable when sample is </a:t>
            </a:r>
            <a:r>
              <a:rPr lang="en-US" sz="1800" dirty="0" smtClean="0"/>
              <a:t>representative. 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Limitations</a:t>
            </a:r>
            <a:r>
              <a:rPr lang="en-US" sz="1800" dirty="0"/>
              <a:t>:</a:t>
            </a:r>
          </a:p>
          <a:p>
            <a:r>
              <a:rPr lang="en-US" sz="1800" dirty="0"/>
              <a:t>May overlook patient experience, context, reasons behind outcomes.</a:t>
            </a:r>
          </a:p>
          <a:p>
            <a:r>
              <a:rPr lang="en-US" sz="1800" dirty="0"/>
              <a:t>Observational designs (non‑RCT) have higher risk of bias/confounding.</a:t>
            </a:r>
          </a:p>
          <a:p>
            <a:r>
              <a:rPr lang="en-US" sz="1800" dirty="0"/>
              <a:t>RCTs may be expensive, time‑consuming, and sometimes unethical or unfeasible (e.g., you can’t randomize harmful exposures</a:t>
            </a:r>
            <a:r>
              <a:rPr lang="en-US" sz="1800" dirty="0" smtClean="0"/>
              <a:t>).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Example </a:t>
            </a:r>
            <a:r>
              <a:rPr lang="en-US" sz="1800" b="1" dirty="0"/>
              <a:t>in </a:t>
            </a:r>
            <a:r>
              <a:rPr lang="en-US" sz="1800" b="1" dirty="0" smtClean="0"/>
              <a:t>medical research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Suppose you're studying a new oral anti‑diabetic drug:</a:t>
            </a:r>
          </a:p>
          <a:p>
            <a:r>
              <a:rPr lang="en-US" sz="1800" dirty="0"/>
              <a:t>You choose an RCT to test if HbA1c reduction in 6 months is better than standard drug.</a:t>
            </a:r>
          </a:p>
          <a:p>
            <a:r>
              <a:rPr lang="en-US" sz="1800" dirty="0"/>
              <a:t>You measure HbA1c, incidence of hypoglycemia, weight change (quantitative).</a:t>
            </a:r>
          </a:p>
          <a:p>
            <a:r>
              <a:rPr lang="en-US" sz="1800" dirty="0" smtClean="0"/>
              <a:t>You’d </a:t>
            </a:r>
            <a:r>
              <a:rPr lang="en-US" sz="1800" dirty="0"/>
              <a:t>ensure sample size is sufficient to detect a meaningful difference (power calculation</a:t>
            </a:r>
            <a:r>
              <a:rPr lang="en-US" sz="1800" dirty="0" smtClean="0"/>
              <a:t>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06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Mixed-Methods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What is it?</a:t>
            </a:r>
          </a:p>
          <a:p>
            <a:pPr marL="0" indent="0">
              <a:buNone/>
            </a:pPr>
            <a:r>
              <a:rPr lang="en-US" sz="2400" dirty="0"/>
              <a:t>Mixed‑methods research integrates both quantitative and qualitative methods within the </a:t>
            </a:r>
            <a:r>
              <a:rPr lang="en-US" sz="2400" i="1" dirty="0"/>
              <a:t>same study</a:t>
            </a:r>
            <a:r>
              <a:rPr lang="en-US" sz="2400" dirty="0"/>
              <a:t> to leverage their complementary strengths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When to use </a:t>
            </a:r>
            <a:r>
              <a:rPr lang="en-US" sz="2400" b="1" dirty="0" smtClean="0"/>
              <a:t>it?</a:t>
            </a:r>
            <a:endParaRPr lang="en-US" sz="2400" b="1" dirty="0"/>
          </a:p>
          <a:p>
            <a:r>
              <a:rPr lang="en-US" sz="2400" dirty="0" smtClean="0"/>
              <a:t>When </a:t>
            </a:r>
            <a:r>
              <a:rPr lang="en-US" sz="2400" dirty="0"/>
              <a:t>you want to </a:t>
            </a:r>
            <a:r>
              <a:rPr lang="en-US" sz="2400" b="1" dirty="0"/>
              <a:t>triangulate</a:t>
            </a:r>
            <a:r>
              <a:rPr lang="en-US" sz="2400" dirty="0"/>
              <a:t> findings: quantitative tells </a:t>
            </a:r>
            <a:r>
              <a:rPr lang="en-US" sz="2400" i="1" dirty="0" smtClean="0"/>
              <a:t>what (</a:t>
            </a:r>
            <a:r>
              <a:rPr lang="en-US" sz="2400" dirty="0"/>
              <a:t>What is the effect of the new </a:t>
            </a:r>
            <a:r>
              <a:rPr lang="en-US" sz="2400" dirty="0" smtClean="0"/>
              <a:t>drug?), </a:t>
            </a:r>
            <a:r>
              <a:rPr lang="en-US" sz="2400" dirty="0"/>
              <a:t>qualitative tells </a:t>
            </a:r>
            <a:r>
              <a:rPr lang="en-US" sz="2400" i="1" dirty="0"/>
              <a:t>why</a:t>
            </a:r>
            <a:r>
              <a:rPr lang="en-US" sz="2400" dirty="0"/>
              <a:t> or </a:t>
            </a:r>
            <a:r>
              <a:rPr lang="en-US" sz="2400" i="1" dirty="0" smtClean="0"/>
              <a:t>how (</a:t>
            </a:r>
            <a:r>
              <a:rPr lang="en-US" sz="2400" dirty="0"/>
              <a:t>how do patients experience taking </a:t>
            </a:r>
            <a:r>
              <a:rPr lang="en-US" sz="2400" dirty="0" smtClean="0"/>
              <a:t>it)?. </a:t>
            </a:r>
            <a:endParaRPr lang="en-US" sz="2400" dirty="0"/>
          </a:p>
          <a:p>
            <a:r>
              <a:rPr lang="en-US" sz="2400" dirty="0"/>
              <a:t>When one method helps design another (e.g., qualitative findings used to build a questionnaire).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906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Mixed-Methods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Designs </a:t>
            </a:r>
            <a:r>
              <a:rPr lang="en-US" b="1" dirty="0"/>
              <a:t>and examples</a:t>
            </a:r>
          </a:p>
          <a:p>
            <a:r>
              <a:rPr lang="en-US" b="1" dirty="0"/>
              <a:t>Convergent Parallel Design</a:t>
            </a:r>
            <a:r>
              <a:rPr lang="en-US" dirty="0"/>
              <a:t>: Collect quantitative and qualitative data at the same time, </a:t>
            </a:r>
            <a:r>
              <a:rPr lang="en-US" dirty="0" err="1"/>
              <a:t>analyse</a:t>
            </a:r>
            <a:r>
              <a:rPr lang="en-US" dirty="0"/>
              <a:t> separately, then integrate.</a:t>
            </a:r>
            <a:br>
              <a:rPr lang="en-US" dirty="0"/>
            </a:br>
            <a:r>
              <a:rPr lang="en-US" i="1" dirty="0"/>
              <a:t>Example</a:t>
            </a:r>
            <a:r>
              <a:rPr lang="en-US" dirty="0"/>
              <a:t>: During a clinical trial of a new drug for depression, you collect quality‑of‑life scores (quantitative) and also interview a subsample of participants about their subjective experience (qualitative).</a:t>
            </a:r>
          </a:p>
          <a:p>
            <a:r>
              <a:rPr lang="en-US" b="1" dirty="0"/>
              <a:t>Exploratory Sequential Design</a:t>
            </a:r>
            <a:r>
              <a:rPr lang="en-US" dirty="0"/>
              <a:t>: Qualitative first, then quantitative.</a:t>
            </a:r>
            <a:br>
              <a:rPr lang="en-US" dirty="0"/>
            </a:br>
            <a:r>
              <a:rPr lang="en-US" i="1" dirty="0"/>
              <a:t>Example</a:t>
            </a:r>
            <a:r>
              <a:rPr lang="en-US" dirty="0"/>
              <a:t>: You first interview patients about barriers to adherence. You identify key themes. Then develop a survey instrument (quantitative) based on those themes to measure prevalence of each barrier in a larger sample.</a:t>
            </a:r>
          </a:p>
          <a:p>
            <a:r>
              <a:rPr lang="en-US" b="1" dirty="0"/>
              <a:t>Explanatory Sequential Design</a:t>
            </a:r>
            <a:r>
              <a:rPr lang="en-US" dirty="0"/>
              <a:t>: Quantitative first, then qualitative to explain the findings.</a:t>
            </a:r>
            <a:br>
              <a:rPr lang="en-US" dirty="0"/>
            </a:br>
            <a:r>
              <a:rPr lang="en-US" i="1" dirty="0"/>
              <a:t>Example</a:t>
            </a:r>
            <a:r>
              <a:rPr lang="en-US" dirty="0"/>
              <a:t>: You run a cohort study showing 30% of patients dropped out of therapy. Then follow‑up with interviews of those who dropped out to understand </a:t>
            </a:r>
            <a:r>
              <a:rPr lang="en-US" i="1" dirty="0"/>
              <a:t>why</a:t>
            </a:r>
            <a:r>
              <a:rPr lang="en-US" dirty="0"/>
              <a:t>.</a:t>
            </a:r>
          </a:p>
          <a:p>
            <a:r>
              <a:rPr lang="en-US" b="1" dirty="0"/>
              <a:t>Embedded Design</a:t>
            </a:r>
            <a:r>
              <a:rPr lang="en-US" dirty="0"/>
              <a:t>: One method is embedded within the other—e.g., a qualitative sub‑study within an RCT.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86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Mixed-Methods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Strengths </a:t>
            </a:r>
            <a:r>
              <a:rPr lang="en-US" b="1" dirty="0" smtClean="0"/>
              <a:t>and </a:t>
            </a:r>
            <a:r>
              <a:rPr lang="en-US" b="1" dirty="0"/>
              <a:t>limitations</a:t>
            </a:r>
          </a:p>
          <a:p>
            <a:pPr marL="0" indent="0">
              <a:buNone/>
            </a:pPr>
            <a:r>
              <a:rPr lang="en-US" b="1" dirty="0"/>
              <a:t>Strengths</a:t>
            </a:r>
            <a:endParaRPr lang="en-US" dirty="0"/>
          </a:p>
          <a:p>
            <a:r>
              <a:rPr lang="en-US" dirty="0"/>
              <a:t>Provides richer, more comprehensive </a:t>
            </a:r>
            <a:r>
              <a:rPr lang="en-US" dirty="0" smtClean="0"/>
              <a:t>insights.</a:t>
            </a:r>
            <a:endParaRPr lang="en-US" dirty="0"/>
          </a:p>
          <a:p>
            <a:r>
              <a:rPr lang="en-US" dirty="0"/>
              <a:t>Enhances validity: qualitative can explain quantitative results, and quantitative can generalize qualitative </a:t>
            </a:r>
            <a:r>
              <a:rPr lang="en-US" dirty="0" smtClean="0"/>
              <a:t>findings.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limitations</a:t>
            </a:r>
            <a:endParaRPr lang="en-US" dirty="0"/>
          </a:p>
          <a:p>
            <a:r>
              <a:rPr lang="en-US" dirty="0"/>
              <a:t>Requires expertise in </a:t>
            </a:r>
            <a:r>
              <a:rPr lang="en-US" i="1" dirty="0"/>
              <a:t>both</a:t>
            </a:r>
            <a:r>
              <a:rPr lang="en-US" dirty="0"/>
              <a:t> quantitative and qualitative methods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More time, resources, complexity in design and analysis.</a:t>
            </a:r>
          </a:p>
          <a:p>
            <a:r>
              <a:rPr lang="en-US" dirty="0"/>
              <a:t>Integration of findings is non‑trivial: you must think through how to combine them meaningfully.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325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Criteria for Selecting a Research Approach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930496"/>
              </p:ext>
            </p:extLst>
          </p:nvPr>
        </p:nvGraphicFramePr>
        <p:xfrm>
          <a:off x="457200" y="2227216"/>
          <a:ext cx="8229600" cy="409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44286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Questions to Ask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Research Aim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you exploring, measuring, or both?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Nature of the Phenomenon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it quantifiable or experiential?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Stage of Research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it exploratory or hypothesis-testing?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Resources &amp; Expertise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 you have time, funding, and methodological knowledge?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Audience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Will the findings be used in policy, practice, or academia?</a:t>
                      </a:r>
                      <a:endParaRPr lang="en-US" dirty="0"/>
                    </a:p>
                  </a:txBody>
                  <a:tcPr/>
                </a:tc>
              </a:tr>
              <a:tr h="5442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Ethics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the study population vulnerable? What are the risks?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/>
              <a:t>Key considerations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2448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Criteria for Selecting a Research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Examples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859780"/>
              </p:ext>
            </p:extLst>
          </p:nvPr>
        </p:nvGraphicFramePr>
        <p:xfrm>
          <a:off x="457200" y="24384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95350">
                <a:tc>
                  <a:txBody>
                    <a:bodyPr/>
                    <a:lstStyle/>
                    <a:p>
                      <a:r>
                        <a:rPr lang="en-US" dirty="0" smtClean="0"/>
                        <a:t>Scenario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 Method</a:t>
                      </a:r>
                      <a:endParaRPr lang="en-US" dirty="0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r>
                        <a:rPr lang="en-US" dirty="0" smtClean="0"/>
                        <a:t>Understanding patients’ experience with chemotherapy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Qualitative</a:t>
                      </a:r>
                      <a:endParaRPr lang="en-US" dirty="0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r>
                        <a:rPr lang="en-US" dirty="0" smtClean="0"/>
                        <a:t>Testing a new insulin delivery device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</a:t>
                      </a:r>
                      <a:endParaRPr lang="en-US" dirty="0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r>
                        <a:rPr lang="en-US" dirty="0" smtClean="0"/>
                        <a:t>Investigating poor adherence to anti-hypertensive medication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Mixed Methods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74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 AND 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Every research </a:t>
            </a:r>
            <a:r>
              <a:rPr lang="en-US" dirty="0" smtClean="0"/>
              <a:t>methodology </a:t>
            </a:r>
            <a:r>
              <a:rPr lang="en-US" dirty="0" smtClean="0"/>
              <a:t>is rooted in a philosophical worldview.</a:t>
            </a:r>
          </a:p>
          <a:p>
            <a:r>
              <a:rPr lang="en-US" dirty="0" smtClean="0"/>
              <a:t>Choose your approach based on your </a:t>
            </a:r>
            <a:r>
              <a:rPr lang="en-US" b="1" dirty="0" smtClean="0"/>
              <a:t>research question</a:t>
            </a:r>
            <a:r>
              <a:rPr lang="en-US" dirty="0" smtClean="0"/>
              <a:t>, not convenience.</a:t>
            </a:r>
          </a:p>
          <a:p>
            <a:pPr>
              <a:buFontTx/>
              <a:buChar char="-"/>
            </a:pPr>
            <a:r>
              <a:rPr lang="en-US" b="1" dirty="0" smtClean="0"/>
              <a:t>Qualitative</a:t>
            </a:r>
            <a:r>
              <a:rPr lang="en-US" dirty="0" smtClean="0"/>
              <a:t> </a:t>
            </a:r>
            <a:r>
              <a:rPr lang="en-US" dirty="0" smtClean="0"/>
              <a:t>→ insight &amp; </a:t>
            </a:r>
            <a:r>
              <a:rPr lang="en-US" dirty="0" smtClean="0"/>
              <a:t>experience</a:t>
            </a:r>
          </a:p>
          <a:p>
            <a:pPr>
              <a:buFontTx/>
              <a:buChar char="-"/>
            </a:pPr>
            <a:r>
              <a:rPr lang="en-US" b="1" dirty="0" smtClean="0"/>
              <a:t>Quantitative</a:t>
            </a:r>
            <a:r>
              <a:rPr lang="en-US" dirty="0" smtClean="0"/>
              <a:t> </a:t>
            </a:r>
            <a:r>
              <a:rPr lang="en-US" dirty="0" smtClean="0"/>
              <a:t>→ measurement &amp; </a:t>
            </a:r>
            <a:r>
              <a:rPr lang="en-US" dirty="0" smtClean="0"/>
              <a:t>testing</a:t>
            </a:r>
          </a:p>
          <a:p>
            <a:pPr>
              <a:buFontTx/>
              <a:buChar char="-"/>
            </a:pPr>
            <a:r>
              <a:rPr lang="en-US" b="1" dirty="0" smtClean="0"/>
              <a:t>Mixed </a:t>
            </a:r>
            <a:r>
              <a:rPr lang="en-US" b="1" dirty="0" smtClean="0"/>
              <a:t>Methods</a:t>
            </a:r>
            <a:r>
              <a:rPr lang="en-US" dirty="0" smtClean="0"/>
              <a:t> → integration &amp; complexity</a:t>
            </a:r>
          </a:p>
          <a:p>
            <a:r>
              <a:rPr lang="en-US" dirty="0" smtClean="0"/>
              <a:t>Rigor, validity, and ethical conduct apply to all methodologies.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62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524000"/>
          </a:xfrm>
        </p:spPr>
        <p:txBody>
          <a:bodyPr>
            <a:noAutofit/>
          </a:bodyPr>
          <a:lstStyle/>
          <a:p>
            <a:r>
              <a:rPr lang="en-US" sz="9600" i="1" dirty="0" smtClean="0"/>
              <a:t>THE END</a:t>
            </a:r>
            <a:endParaRPr lang="en-US" sz="9600" i="1" dirty="0"/>
          </a:p>
        </p:txBody>
      </p:sp>
    </p:spTree>
    <p:extLst>
      <p:ext uri="{BB962C8B-B14F-4D97-AF65-F5344CB8AC3E}">
        <p14:creationId xmlns:p14="http://schemas.microsoft.com/office/powerpoint/2010/main" val="285706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Foundations: What makes a method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The </a:t>
            </a:r>
            <a:r>
              <a:rPr lang="en-US" b="1" u="sng" dirty="0"/>
              <a:t>methodology must align with:</a:t>
            </a:r>
          </a:p>
          <a:p>
            <a:r>
              <a:rPr lang="en-US" b="1" dirty="0"/>
              <a:t>The research question</a:t>
            </a:r>
            <a:r>
              <a:rPr lang="en-US" dirty="0"/>
              <a:t>: Is it asking “What is the effect of Drug X on Disease Y?”, or “How do patients experience living with Disease Y?”</a:t>
            </a:r>
          </a:p>
          <a:p>
            <a:r>
              <a:rPr lang="en-US" b="1" dirty="0"/>
              <a:t>The nature of data</a:t>
            </a:r>
            <a:r>
              <a:rPr lang="en-US" dirty="0"/>
              <a:t>: Numeric vs. narrative vs. mixed.</a:t>
            </a:r>
          </a:p>
          <a:p>
            <a:r>
              <a:rPr lang="en-US" b="1" dirty="0"/>
              <a:t>Context and constraints</a:t>
            </a:r>
            <a:r>
              <a:rPr lang="en-US" dirty="0"/>
              <a:t>: Ethical issues (human subjects), regulatory requirements (clinical trials), feasibility (sample size, follow‑up), risk of bias. </a:t>
            </a:r>
            <a:endParaRPr lang="en-US" dirty="0" smtClean="0"/>
          </a:p>
          <a:p>
            <a:r>
              <a:rPr lang="en-US" b="1" dirty="0" smtClean="0"/>
              <a:t>Philosophical </a:t>
            </a:r>
            <a:r>
              <a:rPr lang="en-US" b="1" dirty="0"/>
              <a:t>assumptions</a:t>
            </a:r>
            <a:r>
              <a:rPr lang="en-US" dirty="0"/>
              <a:t>: For example, does the researcher assume there is an objective measurable “truth” about an intervention (positivism) or that experience and context matter (</a:t>
            </a:r>
            <a:r>
              <a:rPr lang="en-US" dirty="0" err="1"/>
              <a:t>interpretivism</a:t>
            </a:r>
            <a:r>
              <a:rPr lang="en-US" dirty="0"/>
              <a:t>)?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/>
              <a:t>Why this matters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If you pick a design inappropriately (e.g., use an observational design when an RCT would have been feasible), your conclusions may be weak or biased.</a:t>
            </a:r>
          </a:p>
          <a:p>
            <a:r>
              <a:rPr lang="en-US" dirty="0"/>
              <a:t>In clinical and pharmaceutical research, regulatory and ethical frameworks require rigor (e.g., for drug approval). So methodology isn’t optional—it must meet standards.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9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Philosophical </a:t>
            </a:r>
            <a:r>
              <a:rPr lang="en-US" b="1" dirty="0" smtClean="0"/>
              <a:t>Background: The Foundation of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Ontology</a:t>
            </a:r>
            <a:r>
              <a:rPr lang="en-US" dirty="0" smtClean="0"/>
              <a:t>: What is the nature of reality? </a:t>
            </a:r>
          </a:p>
          <a:p>
            <a:pPr>
              <a:buFontTx/>
              <a:buChar char="-"/>
            </a:pPr>
            <a:r>
              <a:rPr lang="en-US" b="1" dirty="0" smtClean="0"/>
              <a:t>Realism</a:t>
            </a:r>
            <a:r>
              <a:rPr lang="en-US" dirty="0"/>
              <a:t>: A disease exists whether a patient believes in it or not (e.g., cancer is present even if asymptomatic</a:t>
            </a:r>
            <a:r>
              <a:rPr lang="en-US" dirty="0" smtClean="0"/>
              <a:t>).</a:t>
            </a:r>
          </a:p>
          <a:p>
            <a:pPr>
              <a:buFontTx/>
              <a:buChar char="-"/>
            </a:pPr>
            <a:r>
              <a:rPr lang="en-US" b="1" dirty="0" smtClean="0"/>
              <a:t>Relativism</a:t>
            </a:r>
            <a:r>
              <a:rPr lang="en-US" dirty="0"/>
              <a:t>: The experience of illness is subjective (e.g., pain perception in patients with the same injury may differ widely).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E.g</a:t>
            </a:r>
            <a:r>
              <a:rPr lang="en-US" dirty="0" smtClean="0"/>
              <a:t>., Does a disease exist objectively (e.g., cancer cells), or is it partly constructed through patient experience (e.g., chronic pain</a:t>
            </a:r>
            <a:r>
              <a:rPr lang="en-US" dirty="0" smtClean="0"/>
              <a:t>)?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5725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Philosophical Background: The Foundation of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Epistemology</a:t>
            </a:r>
            <a:r>
              <a:rPr lang="en-US" dirty="0"/>
              <a:t>: How can we know this reality?</a:t>
            </a:r>
          </a:p>
          <a:p>
            <a:pPr marL="0" indent="0">
              <a:buNone/>
            </a:pPr>
            <a:r>
              <a:rPr lang="en-US" i="1" dirty="0"/>
              <a:t>Are clinical trial results the only valid knowledge, or can patient narratives also inform clinical understanding?</a:t>
            </a:r>
            <a:endParaRPr lang="en-US" dirty="0"/>
          </a:p>
          <a:p>
            <a:pPr>
              <a:buFontTx/>
              <a:buChar char="-"/>
            </a:pPr>
            <a:r>
              <a:rPr lang="en-US" b="1" dirty="0" smtClean="0"/>
              <a:t>Positivism</a:t>
            </a:r>
            <a:r>
              <a:rPr lang="en-US" dirty="0"/>
              <a:t>: Knowledge is gained through clinical trials, measurable biomarkers, and statistical outcomes</a:t>
            </a:r>
            <a:r>
              <a:rPr lang="en-US" dirty="0" smtClean="0"/>
              <a:t>. So, </a:t>
            </a:r>
            <a:r>
              <a:rPr lang="en-US" dirty="0"/>
              <a:t>Positivism aligns with lab-based clinical research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Example: Testing the efficacy of a new drug using a randomized controlled trial (RCT</a:t>
            </a:r>
            <a:r>
              <a:rPr lang="en-US" i="1" dirty="0" smtClean="0"/>
              <a:t>).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err="1" smtClean="0"/>
              <a:t>Interpretivism</a:t>
            </a:r>
            <a:r>
              <a:rPr lang="en-US" dirty="0" smtClean="0"/>
              <a:t>: </a:t>
            </a:r>
            <a:r>
              <a:rPr lang="en-US" dirty="0"/>
              <a:t>Knowledge is gained through patient experiences, interviews, and lived narratives</a:t>
            </a:r>
            <a:r>
              <a:rPr lang="en-US" dirty="0" smtClean="0"/>
              <a:t>. So, </a:t>
            </a:r>
            <a:r>
              <a:rPr lang="en-US" dirty="0" err="1" smtClean="0"/>
              <a:t>interpretivism</a:t>
            </a:r>
            <a:r>
              <a:rPr lang="en-US" dirty="0" smtClean="0"/>
              <a:t> suits </a:t>
            </a:r>
            <a:r>
              <a:rPr lang="en-US" dirty="0"/>
              <a:t>studies exploring patient experiences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Example: Exploring how cancer patients cope with chemotherapy side </a:t>
            </a:r>
            <a:r>
              <a:rPr lang="en-US" i="1" dirty="0" smtClean="0"/>
              <a:t>effects.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Pragmatism:</a:t>
            </a:r>
            <a:r>
              <a:rPr lang="en-US" dirty="0" smtClean="0"/>
              <a:t> </a:t>
            </a:r>
            <a:r>
              <a:rPr lang="fr-FR" dirty="0"/>
              <a:t>Focus on </a:t>
            </a:r>
            <a:r>
              <a:rPr lang="fr-FR" dirty="0" err="1"/>
              <a:t>practical</a:t>
            </a:r>
            <a:r>
              <a:rPr lang="fr-FR" dirty="0"/>
              <a:t> solutions; uses multiple </a:t>
            </a:r>
            <a:r>
              <a:rPr lang="fr-FR" dirty="0" smtClean="0"/>
              <a:t>perspectives. It i</a:t>
            </a:r>
            <a:r>
              <a:rPr lang="en-US" dirty="0" smtClean="0"/>
              <a:t>s </a:t>
            </a:r>
            <a:r>
              <a:rPr lang="en-US" dirty="0"/>
              <a:t>increasingly used in translational and implementation research.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161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Philosophical Background: The Foundation of Methodology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385047"/>
              </p:ext>
            </p:extLst>
          </p:nvPr>
        </p:nvGraphicFramePr>
        <p:xfrm>
          <a:off x="533400" y="1676400"/>
          <a:ext cx="8229600" cy="4879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90364">
                <a:tc>
                  <a:txBody>
                    <a:bodyPr/>
                    <a:lstStyle/>
                    <a:p>
                      <a:r>
                        <a:rPr lang="en-US" dirty="0" smtClean="0"/>
                        <a:t>Paradigm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Ontology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Epistemology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Methodology</a:t>
                      </a:r>
                      <a:endParaRPr lang="en-US" dirty="0"/>
                    </a:p>
                  </a:txBody>
                  <a:tcPr/>
                </a:tc>
              </a:tr>
              <a:tr h="668789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Reality is objective &amp; measurable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Knowledge is discovered through observation and experimentation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</a:t>
                      </a:r>
                      <a:endParaRPr lang="en-US" dirty="0"/>
                    </a:p>
                  </a:txBody>
                  <a:tcPr/>
                </a:tc>
              </a:tr>
              <a:tr h="668789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Interpretivism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Reality is </a:t>
                      </a:r>
                      <a:r>
                        <a:rPr lang="en-US" dirty="0" smtClean="0"/>
                        <a:t>subjective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Knowledge is </a:t>
                      </a:r>
                      <a:r>
                        <a:rPr lang="en-US" dirty="0" smtClean="0"/>
                        <a:t>constructed </a:t>
                      </a:r>
                      <a:r>
                        <a:rPr lang="en-US" dirty="0" smtClean="0"/>
                        <a:t>through people's experiences and interpretations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Qualitative</a:t>
                      </a:r>
                      <a:endParaRPr lang="en-US" dirty="0"/>
                    </a:p>
                  </a:txBody>
                  <a:tcPr/>
                </a:tc>
              </a:tr>
              <a:tr h="869426">
                <a:tc>
                  <a:txBody>
                    <a:bodyPr/>
                    <a:lstStyle/>
                    <a:p>
                      <a:r>
                        <a:rPr lang="en-US" dirty="0" smtClean="0"/>
                        <a:t>Pragmatism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Reality is both objective and subjective </a:t>
                      </a:r>
                    </a:p>
                    <a:p>
                      <a:r>
                        <a:rPr lang="en-US" dirty="0" smtClean="0"/>
                        <a:t>(Reality is context-dependent; truth is what works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Combines subjective and objective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Mixed Methods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15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Philosophical Background: The Foundation of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u="sng" dirty="0" smtClean="0"/>
              <a:t>Example</a:t>
            </a:r>
            <a:r>
              <a:rPr lang="en-US" b="1" i="1" u="sng" dirty="0" smtClean="0"/>
              <a:t>:</a:t>
            </a:r>
            <a:r>
              <a:rPr lang="en-US" b="1" dirty="0" smtClean="0"/>
              <a:t> Chronic Pain Management</a:t>
            </a:r>
          </a:p>
          <a:p>
            <a:r>
              <a:rPr lang="en-US" b="1" dirty="0" smtClean="0"/>
              <a:t>Positivist View</a:t>
            </a:r>
            <a:r>
              <a:rPr lang="en-US" dirty="0" smtClean="0"/>
              <a:t>: Focuses on neural mechanisms, pain thresholds, drug efficacy (measured via RCTs).</a:t>
            </a:r>
          </a:p>
          <a:p>
            <a:r>
              <a:rPr lang="en-US" b="1" dirty="0" err="1"/>
              <a:t>Interpretivism</a:t>
            </a:r>
            <a:r>
              <a:rPr lang="en-US" b="1" dirty="0"/>
              <a:t> </a:t>
            </a:r>
            <a:r>
              <a:rPr lang="en-US" b="1" dirty="0" smtClean="0"/>
              <a:t>View</a:t>
            </a:r>
            <a:r>
              <a:rPr lang="en-US" dirty="0" smtClean="0"/>
              <a:t>: Focuses on how patients describe and cope with pain—emotional, cultural, and psychological dimensions.</a:t>
            </a:r>
          </a:p>
          <a:p>
            <a:r>
              <a:rPr lang="en-US" b="1" dirty="0" smtClean="0"/>
              <a:t>Pragmatist View</a:t>
            </a:r>
            <a:r>
              <a:rPr lang="en-US" dirty="0" smtClean="0"/>
              <a:t>: Combines both—quantifies pain medication outcomes and explores patient feedback via interviews.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8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Qualitative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What is it?</a:t>
            </a:r>
          </a:p>
          <a:p>
            <a:pPr marL="0" indent="0">
              <a:buNone/>
            </a:pPr>
            <a:r>
              <a:rPr lang="en-US" dirty="0"/>
              <a:t>Qualitative research involves non‑numerical data (words, interviews, observations) to explore meanings, </a:t>
            </a:r>
            <a:r>
              <a:rPr lang="en-US" dirty="0" smtClean="0"/>
              <a:t>patient experiences</a:t>
            </a:r>
            <a:r>
              <a:rPr lang="en-US" dirty="0"/>
              <a:t>, </a:t>
            </a:r>
            <a:r>
              <a:rPr lang="en-US" dirty="0" err="1"/>
              <a:t>behaviours</a:t>
            </a:r>
            <a:r>
              <a:rPr lang="en-US" dirty="0"/>
              <a:t>, social and cultural contexts.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Methods and </a:t>
            </a:r>
            <a:r>
              <a:rPr lang="en-US" b="1" dirty="0"/>
              <a:t>their use</a:t>
            </a:r>
          </a:p>
          <a:p>
            <a:r>
              <a:rPr lang="en-US" b="1" dirty="0"/>
              <a:t>In‑depth Interviews (IDIs)</a:t>
            </a:r>
            <a:r>
              <a:rPr lang="en-US" dirty="0"/>
              <a:t>: One‑on‑one interviews to explore e.g., how patients cope with chronic illness, or their view of treatment side‑effects. </a:t>
            </a:r>
          </a:p>
          <a:p>
            <a:r>
              <a:rPr lang="en-US" b="1" dirty="0"/>
              <a:t>Focus Group Discussions (FGDs)</a:t>
            </a:r>
            <a:r>
              <a:rPr lang="en-US" dirty="0"/>
              <a:t>: Group interviews to explore shared experiences, attitudes. Example: Focus groups of pharmacists about barriers to implementing new guideline. </a:t>
            </a:r>
          </a:p>
          <a:p>
            <a:r>
              <a:rPr lang="en-US" b="1" dirty="0"/>
              <a:t>Participant Observation</a:t>
            </a:r>
            <a:r>
              <a:rPr lang="en-US" dirty="0"/>
              <a:t>: Researcher observes in clinical setting how processes work (e.g., Observing how pharmacists counsel patients in community settings) and collects rich contextual data. </a:t>
            </a:r>
          </a:p>
          <a:p>
            <a:r>
              <a:rPr lang="en-US" b="1" dirty="0"/>
              <a:t>Document/Archival Research</a:t>
            </a:r>
            <a:r>
              <a:rPr lang="en-US" dirty="0"/>
              <a:t>: Analyzing existing documents (hospital logs, patient diaries) to explore phenomena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11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Qualitative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Strengths </a:t>
            </a:r>
            <a:r>
              <a:rPr lang="en-US" b="1" dirty="0" smtClean="0"/>
              <a:t>and </a:t>
            </a:r>
            <a:r>
              <a:rPr lang="en-US" b="1" dirty="0"/>
              <a:t>limitations</a:t>
            </a:r>
          </a:p>
          <a:p>
            <a:pPr marL="0" indent="0">
              <a:buNone/>
            </a:pPr>
            <a:r>
              <a:rPr lang="en-US" b="1" dirty="0"/>
              <a:t>Strengths</a:t>
            </a:r>
            <a:endParaRPr lang="en-US" dirty="0"/>
          </a:p>
          <a:p>
            <a:r>
              <a:rPr lang="en-US" dirty="0"/>
              <a:t>Provides depth and understanding of </a:t>
            </a:r>
            <a:r>
              <a:rPr lang="en-US" i="1" dirty="0"/>
              <a:t>why</a:t>
            </a:r>
            <a:r>
              <a:rPr lang="en-US" dirty="0"/>
              <a:t> and </a:t>
            </a:r>
            <a:r>
              <a:rPr lang="en-US" i="1" dirty="0"/>
              <a:t>how</a:t>
            </a:r>
            <a:r>
              <a:rPr lang="en-US" dirty="0"/>
              <a:t> phenomena occur — e.g., why patients may skip medications, how they interpret side effects.</a:t>
            </a:r>
          </a:p>
          <a:p>
            <a:r>
              <a:rPr lang="en-US" dirty="0"/>
              <a:t>Captures context, meaning, individual/collective </a:t>
            </a:r>
            <a:r>
              <a:rPr lang="en-US" dirty="0" smtClean="0"/>
              <a:t>experience.</a:t>
            </a:r>
          </a:p>
          <a:p>
            <a:pPr marL="0" indent="0">
              <a:buNone/>
            </a:pPr>
            <a:r>
              <a:rPr lang="en-US" b="1" dirty="0" smtClean="0"/>
              <a:t>Limitations</a:t>
            </a:r>
            <a:endParaRPr lang="en-US" dirty="0"/>
          </a:p>
          <a:p>
            <a:r>
              <a:rPr lang="en-US" dirty="0"/>
              <a:t>Not generalizable in the statistical sense.</a:t>
            </a:r>
          </a:p>
          <a:p>
            <a:r>
              <a:rPr lang="en-US" dirty="0"/>
              <a:t>Requires skill in collecting and </a:t>
            </a:r>
            <a:r>
              <a:rPr lang="en-US" dirty="0" err="1"/>
              <a:t>analysing</a:t>
            </a:r>
            <a:r>
              <a:rPr lang="en-US" dirty="0"/>
              <a:t> data (e.g., thematic analysis, grounded theory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Possibility of researcher bias, subjectivity, lower perceived “scientific rigor” in some settings.</a:t>
            </a:r>
          </a:p>
          <a:p>
            <a:pPr marL="0" indent="0">
              <a:buNone/>
            </a:pPr>
            <a:r>
              <a:rPr lang="en-US" b="1" dirty="0"/>
              <a:t>Example in medical research</a:t>
            </a:r>
          </a:p>
          <a:p>
            <a:pPr marL="0" indent="0">
              <a:buNone/>
            </a:pPr>
            <a:r>
              <a:rPr lang="en-US" dirty="0"/>
              <a:t>You’re evaluating why patients with heart failure discontinue therapy:</a:t>
            </a:r>
          </a:p>
          <a:p>
            <a:r>
              <a:rPr lang="en-US" dirty="0"/>
              <a:t>Use IDIs: Ask patients about their beliefs, side‑effect experiences, understanding of therapy.</a:t>
            </a:r>
          </a:p>
          <a:p>
            <a:r>
              <a:rPr lang="en-US" dirty="0"/>
              <a:t>Use FGDs with caregivers: How family supports or hinders medication adherence.</a:t>
            </a:r>
          </a:p>
          <a:p>
            <a:r>
              <a:rPr lang="en-US" dirty="0"/>
              <a:t>Use findings to generate themes: e.g., “fear of side‑effects”, “lack of understanding of disease”, “cost concerns”.</a:t>
            </a:r>
          </a:p>
          <a:p>
            <a:r>
              <a:rPr lang="en-US" dirty="0"/>
              <a:t>These insights may lead to design of an intervention (education program) that will be tested quantitatively later.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50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Quantitative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What is it?</a:t>
            </a:r>
          </a:p>
          <a:p>
            <a:r>
              <a:rPr lang="en-US" dirty="0"/>
              <a:t>Quantitative research involves </a:t>
            </a:r>
            <a:r>
              <a:rPr lang="en-US" b="1" dirty="0"/>
              <a:t>numerical measurement</a:t>
            </a:r>
            <a:r>
              <a:rPr lang="en-US" dirty="0"/>
              <a:t>, statistical analysis, and aims often at testing a hypothesis or estimating the magnitude of an effect</a:t>
            </a:r>
            <a:r>
              <a:rPr lang="en-US" dirty="0" smtClean="0"/>
              <a:t>.</a:t>
            </a:r>
            <a:endParaRPr lang="en-US" dirty="0"/>
          </a:p>
          <a:p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Typical </a:t>
            </a:r>
            <a:r>
              <a:rPr lang="en-US" b="1" dirty="0"/>
              <a:t>designs and how they’re used</a:t>
            </a:r>
          </a:p>
          <a:p>
            <a:r>
              <a:rPr lang="en-US" b="1" dirty="0"/>
              <a:t>Randomized Controlled Trial (RCT)</a:t>
            </a:r>
            <a:r>
              <a:rPr lang="en-US" dirty="0"/>
              <a:t>: Participants are randomly allocated to intervention vs. control, to test efficacy/safety of a drug/device. </a:t>
            </a:r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 Testing a new antihypertensive </a:t>
            </a:r>
            <a:r>
              <a:rPr lang="en-US" dirty="0" smtClean="0"/>
              <a:t>vs. </a:t>
            </a:r>
            <a:r>
              <a:rPr lang="en-US" dirty="0"/>
              <a:t>standard. The randomization helps control for confounders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Cohort Study</a:t>
            </a:r>
            <a:r>
              <a:rPr lang="en-US" dirty="0"/>
              <a:t>: Participants who have been exposed to something (e.g., drug, risk factor) are followed over time and compared to non‑exposed. Useful for long term outcomes or adverse effects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Case‑Control Study</a:t>
            </a:r>
            <a:r>
              <a:rPr lang="en-US" dirty="0"/>
              <a:t>: Patients who have a disease (cases) are compared to those without (controls) to look back at exposures. Useful for rare diseases or where long follow‑up is impractical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Cross‑Sectional Study</a:t>
            </a:r>
            <a:r>
              <a:rPr lang="en-US" dirty="0"/>
              <a:t>: Measures exposure and outcome at the same time point. Useful for prevalence, correlations, hypothesis generation. Example: Prevalence of medication non‑adherence among diabetic patients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1240</Words>
  <Application>Microsoft Office PowerPoint</Application>
  <PresentationFormat>On-screen Show (4:3)</PresentationFormat>
  <Paragraphs>155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Research Approach: Understanding Methodologies</vt:lpstr>
      <vt:lpstr>Foundations: What makes a method appropriate?</vt:lpstr>
      <vt:lpstr>Philosophical Background: The Foundation of Methodology</vt:lpstr>
      <vt:lpstr>Philosophical Background: The Foundation of Methodology</vt:lpstr>
      <vt:lpstr>Philosophical Background: The Foundation of Methodology</vt:lpstr>
      <vt:lpstr>Philosophical Background: The Foundation of Methodology</vt:lpstr>
      <vt:lpstr>The Qualitative Approach</vt:lpstr>
      <vt:lpstr>The Qualitative Approach</vt:lpstr>
      <vt:lpstr>The Quantitative Approach</vt:lpstr>
      <vt:lpstr>The Quantitative Approach</vt:lpstr>
      <vt:lpstr>The Mixed-Methods Approach</vt:lpstr>
      <vt:lpstr>The Mixed-Methods Approach</vt:lpstr>
      <vt:lpstr>The Mixed-Methods Approach</vt:lpstr>
      <vt:lpstr>Criteria for Selecting a Research Approach</vt:lpstr>
      <vt:lpstr>Criteria for Selecting a Research Approach</vt:lpstr>
      <vt:lpstr>Summary AND Conclusion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Research Approach: Understanding Methodologies</dc:title>
  <dc:creator>MOHAMMED</dc:creator>
  <cp:lastModifiedBy>MOHAMMED</cp:lastModifiedBy>
  <cp:revision>59</cp:revision>
  <dcterms:created xsi:type="dcterms:W3CDTF">2025-10-18T15:49:44Z</dcterms:created>
  <dcterms:modified xsi:type="dcterms:W3CDTF">2025-10-21T06:03:47Z</dcterms:modified>
</cp:coreProperties>
</file>