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70" r:id="rId11"/>
    <p:sldId id="267" r:id="rId12"/>
    <p:sldId id="268" r:id="rId13"/>
    <p:sldId id="271" r:id="rId14"/>
    <p:sldId id="279" r:id="rId15"/>
    <p:sldId id="273" r:id="rId16"/>
    <p:sldId id="274" r:id="rId17"/>
    <p:sldId id="275" r:id="rId18"/>
    <p:sldId id="276" r:id="rId19"/>
    <p:sldId id="277" r:id="rId20"/>
    <p:sldId id="278" r:id="rId21"/>
    <p:sldId id="280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D72F3-D7D9-4E4D-AE29-45EC2FD66C8B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F09B-C3AE-42FC-A92C-31AA9DDC88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015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D72F3-D7D9-4E4D-AE29-45EC2FD66C8B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F09B-C3AE-42FC-A92C-31AA9DDC88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475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D72F3-D7D9-4E4D-AE29-45EC2FD66C8B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F09B-C3AE-42FC-A92C-31AA9DDC88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9108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D72F3-D7D9-4E4D-AE29-45EC2FD66C8B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F09B-C3AE-42FC-A92C-31AA9DDC88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169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D72F3-D7D9-4E4D-AE29-45EC2FD66C8B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F09B-C3AE-42FC-A92C-31AA9DDC88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295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D72F3-D7D9-4E4D-AE29-45EC2FD66C8B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F09B-C3AE-42FC-A92C-31AA9DDC88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490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D72F3-D7D9-4E4D-AE29-45EC2FD66C8B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F09B-C3AE-42FC-A92C-31AA9DDC88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656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D72F3-D7D9-4E4D-AE29-45EC2FD66C8B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F09B-C3AE-42FC-A92C-31AA9DDC88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371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D72F3-D7D9-4E4D-AE29-45EC2FD66C8B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F09B-C3AE-42FC-A92C-31AA9DDC88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471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D72F3-D7D9-4E4D-AE29-45EC2FD66C8B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F09B-C3AE-42FC-A92C-31AA9DDC88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834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D72F3-D7D9-4E4D-AE29-45EC2FD66C8B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F09B-C3AE-42FC-A92C-31AA9DDC88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453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0D72F3-D7D9-4E4D-AE29-45EC2FD66C8B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63F09B-C3AE-42FC-A92C-31AA9DDC88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724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27213"/>
            <a:ext cx="7772400" cy="3203575"/>
          </a:xfrm>
        </p:spPr>
        <p:txBody>
          <a:bodyPr>
            <a:noAutofit/>
          </a:bodyPr>
          <a:lstStyle/>
          <a:p>
            <a:r>
              <a:rPr lang="en-US" sz="10100" dirty="0" smtClean="0"/>
              <a:t>The Research Hypotheses</a:t>
            </a:r>
            <a:endParaRPr lang="en-US" sz="10100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6400800" y="6553200"/>
            <a:ext cx="2743200" cy="3048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smtClean="0">
                <a:solidFill>
                  <a:srgbClr val="0070C0"/>
                </a:solidFill>
              </a:rPr>
              <a:t>MOHAMMED AL-ZUBAIDI, PhD</a:t>
            </a:r>
            <a:endParaRPr lang="en-US" sz="1600" dirty="0">
              <a:solidFill>
                <a:srgbClr val="0070C0"/>
              </a:solidFill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0" y="0"/>
            <a:ext cx="2362200" cy="304800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rgbClr val="0070C0"/>
                </a:solidFill>
              </a:rPr>
              <a:t>Research Methodology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7702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Steps to Formulate a Hypothesis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Step 1: Identify the Problem or Question</a:t>
            </a:r>
          </a:p>
          <a:p>
            <a:pPr marL="0" indent="0">
              <a:buNone/>
            </a:pPr>
            <a:r>
              <a:rPr lang="en-US" i="1" dirty="0" smtClean="0"/>
              <a:t>What do you want to study?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smtClean="0"/>
              <a:t>Example</a:t>
            </a:r>
            <a:r>
              <a:rPr lang="en-US" dirty="0" smtClean="0"/>
              <a:t>: Does lifestyle affect diabetes control?</a:t>
            </a:r>
          </a:p>
          <a:p>
            <a:pPr marL="0" indent="0">
              <a:buNone/>
            </a:pPr>
            <a:r>
              <a:rPr lang="en-US" b="1" dirty="0" smtClean="0"/>
              <a:t>Step 2: Do a Literature Review</a:t>
            </a:r>
          </a:p>
          <a:p>
            <a:pPr marL="0" indent="0">
              <a:buNone/>
            </a:pPr>
            <a:r>
              <a:rPr lang="en-US" i="1" dirty="0" smtClean="0"/>
              <a:t>What do previous studies say?</a:t>
            </a:r>
            <a:endParaRPr lang="en-US" dirty="0" smtClean="0"/>
          </a:p>
          <a:p>
            <a:pPr marL="0" indent="0">
              <a:buNone/>
            </a:pPr>
            <a:r>
              <a:rPr lang="en-US" b="1" dirty="0" smtClean="0"/>
              <a:t>Step 3: Identify Variables</a:t>
            </a:r>
          </a:p>
          <a:p>
            <a:r>
              <a:rPr lang="en-US" b="1" dirty="0" smtClean="0"/>
              <a:t>Independent variable (cause)</a:t>
            </a:r>
            <a:r>
              <a:rPr lang="en-US" dirty="0" smtClean="0"/>
              <a:t>: e.g., Type of diet</a:t>
            </a:r>
          </a:p>
          <a:p>
            <a:r>
              <a:rPr lang="en-US" b="1" dirty="0" smtClean="0"/>
              <a:t>Dependent variable (effect)</a:t>
            </a:r>
            <a:r>
              <a:rPr lang="en-US" dirty="0" smtClean="0"/>
              <a:t>: e.g., Blood sugar level</a:t>
            </a:r>
          </a:p>
          <a:p>
            <a:pPr marL="0" indent="0">
              <a:buNone/>
            </a:pPr>
            <a:r>
              <a:rPr lang="en-US" b="1" dirty="0" smtClean="0"/>
              <a:t>Step 4: Formulate the Hypothesis</a:t>
            </a:r>
          </a:p>
          <a:p>
            <a:r>
              <a:rPr lang="en-US" dirty="0" smtClean="0"/>
              <a:t>Use </a:t>
            </a:r>
            <a:r>
              <a:rPr lang="en-US" b="1" dirty="0" smtClean="0"/>
              <a:t>If...then...</a:t>
            </a:r>
            <a:r>
              <a:rPr lang="en-US" dirty="0" smtClean="0"/>
              <a:t> or </a:t>
            </a:r>
            <a:r>
              <a:rPr lang="en-US" b="1" dirty="0" smtClean="0"/>
              <a:t>There is a relationship between...</a:t>
            </a:r>
            <a:r>
              <a:rPr lang="en-US" dirty="0" smtClean="0"/>
              <a:t> structures.</a:t>
            </a:r>
          </a:p>
          <a:p>
            <a:pPr marL="0" indent="0">
              <a:buNone/>
            </a:pPr>
            <a:r>
              <a:rPr lang="en-US" i="1" dirty="0" smtClean="0"/>
              <a:t>Example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 smtClean="0"/>
              <a:t>“If diabetic patients follow a low-carb diet, then their blood sugar levels will improve within 4 weeks.”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6225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Characteristics of a Good Hypothesis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1437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sz="3000" dirty="0"/>
              <a:t>T</a:t>
            </a:r>
            <a:r>
              <a:rPr lang="en-US" sz="3000" dirty="0" smtClean="0"/>
              <a:t>o be effective, a hypothesis must have the following features: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769514"/>
              </p:ext>
            </p:extLst>
          </p:nvPr>
        </p:nvGraphicFramePr>
        <p:xfrm>
          <a:off x="61452" y="2286000"/>
          <a:ext cx="9067800" cy="4683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33900"/>
                <a:gridCol w="45339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Characteristic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Explanation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Clear and Precise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Free of ambiguity; clearly states variables and expected relationship.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Testable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Can be tested using data and scientific methods.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Falsifiable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Can be proven wrong if false.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Specific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Narrowly focused, not vague or overly broad.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Relevant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Addresses the central research question or problem.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Based on Evidence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Derived from theory, literature, or observations.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Operationalizable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Variables can be </a:t>
                      </a:r>
                      <a:r>
                        <a:rPr lang="en-US" b="1" dirty="0" smtClean="0"/>
                        <a:t>measured</a:t>
                      </a:r>
                      <a:r>
                        <a:rPr lang="en-US" dirty="0" smtClean="0"/>
                        <a:t> or </a:t>
                      </a:r>
                      <a:r>
                        <a:rPr lang="en-US" b="1" dirty="0" smtClean="0"/>
                        <a:t>observed</a:t>
                      </a:r>
                      <a:r>
                        <a:rPr lang="en-US" dirty="0" smtClean="0"/>
                        <a:t>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Logical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Follows from known facts and is internally consistent.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2540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Characteristics of a Good Hypothesis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Good Hypothesis Example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 smtClean="0"/>
              <a:t>“In diabetic patients over 60, daily use of Drug Y will reduce fasting blood sugar levels more than Drug X after 4 weeks.”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This is:</a:t>
            </a:r>
          </a:p>
          <a:p>
            <a:r>
              <a:rPr lang="en-US" b="1" dirty="0" smtClean="0"/>
              <a:t>Clear</a:t>
            </a:r>
            <a:r>
              <a:rPr lang="en-US" dirty="0" smtClean="0"/>
              <a:t> (population, drugs, outcome, time)</a:t>
            </a:r>
          </a:p>
          <a:p>
            <a:r>
              <a:rPr lang="en-US" b="1" dirty="0" smtClean="0"/>
              <a:t>Testable and falsifiable</a:t>
            </a:r>
            <a:endParaRPr lang="en-US" dirty="0" smtClean="0"/>
          </a:p>
          <a:p>
            <a:r>
              <a:rPr lang="en-US" b="1" dirty="0" smtClean="0"/>
              <a:t>Relevant</a:t>
            </a:r>
            <a:r>
              <a:rPr lang="en-US" dirty="0" smtClean="0"/>
              <a:t> to clinical practice</a:t>
            </a:r>
          </a:p>
          <a:p>
            <a:r>
              <a:rPr lang="en-US" b="1" dirty="0" smtClean="0"/>
              <a:t>Operational</a:t>
            </a:r>
            <a:r>
              <a:rPr lang="en-US" dirty="0" smtClean="0"/>
              <a:t> (measurable variables)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047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 Forming Hypotheses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For each of the following research question, write:</a:t>
            </a:r>
          </a:p>
          <a:p>
            <a:r>
              <a:rPr lang="en-US" b="1" dirty="0" smtClean="0"/>
              <a:t>Null Hypothesis (H₀)</a:t>
            </a:r>
            <a:endParaRPr lang="en-US" dirty="0" smtClean="0"/>
          </a:p>
          <a:p>
            <a:r>
              <a:rPr lang="en-US" b="1" dirty="0" smtClean="0"/>
              <a:t>Alternative Hypothesis (H₁)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5233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0" y="61452"/>
            <a:ext cx="9111060" cy="461665"/>
            <a:chOff x="0" y="61452"/>
            <a:chExt cx="9111060" cy="461665"/>
          </a:xfrm>
        </p:grpSpPr>
        <p:sp>
          <p:nvSpPr>
            <p:cNvPr id="16" name="TextBox 15"/>
            <p:cNvSpPr txBox="1"/>
            <p:nvPr/>
          </p:nvSpPr>
          <p:spPr>
            <a:xfrm>
              <a:off x="0" y="61452"/>
              <a:ext cx="3017520" cy="46166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/>
                <a:t>Research Question</a:t>
              </a:r>
              <a:endParaRPr lang="en-US" sz="2400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3048000" y="61452"/>
              <a:ext cx="3017520" cy="46166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/>
                <a:t>H</a:t>
              </a:r>
              <a:r>
                <a:rPr lang="en-US" sz="2400" baseline="-25000" dirty="0" smtClean="0"/>
                <a:t>0</a:t>
              </a:r>
              <a:endParaRPr lang="en-US" sz="2400" baseline="-25000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093540" y="61452"/>
              <a:ext cx="3017520" cy="46166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/>
                <a:t>H</a:t>
              </a:r>
              <a:r>
                <a:rPr lang="en-US" sz="2400" baseline="-25000" dirty="0" smtClean="0"/>
                <a:t>1</a:t>
              </a:r>
              <a:endParaRPr lang="en-US" sz="2400" baseline="-25000" dirty="0"/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0" y="609600"/>
            <a:ext cx="3017520" cy="9233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Does a new drug reduce anxiety better than the current treatment?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3048000" y="609600"/>
            <a:ext cx="3017520" cy="14773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dirty="0"/>
              <a:t>There is no difference in anxiety levels between patients taking the new drug and those on current treatment.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093540" y="609600"/>
            <a:ext cx="3017520" cy="9233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The new drug reduces anxiety more effectively than the current treatment.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0" y="2224206"/>
            <a:ext cx="3017520" cy="9233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Is there a link between sleep duration and immune function in hospital patients?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3048000" y="2224206"/>
            <a:ext cx="3017520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There is no relationship between sleep duration and immune function in hospital patients.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6093540" y="2224206"/>
            <a:ext cx="3017520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There is a significant relationship between sleep duration and immune function in hospital patients.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0" y="3549102"/>
            <a:ext cx="3017520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Do mobile health apps improve medication adherence in young adults with asthma?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3048000" y="3549102"/>
            <a:ext cx="3017520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Mobile health apps have no effect on medication adherence in young adults with asthma.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6093540" y="3549102"/>
            <a:ext cx="3017520" cy="9233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Mobile health apps improve medication adherence in young adults with asthma.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0" y="4911804"/>
            <a:ext cx="3017520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Is patient education effective in reducing antibiotic misuse?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3048000" y="4911804"/>
            <a:ext cx="3017520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Patient education has no effect on antibiotic misuse.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6093540" y="4911804"/>
            <a:ext cx="3017520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Patient education significantly reduces antibiotic misuse.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0" y="5706070"/>
            <a:ext cx="3017520" cy="9233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Does caffeine intake affect heart rate among nursing students?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3048000" y="5706070"/>
            <a:ext cx="3017520" cy="9233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Caffeine intake has no effect on heart rate among nursing students.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6093540" y="5706070"/>
            <a:ext cx="3017520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Caffeine intake affects heart rate among nursing students.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7142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Case-Based Exercises: Forming Hypotheses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Case 1: Asthma Treatment in Children</a:t>
            </a:r>
          </a:p>
          <a:p>
            <a:pPr marL="0" indent="0">
              <a:buNone/>
            </a:pPr>
            <a:r>
              <a:rPr lang="en-US" b="1" dirty="0" smtClean="0"/>
              <a:t>Scenario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en-US" dirty="0" smtClean="0"/>
              <a:t>A pediatric hospital wants to test a new inhaler formulation that claims to deliver asthma medication more effectively, with fewer side effects, compared to the standard inhaler.</a:t>
            </a:r>
          </a:p>
          <a:p>
            <a:pPr marL="0" indent="0">
              <a:buNone/>
            </a:pPr>
            <a:r>
              <a:rPr lang="en-US" b="1" dirty="0" smtClean="0"/>
              <a:t>Task:</a:t>
            </a:r>
          </a:p>
          <a:p>
            <a:r>
              <a:rPr lang="en-US" dirty="0" smtClean="0"/>
              <a:t>Identify the </a:t>
            </a:r>
            <a:r>
              <a:rPr lang="en-US" b="1" dirty="0" smtClean="0"/>
              <a:t>independent</a:t>
            </a:r>
            <a:r>
              <a:rPr lang="en-US" dirty="0" smtClean="0"/>
              <a:t> and </a:t>
            </a:r>
            <a:r>
              <a:rPr lang="en-US" b="1" dirty="0" smtClean="0"/>
              <a:t>dependent</a:t>
            </a:r>
            <a:r>
              <a:rPr lang="en-US" dirty="0" smtClean="0"/>
              <a:t> variables.</a:t>
            </a:r>
          </a:p>
          <a:p>
            <a:r>
              <a:rPr lang="en-US" dirty="0" smtClean="0"/>
              <a:t>Write a </a:t>
            </a:r>
            <a:r>
              <a:rPr lang="en-US" b="1" dirty="0" smtClean="0"/>
              <a:t>null</a:t>
            </a:r>
            <a:r>
              <a:rPr lang="en-US" dirty="0" smtClean="0"/>
              <a:t> and </a:t>
            </a:r>
            <a:r>
              <a:rPr lang="en-US" b="1" dirty="0" smtClean="0"/>
              <a:t>alternative</a:t>
            </a:r>
            <a:r>
              <a:rPr lang="en-US" dirty="0" smtClean="0"/>
              <a:t> hypothesis.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b="1" dirty="0" smtClean="0"/>
              <a:t>Independent variable</a:t>
            </a:r>
            <a:r>
              <a:rPr lang="en-US" dirty="0" smtClean="0"/>
              <a:t>:  ?</a:t>
            </a:r>
          </a:p>
          <a:p>
            <a:r>
              <a:rPr lang="en-US" b="1" dirty="0" smtClean="0"/>
              <a:t>Dependent variable</a:t>
            </a:r>
            <a:r>
              <a:rPr lang="en-US" dirty="0" smtClean="0"/>
              <a:t>:   ?</a:t>
            </a:r>
          </a:p>
          <a:p>
            <a:r>
              <a:rPr lang="en-US" b="1" dirty="0" smtClean="0"/>
              <a:t>H₀ (Null Hypothesis)</a:t>
            </a:r>
            <a:r>
              <a:rPr lang="en-US" dirty="0" smtClean="0"/>
              <a:t>:   ?</a:t>
            </a:r>
          </a:p>
          <a:p>
            <a:r>
              <a:rPr lang="en-US" b="1" dirty="0" smtClean="0"/>
              <a:t>H₁ (Alternative Hypothesis)</a:t>
            </a:r>
            <a:r>
              <a:rPr lang="en-US" dirty="0" smtClean="0"/>
              <a:t>:   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2115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Case-Based Exercises: Forming Hypotheses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Case 2: Nutrition and Wound Healing</a:t>
            </a:r>
          </a:p>
          <a:p>
            <a:pPr marL="0" indent="0">
              <a:buNone/>
            </a:pPr>
            <a:r>
              <a:rPr lang="en-US" b="1" dirty="0" smtClean="0"/>
              <a:t>Scenario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en-US" dirty="0" smtClean="0"/>
              <a:t>A clinical nutritionist believes that patients with diabetic foot ulcers who consume a protein-rich diet will experience faster wound healing.</a:t>
            </a:r>
          </a:p>
          <a:p>
            <a:pPr marL="0" indent="0">
              <a:buNone/>
            </a:pPr>
            <a:r>
              <a:rPr lang="en-US" b="1" dirty="0" smtClean="0"/>
              <a:t>Task:</a:t>
            </a:r>
          </a:p>
          <a:p>
            <a:pPr marL="0" indent="0">
              <a:buNone/>
            </a:pPr>
            <a:r>
              <a:rPr lang="en-US" dirty="0" smtClean="0"/>
              <a:t>Form a testable hypothesis based on this scenario.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b="1" dirty="0" smtClean="0"/>
              <a:t>H₀</a:t>
            </a:r>
            <a:r>
              <a:rPr lang="en-US" dirty="0" smtClean="0"/>
              <a:t>:   ?</a:t>
            </a:r>
          </a:p>
          <a:p>
            <a:r>
              <a:rPr lang="en-US" b="1" dirty="0" smtClean="0"/>
              <a:t>H₁</a:t>
            </a:r>
            <a:r>
              <a:rPr lang="en-US" dirty="0" smtClean="0"/>
              <a:t>:   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4517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Case-Based Exercises: Forming Hypotheses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 smtClean="0"/>
              <a:t>Case 3: Sleep and Blood Pressure</a:t>
            </a:r>
          </a:p>
          <a:p>
            <a:pPr marL="0" indent="0">
              <a:buNone/>
            </a:pPr>
            <a:r>
              <a:rPr lang="en-US" b="1" dirty="0" smtClean="0"/>
              <a:t>Scenario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en-US" dirty="0" smtClean="0"/>
              <a:t>A medical researcher is investigating whether sleep deprivation in ICU patients leads to elevated blood pressure readings.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b="1" dirty="0" smtClean="0"/>
              <a:t>Independent variable</a:t>
            </a:r>
            <a:r>
              <a:rPr lang="en-US" dirty="0" smtClean="0"/>
              <a:t>:   ?</a:t>
            </a:r>
          </a:p>
          <a:p>
            <a:r>
              <a:rPr lang="en-US" b="1" dirty="0" smtClean="0"/>
              <a:t>Dependent variable</a:t>
            </a:r>
            <a:r>
              <a:rPr lang="en-US" dirty="0" smtClean="0"/>
              <a:t>:   ?</a:t>
            </a:r>
          </a:p>
          <a:p>
            <a:r>
              <a:rPr lang="en-US" b="1" dirty="0" smtClean="0"/>
              <a:t>Write a directional hypothesis</a:t>
            </a:r>
            <a:r>
              <a:rPr lang="en-US" dirty="0" smtClean="0"/>
              <a:t>:   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1818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Case-Based Exercises: Forming Hypotheses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Case 4: Pharmacist Counseling and Adherence</a:t>
            </a:r>
          </a:p>
          <a:p>
            <a:pPr marL="0" indent="0">
              <a:buNone/>
            </a:pPr>
            <a:r>
              <a:rPr lang="en-US" b="1" dirty="0" smtClean="0"/>
              <a:t>Scenario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en-US" dirty="0" smtClean="0"/>
              <a:t>A pharmacy department is testing whether in-person medication counseling improves adherence in elderly patients more than written instructions.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b="1" dirty="0" smtClean="0"/>
              <a:t>H₀</a:t>
            </a:r>
            <a:r>
              <a:rPr lang="en-US" dirty="0" smtClean="0"/>
              <a:t>:   ?</a:t>
            </a:r>
          </a:p>
          <a:p>
            <a:r>
              <a:rPr lang="en-US" b="1" dirty="0" smtClean="0"/>
              <a:t>H₁</a:t>
            </a:r>
            <a:r>
              <a:rPr lang="en-US" dirty="0" smtClean="0"/>
              <a:t>:   ?</a:t>
            </a:r>
          </a:p>
          <a:p>
            <a:r>
              <a:rPr lang="en-US" b="1" dirty="0" smtClean="0"/>
              <a:t>Which study design would fit this hypothesis?</a:t>
            </a:r>
            <a:r>
              <a:rPr lang="en-US" dirty="0" smtClean="0"/>
              <a:t> (e.g., RCT, observational)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3227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Case-Based Exercises: Forming Hypotheses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b="1" dirty="0" smtClean="0"/>
              <a:t>Case 5: Antibiotic Use in Rural vs. Urban Settings</a:t>
            </a:r>
          </a:p>
          <a:p>
            <a:pPr marL="0" indent="0">
              <a:buNone/>
            </a:pPr>
            <a:r>
              <a:rPr lang="en-US" b="1" dirty="0" smtClean="0"/>
              <a:t>Scenario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en-US" dirty="0" smtClean="0"/>
              <a:t>You are conducting a study to determine whether rural populations use antibiotics more frequently without prescriptions compared to urban populations.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b="1" dirty="0" smtClean="0"/>
              <a:t>H₀</a:t>
            </a:r>
            <a:r>
              <a:rPr lang="en-US" dirty="0" smtClean="0"/>
              <a:t>:   ?</a:t>
            </a:r>
          </a:p>
          <a:p>
            <a:r>
              <a:rPr lang="en-US" b="1" dirty="0" smtClean="0"/>
              <a:t>H₁</a:t>
            </a:r>
            <a:r>
              <a:rPr lang="en-US" dirty="0" smtClean="0"/>
              <a:t>:   ?</a:t>
            </a:r>
          </a:p>
          <a:p>
            <a:r>
              <a:rPr lang="en-US" b="1" dirty="0" smtClean="0"/>
              <a:t>Is this a directional or non-directional hypothesis?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332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Meaning of Hypothesis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smtClean="0"/>
              <a:t>A </a:t>
            </a:r>
            <a:r>
              <a:rPr lang="en-US" b="1" dirty="0" smtClean="0"/>
              <a:t>hypothesis</a:t>
            </a:r>
            <a:r>
              <a:rPr lang="en-US" dirty="0" smtClean="0"/>
              <a:t> is a </a:t>
            </a:r>
            <a:r>
              <a:rPr lang="en-US" b="1" dirty="0" smtClean="0"/>
              <a:t>tentative, logical statement or assumption</a:t>
            </a:r>
            <a:r>
              <a:rPr lang="en-US" dirty="0" smtClean="0"/>
              <a:t> about the relationship between two or more variables. It represents what the researcher </a:t>
            </a:r>
            <a:r>
              <a:rPr lang="en-US" b="1" dirty="0" smtClean="0"/>
              <a:t>expects</a:t>
            </a:r>
            <a:r>
              <a:rPr lang="en-US" dirty="0" smtClean="0"/>
              <a:t> to find based on </a:t>
            </a:r>
            <a:r>
              <a:rPr lang="en-US" b="1" dirty="0" smtClean="0"/>
              <a:t>theory, prior research, or observation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b="1" u="sng" dirty="0" smtClean="0"/>
              <a:t>Example</a:t>
            </a:r>
            <a:r>
              <a:rPr lang="en-US" u="sng" dirty="0" smtClean="0"/>
              <a:t>:</a:t>
            </a:r>
            <a:endParaRPr lang="en-US" u="sng" dirty="0" smtClean="0"/>
          </a:p>
          <a:p>
            <a:pPr marL="0" indent="0">
              <a:buNone/>
            </a:pPr>
            <a:r>
              <a:rPr lang="en-US" dirty="0" smtClean="0"/>
              <a:t>“Drug X reduces the frequency of seizures in epileptic patients more effectively than the existing standard therapy</a:t>
            </a:r>
            <a:r>
              <a:rPr lang="en-US" dirty="0" smtClean="0"/>
              <a:t>.”</a:t>
            </a:r>
            <a:endParaRPr lang="en-US" dirty="0" smtClean="0"/>
          </a:p>
          <a:p>
            <a:r>
              <a:rPr lang="en-US" dirty="0" smtClean="0"/>
              <a:t>This is a </a:t>
            </a:r>
            <a:r>
              <a:rPr lang="en-US" b="1" dirty="0" smtClean="0"/>
              <a:t>hypothesis</a:t>
            </a:r>
            <a:r>
              <a:rPr lang="en-US" dirty="0" smtClean="0"/>
              <a:t> because it's a </a:t>
            </a:r>
            <a:r>
              <a:rPr lang="en-US" b="1" dirty="0" smtClean="0"/>
              <a:t>proposed answer</a:t>
            </a:r>
            <a:r>
              <a:rPr lang="en-US" dirty="0" smtClean="0"/>
              <a:t> to a specific question, awaiting empirical testing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"There is a significant association between smoking and the incidence of lung cancer."</a:t>
            </a:r>
          </a:p>
          <a:p>
            <a:r>
              <a:rPr lang="en-US" dirty="0"/>
              <a:t>This reflects a </a:t>
            </a:r>
            <a:r>
              <a:rPr lang="en-US" i="1" dirty="0"/>
              <a:t>conjecture</a:t>
            </a:r>
            <a:r>
              <a:rPr lang="en-US" dirty="0"/>
              <a:t> that can be statistically tested.</a:t>
            </a:r>
          </a:p>
          <a:p>
            <a:endParaRPr lang="en-US" b="1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1119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Recommndations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Always define your variables clearly.</a:t>
            </a:r>
          </a:p>
          <a:p>
            <a:r>
              <a:rPr lang="en-US" dirty="0" smtClean="0"/>
              <a:t>A hypothesis must be </a:t>
            </a:r>
            <a:r>
              <a:rPr lang="en-US" b="1" dirty="0" smtClean="0"/>
              <a:t>testable</a:t>
            </a:r>
            <a:r>
              <a:rPr lang="en-US" dirty="0" smtClean="0"/>
              <a:t> and </a:t>
            </a:r>
            <a:r>
              <a:rPr lang="en-US" b="1" dirty="0" smtClean="0"/>
              <a:t>measurable</a:t>
            </a:r>
            <a:r>
              <a:rPr lang="en-US" dirty="0" smtClean="0"/>
              <a:t>.</a:t>
            </a:r>
          </a:p>
          <a:p>
            <a:r>
              <a:rPr lang="en-US" dirty="0" smtClean="0"/>
              <a:t>Good hypotheses are based on </a:t>
            </a:r>
            <a:r>
              <a:rPr lang="en-US" b="1" dirty="0" smtClean="0"/>
              <a:t>research</a:t>
            </a:r>
            <a:r>
              <a:rPr lang="en-US" dirty="0" smtClean="0"/>
              <a:t>, </a:t>
            </a:r>
            <a:r>
              <a:rPr lang="en-US" b="1" dirty="0" smtClean="0"/>
              <a:t>not guesses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4502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13819"/>
            <a:ext cx="8229600" cy="1630362"/>
          </a:xfrm>
        </p:spPr>
        <p:txBody>
          <a:bodyPr>
            <a:noAutofit/>
          </a:bodyPr>
          <a:lstStyle/>
          <a:p>
            <a:r>
              <a:rPr lang="en-US" sz="10100" i="1" dirty="0" smtClean="0"/>
              <a:t>THE END</a:t>
            </a:r>
            <a:endParaRPr lang="en-US" sz="10100" i="1" dirty="0"/>
          </a:p>
        </p:txBody>
      </p:sp>
    </p:spTree>
    <p:extLst>
      <p:ext uri="{BB962C8B-B14F-4D97-AF65-F5344CB8AC3E}">
        <p14:creationId xmlns:p14="http://schemas.microsoft.com/office/powerpoint/2010/main" val="2956798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Nature of Hypothesis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5257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 smtClean="0"/>
              <a:t>The nature of a hypothesis defines </a:t>
            </a:r>
            <a:r>
              <a:rPr lang="en-US" sz="1600" b="1" dirty="0" smtClean="0"/>
              <a:t>what it is</a:t>
            </a:r>
            <a:r>
              <a:rPr lang="en-US" sz="1600" dirty="0" smtClean="0"/>
              <a:t> and </a:t>
            </a:r>
            <a:r>
              <a:rPr lang="en-US" sz="1600" b="1" dirty="0" smtClean="0"/>
              <a:t>what role it plays</a:t>
            </a:r>
            <a:r>
              <a:rPr lang="en-US" sz="1600" dirty="0" smtClean="0"/>
              <a:t> in scientific inquiry.</a:t>
            </a:r>
          </a:p>
          <a:p>
            <a:pPr marL="0" indent="0">
              <a:buNone/>
            </a:pPr>
            <a:r>
              <a:rPr lang="en-US" sz="1600" b="1" dirty="0" smtClean="0"/>
              <a:t>1. Tentative in Nature</a:t>
            </a:r>
          </a:p>
          <a:p>
            <a:r>
              <a:rPr lang="en-US" sz="1600" dirty="0" smtClean="0"/>
              <a:t>A hypothesis is not a confirmed fact.</a:t>
            </a:r>
          </a:p>
          <a:p>
            <a:r>
              <a:rPr lang="en-US" sz="1600" dirty="0" smtClean="0"/>
              <a:t>It requires </a:t>
            </a:r>
            <a:r>
              <a:rPr lang="en-US" sz="1600" b="1" dirty="0" smtClean="0"/>
              <a:t>empirical testing</a:t>
            </a:r>
            <a:r>
              <a:rPr lang="en-US" sz="1600" dirty="0" smtClean="0"/>
              <a:t> to be accepted or rejected.</a:t>
            </a:r>
          </a:p>
          <a:p>
            <a:pPr marL="0" indent="0">
              <a:buNone/>
            </a:pPr>
            <a:r>
              <a:rPr lang="en-US" sz="1600" b="1" dirty="0" smtClean="0"/>
              <a:t>2. Predictive</a:t>
            </a:r>
          </a:p>
          <a:p>
            <a:r>
              <a:rPr lang="en-US" sz="1600" dirty="0" smtClean="0"/>
              <a:t>Hypotheses make </a:t>
            </a:r>
            <a:r>
              <a:rPr lang="en-US" sz="1600" b="1" dirty="0" smtClean="0"/>
              <a:t>predictions</a:t>
            </a:r>
            <a:r>
              <a:rPr lang="en-US" sz="1600" dirty="0" smtClean="0"/>
              <a:t> about relationships between variables.</a:t>
            </a:r>
          </a:p>
          <a:p>
            <a:pPr marL="0" indent="0">
              <a:buNone/>
            </a:pPr>
            <a:r>
              <a:rPr lang="en-US" sz="1600" b="1" dirty="0" smtClean="0"/>
              <a:t>3</a:t>
            </a:r>
            <a:r>
              <a:rPr lang="en-US" sz="1600" b="1" dirty="0" smtClean="0"/>
              <a:t>. Testable and Falsifiable</a:t>
            </a:r>
          </a:p>
          <a:p>
            <a:r>
              <a:rPr lang="en-US" sz="1600" dirty="0" smtClean="0"/>
              <a:t>It must be possible to </a:t>
            </a:r>
            <a:r>
              <a:rPr lang="en-US" sz="1600" b="1" dirty="0" smtClean="0"/>
              <a:t>verify</a:t>
            </a:r>
            <a:r>
              <a:rPr lang="en-US" sz="1600" dirty="0" smtClean="0"/>
              <a:t> the hypothesis through data and </a:t>
            </a:r>
            <a:r>
              <a:rPr lang="en-US" sz="1600" b="1" dirty="0" smtClean="0"/>
              <a:t>potentially disprove</a:t>
            </a:r>
            <a:r>
              <a:rPr lang="en-US" sz="1600" dirty="0" smtClean="0"/>
              <a:t> it.</a:t>
            </a:r>
          </a:p>
          <a:p>
            <a:r>
              <a:rPr lang="en-US" sz="1600" dirty="0" smtClean="0"/>
              <a:t>This is central to </a:t>
            </a:r>
            <a:r>
              <a:rPr lang="en-US" sz="1600" b="1" dirty="0" smtClean="0"/>
              <a:t>scientific integrity</a:t>
            </a:r>
            <a:r>
              <a:rPr lang="en-US" sz="1600" dirty="0" smtClean="0"/>
              <a:t>.</a:t>
            </a:r>
          </a:p>
          <a:p>
            <a:pPr marL="0" indent="0">
              <a:buNone/>
            </a:pPr>
            <a:r>
              <a:rPr lang="en-US" sz="1600" b="1" dirty="0" smtClean="0"/>
              <a:t>4. Based on Existing Knowledge</a:t>
            </a:r>
          </a:p>
          <a:p>
            <a:r>
              <a:rPr lang="en-US" sz="1600" dirty="0" smtClean="0"/>
              <a:t>A good hypothesis builds upon </a:t>
            </a:r>
            <a:r>
              <a:rPr lang="en-US" sz="1600" b="1" dirty="0" smtClean="0"/>
              <a:t>theoretical frameworks</a:t>
            </a:r>
            <a:r>
              <a:rPr lang="en-US" sz="1600" dirty="0" smtClean="0"/>
              <a:t> or </a:t>
            </a:r>
            <a:r>
              <a:rPr lang="en-US" sz="1600" b="1" dirty="0" smtClean="0"/>
              <a:t>past studies</a:t>
            </a:r>
            <a:r>
              <a:rPr lang="en-US" sz="1600" dirty="0" smtClean="0"/>
              <a:t>.</a:t>
            </a:r>
          </a:p>
          <a:p>
            <a:pPr marL="0" indent="0">
              <a:buNone/>
            </a:pPr>
            <a:r>
              <a:rPr lang="en-US" sz="1600" b="1" dirty="0" smtClean="0"/>
              <a:t>5. Directional or Non-Directional</a:t>
            </a:r>
          </a:p>
          <a:p>
            <a:r>
              <a:rPr lang="en-US" sz="1600" b="1" dirty="0" smtClean="0"/>
              <a:t>Directional</a:t>
            </a:r>
            <a:r>
              <a:rPr lang="en-US" sz="1600" dirty="0" smtClean="0"/>
              <a:t>: Specifies the expected direction of effect</a:t>
            </a:r>
            <a:br>
              <a:rPr lang="en-US" sz="1600" dirty="0" smtClean="0"/>
            </a:br>
            <a:r>
              <a:rPr lang="en-US" sz="1600" dirty="0" smtClean="0"/>
              <a:t>➤ “Drug A is more effective than Drug B in lowering cholesterol.”</a:t>
            </a:r>
          </a:p>
          <a:p>
            <a:r>
              <a:rPr lang="en-US" sz="1600" b="1" dirty="0" smtClean="0"/>
              <a:t>Non-Directional</a:t>
            </a:r>
            <a:r>
              <a:rPr lang="en-US" sz="1600" dirty="0" smtClean="0"/>
              <a:t>: Only indicates a difference exists</a:t>
            </a:r>
            <a:br>
              <a:rPr lang="en-US" sz="1600" dirty="0" smtClean="0"/>
            </a:br>
            <a:r>
              <a:rPr lang="en-US" sz="1600" dirty="0" smtClean="0"/>
              <a:t>➤ “There is a difference in effectiveness between Drug A and Drug B</a:t>
            </a:r>
            <a:r>
              <a:rPr lang="en-US" sz="1600" dirty="0" smtClean="0"/>
              <a:t>.”</a:t>
            </a:r>
            <a:endParaRPr lang="en-US" sz="1600" dirty="0" smtClean="0"/>
          </a:p>
        </p:txBody>
      </p:sp>
    </p:spTree>
    <p:extLst>
      <p:ext uri="{BB962C8B-B14F-4D97-AF65-F5344CB8AC3E}">
        <p14:creationId xmlns:p14="http://schemas.microsoft.com/office/powerpoint/2010/main" val="1554601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Functions of Hypothesis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 smtClean="0"/>
              <a:t>The hypothesis plays a </a:t>
            </a:r>
            <a:r>
              <a:rPr lang="en-US" b="1" dirty="0" smtClean="0"/>
              <a:t>central role</a:t>
            </a:r>
            <a:r>
              <a:rPr lang="en-US" dirty="0" smtClean="0"/>
              <a:t> in guiding and structuring research.</a:t>
            </a:r>
          </a:p>
          <a:p>
            <a:pPr marL="0" indent="0">
              <a:buNone/>
            </a:pPr>
            <a:r>
              <a:rPr lang="en-US" b="1" dirty="0" smtClean="0"/>
              <a:t>1. Provides Direction</a:t>
            </a:r>
          </a:p>
          <a:p>
            <a:r>
              <a:rPr lang="en-US" dirty="0" smtClean="0"/>
              <a:t>It sets the </a:t>
            </a:r>
            <a:r>
              <a:rPr lang="en-US" b="1" dirty="0" smtClean="0"/>
              <a:t>focus</a:t>
            </a:r>
            <a:r>
              <a:rPr lang="en-US" dirty="0" smtClean="0"/>
              <a:t> and </a:t>
            </a:r>
            <a:r>
              <a:rPr lang="en-US" b="1" dirty="0" smtClean="0"/>
              <a:t>scope</a:t>
            </a:r>
            <a:r>
              <a:rPr lang="en-US" dirty="0" smtClean="0"/>
              <a:t> of the study.</a:t>
            </a:r>
          </a:p>
          <a:p>
            <a:r>
              <a:rPr lang="en-US" dirty="0" smtClean="0"/>
              <a:t>Without a hypothesis, research can become aimless or overly broad.</a:t>
            </a:r>
          </a:p>
          <a:p>
            <a:pPr marL="0" indent="0">
              <a:buNone/>
            </a:pPr>
            <a:r>
              <a:rPr lang="en-US" i="1" dirty="0" smtClean="0"/>
              <a:t>Example</a:t>
            </a:r>
            <a:r>
              <a:rPr lang="en-US" dirty="0" smtClean="0"/>
              <a:t>: A study on diabetes management can focus on diet, medication, exercise, or patient education. A hypothesis narrows this down.</a:t>
            </a:r>
          </a:p>
          <a:p>
            <a:pPr marL="0" indent="0">
              <a:buNone/>
            </a:pPr>
            <a:r>
              <a:rPr lang="en-US" b="1" dirty="0" smtClean="0"/>
              <a:t>2. Helps in Formulating the Research Design</a:t>
            </a:r>
          </a:p>
          <a:p>
            <a:r>
              <a:rPr lang="en-US" dirty="0" smtClean="0"/>
              <a:t>The type of hypothesis affects the </a:t>
            </a:r>
            <a:r>
              <a:rPr lang="en-US" b="1" dirty="0" smtClean="0"/>
              <a:t>study design</a:t>
            </a:r>
            <a:r>
              <a:rPr lang="en-US" dirty="0" smtClean="0"/>
              <a:t>, </a:t>
            </a:r>
            <a:r>
              <a:rPr lang="en-US" b="1" dirty="0" smtClean="0"/>
              <a:t>sampling method</a:t>
            </a:r>
            <a:r>
              <a:rPr lang="en-US" dirty="0" smtClean="0"/>
              <a:t>, and </a:t>
            </a:r>
            <a:r>
              <a:rPr lang="en-US" b="1" dirty="0" smtClean="0"/>
              <a:t>tools for data collection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b="1" dirty="0" smtClean="0"/>
              <a:t>3. Facilitates Data Interpretation</a:t>
            </a:r>
          </a:p>
          <a:p>
            <a:r>
              <a:rPr lang="en-US" dirty="0" smtClean="0"/>
              <a:t>Hypotheses guide what data to look for and how to interpret it statistically.</a:t>
            </a:r>
          </a:p>
          <a:p>
            <a:pPr marL="0" indent="0">
              <a:buNone/>
            </a:pPr>
            <a:r>
              <a:rPr lang="en-US" b="1" dirty="0" smtClean="0"/>
              <a:t>4. Promotes Scientific Thinking</a:t>
            </a:r>
          </a:p>
          <a:p>
            <a:r>
              <a:rPr lang="en-US" dirty="0" smtClean="0"/>
              <a:t>Encourages </a:t>
            </a:r>
            <a:r>
              <a:rPr lang="en-US" b="1" dirty="0" smtClean="0"/>
              <a:t>logical reasoning</a:t>
            </a:r>
            <a:r>
              <a:rPr lang="en-US" dirty="0" smtClean="0"/>
              <a:t>, </a:t>
            </a:r>
            <a:r>
              <a:rPr lang="en-US" b="1" dirty="0" smtClean="0"/>
              <a:t>problem-solving</a:t>
            </a:r>
            <a:r>
              <a:rPr lang="en-US" dirty="0" smtClean="0"/>
              <a:t>, and </a:t>
            </a:r>
            <a:r>
              <a:rPr lang="en-US" b="1" dirty="0" smtClean="0"/>
              <a:t>critical analysis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b="1" dirty="0" smtClean="0"/>
              <a:t>5. Acts as a Link Between Theory and Practice</a:t>
            </a:r>
          </a:p>
          <a:p>
            <a:r>
              <a:rPr lang="en-US" dirty="0" smtClean="0"/>
              <a:t>Translates theoretical constructs into </a:t>
            </a:r>
            <a:r>
              <a:rPr lang="en-US" b="1" dirty="0" smtClean="0"/>
              <a:t>testable propositions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6194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Importance of Hypothesis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816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smtClean="0"/>
              <a:t>Why is a hypothesis so important in research?</a:t>
            </a:r>
          </a:p>
          <a:p>
            <a:pPr marL="0" indent="0">
              <a:buNone/>
            </a:pPr>
            <a:r>
              <a:rPr lang="en-US" b="1" dirty="0" smtClean="0"/>
              <a:t>1. Foundation of Scientific Research</a:t>
            </a:r>
          </a:p>
          <a:p>
            <a:r>
              <a:rPr lang="en-US" dirty="0" smtClean="0"/>
              <a:t>All empirical research begins with a question, which becomes a hypothesis.</a:t>
            </a:r>
          </a:p>
          <a:p>
            <a:pPr marL="0" indent="0">
              <a:buNone/>
            </a:pPr>
            <a:r>
              <a:rPr lang="en-US" b="1" dirty="0" smtClean="0"/>
              <a:t>2. Saves Time and Resources</a:t>
            </a:r>
          </a:p>
          <a:p>
            <a:r>
              <a:rPr lang="en-US" dirty="0" smtClean="0"/>
              <a:t>A focused hypothesis reduces irrelevant data collection.</a:t>
            </a:r>
          </a:p>
          <a:p>
            <a:pPr marL="0" indent="0">
              <a:buNone/>
            </a:pPr>
            <a:r>
              <a:rPr lang="en-US" b="1" dirty="0" smtClean="0"/>
              <a:t>3. Improves Accuracy</a:t>
            </a:r>
          </a:p>
          <a:p>
            <a:r>
              <a:rPr lang="en-US" dirty="0" smtClean="0"/>
              <a:t>Research becomes </a:t>
            </a:r>
            <a:r>
              <a:rPr lang="en-US" b="1" dirty="0" smtClean="0"/>
              <a:t>more objective</a:t>
            </a:r>
            <a:r>
              <a:rPr lang="en-US" dirty="0" smtClean="0"/>
              <a:t>, </a:t>
            </a:r>
            <a:r>
              <a:rPr lang="en-US" b="1" dirty="0" smtClean="0"/>
              <a:t>reliable</a:t>
            </a:r>
            <a:r>
              <a:rPr lang="en-US" dirty="0" smtClean="0"/>
              <a:t>, and </a:t>
            </a:r>
            <a:r>
              <a:rPr lang="en-US" b="1" dirty="0" smtClean="0"/>
              <a:t>statistically valid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b="1" dirty="0" smtClean="0"/>
              <a:t>4. Helps in Making Predictions</a:t>
            </a:r>
          </a:p>
          <a:p>
            <a:r>
              <a:rPr lang="en-US" dirty="0" smtClean="0"/>
              <a:t>Especially in clinical and pharmaceutical studies, hypotheses help </a:t>
            </a:r>
            <a:r>
              <a:rPr lang="en-US" b="1" dirty="0" smtClean="0"/>
              <a:t>predict outcomes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i="1" dirty="0" smtClean="0"/>
              <a:t>Example</a:t>
            </a:r>
            <a:r>
              <a:rPr lang="en-US" dirty="0" smtClean="0"/>
              <a:t>: Predicting that a newly formulated tablet has </a:t>
            </a:r>
            <a:r>
              <a:rPr lang="en-US" b="1" dirty="0" smtClean="0"/>
              <a:t>faster absorption</a:t>
            </a:r>
            <a:r>
              <a:rPr lang="en-US" dirty="0" smtClean="0"/>
              <a:t> can influence its market value and further development.</a:t>
            </a:r>
          </a:p>
          <a:p>
            <a:pPr marL="0" indent="0">
              <a:buNone/>
            </a:pPr>
            <a:r>
              <a:rPr lang="en-US" b="1" dirty="0" smtClean="0"/>
              <a:t>5. Essential in Experimental Designs</a:t>
            </a:r>
          </a:p>
          <a:p>
            <a:r>
              <a:rPr lang="en-US" dirty="0" smtClean="0"/>
              <a:t>Especially in </a:t>
            </a:r>
            <a:r>
              <a:rPr lang="en-US" b="1" dirty="0" smtClean="0"/>
              <a:t>clinical trials</a:t>
            </a:r>
            <a:r>
              <a:rPr lang="en-US" dirty="0" smtClean="0"/>
              <a:t>, hypotheses are critical to test </a:t>
            </a:r>
            <a:r>
              <a:rPr lang="en-US" b="1" dirty="0" smtClean="0"/>
              <a:t>drug efficacy</a:t>
            </a:r>
            <a:r>
              <a:rPr lang="en-US" dirty="0" smtClean="0"/>
              <a:t>, </a:t>
            </a:r>
            <a:r>
              <a:rPr lang="en-US" b="1" dirty="0" smtClean="0"/>
              <a:t>side effects</a:t>
            </a:r>
            <a:r>
              <a:rPr lang="en-US" dirty="0" smtClean="0"/>
              <a:t>, and </a:t>
            </a:r>
            <a:r>
              <a:rPr lang="en-US" b="1" dirty="0" smtClean="0"/>
              <a:t>dosage levels</a:t>
            </a:r>
            <a:r>
              <a:rPr lang="en-US" dirty="0" smtClean="0"/>
              <a:t>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38632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</a:t>
            </a:r>
            <a:r>
              <a:rPr lang="en-US" dirty="0" smtClean="0"/>
              <a:t>of Hypothesis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Here’s a classification of hypotheses commonly used in </a:t>
            </a:r>
            <a:r>
              <a:rPr lang="en-US" b="1" dirty="0" smtClean="0"/>
              <a:t>medical and pharmaceutical research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 smtClean="0"/>
              <a:t>1. Null Hypothesis (H₀)</a:t>
            </a:r>
          </a:p>
          <a:p>
            <a:r>
              <a:rPr lang="en-US" dirty="0" smtClean="0"/>
              <a:t>States that </a:t>
            </a:r>
            <a:r>
              <a:rPr lang="en-US" b="1" dirty="0" smtClean="0"/>
              <a:t>no relationship or difference</a:t>
            </a:r>
            <a:r>
              <a:rPr lang="en-US" dirty="0" smtClean="0"/>
              <a:t> exists between variables.</a:t>
            </a:r>
          </a:p>
          <a:p>
            <a:r>
              <a:rPr lang="en-US" dirty="0" smtClean="0"/>
              <a:t>The hypothesis that </a:t>
            </a:r>
            <a:r>
              <a:rPr lang="en-US" b="1" dirty="0" smtClean="0"/>
              <a:t>statistical tests</a:t>
            </a:r>
            <a:r>
              <a:rPr lang="en-US" dirty="0" smtClean="0"/>
              <a:t> attempt to </a:t>
            </a:r>
            <a:r>
              <a:rPr lang="en-US" b="1" dirty="0" smtClean="0"/>
              <a:t>disprove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i="1" dirty="0" smtClean="0"/>
              <a:t>Example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 smtClean="0"/>
              <a:t>“There is no difference in recovery time between patients treated with Drug A and those with Drug B.”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54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</a:t>
            </a:r>
            <a:r>
              <a:rPr lang="en-US" dirty="0" smtClean="0"/>
              <a:t>of Hypothesis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2.</a:t>
            </a:r>
            <a:r>
              <a:rPr lang="en-US" dirty="0" smtClean="0"/>
              <a:t> </a:t>
            </a:r>
            <a:r>
              <a:rPr lang="en-US" b="1" dirty="0" smtClean="0"/>
              <a:t>Alternative Hypothesis (H₁ or Ha)</a:t>
            </a:r>
          </a:p>
          <a:p>
            <a:r>
              <a:rPr lang="en-US" dirty="0" smtClean="0"/>
              <a:t>Opposes the null hypothesis.</a:t>
            </a:r>
          </a:p>
          <a:p>
            <a:r>
              <a:rPr lang="en-US" dirty="0" smtClean="0"/>
              <a:t>Suggests that </a:t>
            </a:r>
            <a:r>
              <a:rPr lang="en-US" b="1" dirty="0" smtClean="0"/>
              <a:t>a relationship or difference does exist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i="1" dirty="0" smtClean="0"/>
              <a:t>Example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 smtClean="0"/>
              <a:t>“Patients treated with Drug A recover faster than those treated with Drug B.”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dirty="0" smtClean="0"/>
              <a:t>3. Directional Hypothesis</a:t>
            </a:r>
          </a:p>
          <a:p>
            <a:r>
              <a:rPr lang="en-US" dirty="0" smtClean="0"/>
              <a:t>Predicts the </a:t>
            </a:r>
            <a:r>
              <a:rPr lang="en-US" b="1" dirty="0" smtClean="0"/>
              <a:t>direction</a:t>
            </a:r>
            <a:r>
              <a:rPr lang="en-US" dirty="0" smtClean="0"/>
              <a:t> of the expected relationship or difference.</a:t>
            </a:r>
          </a:p>
          <a:p>
            <a:pPr marL="0" indent="0">
              <a:buNone/>
            </a:pPr>
            <a:r>
              <a:rPr lang="en-US" i="1" dirty="0" smtClean="0"/>
              <a:t>Example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 smtClean="0"/>
              <a:t>“The new vaccine will produce </a:t>
            </a:r>
            <a:r>
              <a:rPr lang="en-US" b="1" dirty="0" smtClean="0"/>
              <a:t>higher antibody levels</a:t>
            </a:r>
            <a:r>
              <a:rPr lang="en-US" dirty="0" smtClean="0"/>
              <a:t> than the old vaccine.”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7704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</a:t>
            </a:r>
            <a:r>
              <a:rPr lang="en-US" dirty="0" smtClean="0"/>
              <a:t>of Hypothesis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816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4. Non-Directional Hypothesis</a:t>
            </a:r>
          </a:p>
          <a:p>
            <a:r>
              <a:rPr lang="en-US" dirty="0" smtClean="0"/>
              <a:t>Predicts a difference but </a:t>
            </a:r>
            <a:r>
              <a:rPr lang="en-US" b="1" dirty="0" smtClean="0"/>
              <a:t>does not specify the direction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i="1" dirty="0" smtClean="0"/>
              <a:t>Example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 smtClean="0"/>
              <a:t>“There is a difference in patient response between Treatment A and Treatment B.”</a:t>
            </a:r>
          </a:p>
          <a:p>
            <a:pPr marL="0" indent="0">
              <a:buNone/>
            </a:pPr>
            <a:r>
              <a:rPr lang="en-US" b="1" dirty="0" smtClean="0"/>
              <a:t>5. Simple Hypothesis</a:t>
            </a:r>
          </a:p>
          <a:p>
            <a:r>
              <a:rPr lang="en-US" dirty="0" smtClean="0"/>
              <a:t>Involves </a:t>
            </a:r>
            <a:r>
              <a:rPr lang="en-US" b="1" dirty="0" smtClean="0"/>
              <a:t>two variables</a:t>
            </a:r>
            <a:r>
              <a:rPr lang="en-US" dirty="0" smtClean="0"/>
              <a:t>: one independent and one dependent.</a:t>
            </a:r>
          </a:p>
          <a:p>
            <a:pPr marL="0" indent="0">
              <a:buNone/>
            </a:pPr>
            <a:r>
              <a:rPr lang="en-US" i="1" dirty="0" smtClean="0"/>
              <a:t>Example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 smtClean="0"/>
              <a:t>“Increased dosage of Drug X leads to better pain control.”</a:t>
            </a:r>
          </a:p>
          <a:p>
            <a:pPr marL="0" indent="0">
              <a:buNone/>
            </a:pPr>
            <a:r>
              <a:rPr lang="en-US" b="1" dirty="0" smtClean="0"/>
              <a:t>6. Complex Hypothesis</a:t>
            </a:r>
          </a:p>
          <a:p>
            <a:r>
              <a:rPr lang="en-US" dirty="0" smtClean="0"/>
              <a:t>Involves </a:t>
            </a:r>
            <a:r>
              <a:rPr lang="en-US" b="1" dirty="0" smtClean="0"/>
              <a:t>more than two variables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i="1" dirty="0" smtClean="0"/>
              <a:t>Example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 smtClean="0"/>
              <a:t>“Patient age, gender, and dosage level influence the effectiveness of the vaccine.”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0562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</a:t>
            </a:r>
            <a:r>
              <a:rPr lang="en-US" dirty="0" smtClean="0"/>
              <a:t>of Hypothesis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7. Empirical Hypothesis</a:t>
            </a:r>
          </a:p>
          <a:p>
            <a:r>
              <a:rPr lang="en-US" dirty="0" smtClean="0"/>
              <a:t>Based on </a:t>
            </a:r>
            <a:r>
              <a:rPr lang="en-US" b="1" dirty="0" smtClean="0"/>
              <a:t>observations</a:t>
            </a:r>
            <a:r>
              <a:rPr lang="en-US" dirty="0" smtClean="0"/>
              <a:t> and </a:t>
            </a:r>
            <a:r>
              <a:rPr lang="en-US" b="1" dirty="0" smtClean="0"/>
              <a:t>experience</a:t>
            </a:r>
            <a:r>
              <a:rPr lang="en-US" dirty="0" smtClean="0"/>
              <a:t>, tested through experiment.</a:t>
            </a:r>
          </a:p>
          <a:p>
            <a:pPr marL="0" indent="0">
              <a:buNone/>
            </a:pPr>
            <a:r>
              <a:rPr lang="en-US" b="1" dirty="0" smtClean="0"/>
              <a:t>8. Theoretical Hypothesis</a:t>
            </a:r>
          </a:p>
          <a:p>
            <a:r>
              <a:rPr lang="en-US" dirty="0" smtClean="0"/>
              <a:t>Based on </a:t>
            </a:r>
            <a:r>
              <a:rPr lang="en-US" b="1" dirty="0" smtClean="0"/>
              <a:t>logical reasoning</a:t>
            </a:r>
            <a:r>
              <a:rPr lang="en-US" dirty="0" smtClean="0"/>
              <a:t> or theory, possibly not yet tested.</a:t>
            </a:r>
          </a:p>
          <a:p>
            <a:pPr marL="0" indent="0">
              <a:buNone/>
            </a:pPr>
            <a:r>
              <a:rPr lang="en-US" b="1" dirty="0" smtClean="0"/>
              <a:t>9. Associative vs. Causal Hypothesis</a:t>
            </a:r>
          </a:p>
          <a:p>
            <a:r>
              <a:rPr lang="en-US" b="1" dirty="0" smtClean="0"/>
              <a:t>Associative</a:t>
            </a:r>
            <a:r>
              <a:rPr lang="en-US" dirty="0" smtClean="0"/>
              <a:t>: Variables are related (but not cause-effect)</a:t>
            </a:r>
            <a:br>
              <a:rPr lang="en-US" dirty="0" smtClean="0"/>
            </a:br>
            <a:r>
              <a:rPr lang="en-US" dirty="0" smtClean="0"/>
              <a:t>➤ “Stress level is associated with medication adherence.”</a:t>
            </a:r>
          </a:p>
          <a:p>
            <a:r>
              <a:rPr lang="en-US" b="1" dirty="0" smtClean="0"/>
              <a:t>Causal</a:t>
            </a:r>
            <a:r>
              <a:rPr lang="en-US" dirty="0" smtClean="0"/>
              <a:t>: One variable causes change in another</a:t>
            </a:r>
            <a:br>
              <a:rPr lang="en-US" dirty="0" smtClean="0"/>
            </a:br>
            <a:r>
              <a:rPr lang="en-US" dirty="0" smtClean="0"/>
              <a:t>➤ “Antibiotic misuse leads to increased resistance.”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544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2818</TotalTime>
  <Words>1265</Words>
  <Application>Microsoft Office PowerPoint</Application>
  <PresentationFormat>On-screen Show (4:3)</PresentationFormat>
  <Paragraphs>201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The Research Hypotheses</vt:lpstr>
      <vt:lpstr>The Meaning of Hypothesis</vt:lpstr>
      <vt:lpstr>Nature of Hypothesis</vt:lpstr>
      <vt:lpstr>Functions of Hypothesis</vt:lpstr>
      <vt:lpstr>Importance of Hypothesis</vt:lpstr>
      <vt:lpstr>Types of Hypothesis</vt:lpstr>
      <vt:lpstr>Types of Hypothesis</vt:lpstr>
      <vt:lpstr>Types of Hypothesis</vt:lpstr>
      <vt:lpstr>Types of Hypothesis</vt:lpstr>
      <vt:lpstr>Steps to Formulate a Hypothesis</vt:lpstr>
      <vt:lpstr>Characteristics of a Good Hypothesis</vt:lpstr>
      <vt:lpstr>Characteristics of a Good Hypothesis</vt:lpstr>
      <vt:lpstr>Practice Forming Hypotheses</vt:lpstr>
      <vt:lpstr>PowerPoint Presentation</vt:lpstr>
      <vt:lpstr>Case-Based Exercises: Forming Hypotheses</vt:lpstr>
      <vt:lpstr>Case-Based Exercises: Forming Hypotheses</vt:lpstr>
      <vt:lpstr>Case-Based Exercises: Forming Hypotheses</vt:lpstr>
      <vt:lpstr>Case-Based Exercises: Forming Hypotheses</vt:lpstr>
      <vt:lpstr>Case-Based Exercises: Forming Hypotheses</vt:lpstr>
      <vt:lpstr>Recommndations</vt:lpstr>
      <vt:lpstr>THE END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Research Hypotheses</dc:title>
  <dc:creator>MOHAMMED</dc:creator>
  <cp:lastModifiedBy>MOHAMMED</cp:lastModifiedBy>
  <cp:revision>51</cp:revision>
  <dcterms:created xsi:type="dcterms:W3CDTF">2025-10-21T07:34:38Z</dcterms:created>
  <dcterms:modified xsi:type="dcterms:W3CDTF">2025-10-28T06:54:50Z</dcterms:modified>
</cp:coreProperties>
</file>