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256" r:id="rId2"/>
    <p:sldId id="257" r:id="rId3"/>
    <p:sldId id="315" r:id="rId4"/>
    <p:sldId id="316" r:id="rId5"/>
    <p:sldId id="258" r:id="rId6"/>
    <p:sldId id="259" r:id="rId7"/>
    <p:sldId id="317"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314"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3" r:id="rId41"/>
    <p:sldId id="295" r:id="rId42"/>
    <p:sldId id="294"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042ED3-A0F1-4C3D-953D-E3CB02159951}" type="datetimeFigureOut">
              <a:rPr lang="en-US" smtClean="0"/>
              <a:t>10/26/2025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FBA15-773A-4E5D-A4FF-9B46446762AE}" type="slidenum">
              <a:rPr lang="en-US" smtClean="0"/>
              <a:t>‹#›</a:t>
            </a:fld>
            <a:endParaRPr lang="en-US"/>
          </a:p>
        </p:txBody>
      </p:sp>
    </p:spTree>
    <p:extLst>
      <p:ext uri="{BB962C8B-B14F-4D97-AF65-F5344CB8AC3E}">
        <p14:creationId xmlns:p14="http://schemas.microsoft.com/office/powerpoint/2010/main" val="1101060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FF6163-1137-4442-8EED-04B05E3319A0}"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B98D-F7C2-4735-AC06-5F034B22412B}" type="slidenum">
              <a:rPr lang="en-US" smtClean="0"/>
              <a:t>‹#›</a:t>
            </a:fld>
            <a:endParaRPr lang="en-US"/>
          </a:p>
        </p:txBody>
      </p:sp>
    </p:spTree>
    <p:extLst>
      <p:ext uri="{BB962C8B-B14F-4D97-AF65-F5344CB8AC3E}">
        <p14:creationId xmlns:p14="http://schemas.microsoft.com/office/powerpoint/2010/main" val="1511890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FF6163-1137-4442-8EED-04B05E3319A0}"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B98D-F7C2-4735-AC06-5F034B22412B}" type="slidenum">
              <a:rPr lang="en-US" smtClean="0"/>
              <a:t>‹#›</a:t>
            </a:fld>
            <a:endParaRPr lang="en-US"/>
          </a:p>
        </p:txBody>
      </p:sp>
    </p:spTree>
    <p:extLst>
      <p:ext uri="{BB962C8B-B14F-4D97-AF65-F5344CB8AC3E}">
        <p14:creationId xmlns:p14="http://schemas.microsoft.com/office/powerpoint/2010/main" val="324253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FF6163-1137-4442-8EED-04B05E3319A0}"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B98D-F7C2-4735-AC06-5F034B22412B}" type="slidenum">
              <a:rPr lang="en-US" smtClean="0"/>
              <a:t>‹#›</a:t>
            </a:fld>
            <a:endParaRPr lang="en-US"/>
          </a:p>
        </p:txBody>
      </p:sp>
    </p:spTree>
    <p:extLst>
      <p:ext uri="{BB962C8B-B14F-4D97-AF65-F5344CB8AC3E}">
        <p14:creationId xmlns:p14="http://schemas.microsoft.com/office/powerpoint/2010/main" val="54260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FF6163-1137-4442-8EED-04B05E3319A0}"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B98D-F7C2-4735-AC06-5F034B22412B}" type="slidenum">
              <a:rPr lang="en-US" smtClean="0"/>
              <a:t>‹#›</a:t>
            </a:fld>
            <a:endParaRPr lang="en-US"/>
          </a:p>
        </p:txBody>
      </p:sp>
    </p:spTree>
    <p:extLst>
      <p:ext uri="{BB962C8B-B14F-4D97-AF65-F5344CB8AC3E}">
        <p14:creationId xmlns:p14="http://schemas.microsoft.com/office/powerpoint/2010/main" val="3741285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FF6163-1137-4442-8EED-04B05E3319A0}"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B98D-F7C2-4735-AC06-5F034B22412B}" type="slidenum">
              <a:rPr lang="en-US" smtClean="0"/>
              <a:t>‹#›</a:t>
            </a:fld>
            <a:endParaRPr lang="en-US"/>
          </a:p>
        </p:txBody>
      </p:sp>
    </p:spTree>
    <p:extLst>
      <p:ext uri="{BB962C8B-B14F-4D97-AF65-F5344CB8AC3E}">
        <p14:creationId xmlns:p14="http://schemas.microsoft.com/office/powerpoint/2010/main" val="2292591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FF6163-1137-4442-8EED-04B05E3319A0}"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B98D-F7C2-4735-AC06-5F034B22412B}" type="slidenum">
              <a:rPr lang="en-US" smtClean="0"/>
              <a:t>‹#›</a:t>
            </a:fld>
            <a:endParaRPr lang="en-US"/>
          </a:p>
        </p:txBody>
      </p:sp>
    </p:spTree>
    <p:extLst>
      <p:ext uri="{BB962C8B-B14F-4D97-AF65-F5344CB8AC3E}">
        <p14:creationId xmlns:p14="http://schemas.microsoft.com/office/powerpoint/2010/main" val="26552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FF6163-1137-4442-8EED-04B05E3319A0}" type="datetimeFigureOut">
              <a:rPr lang="en-US" smtClean="0"/>
              <a:t>10/26/2025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B98D-F7C2-4735-AC06-5F034B22412B}" type="slidenum">
              <a:rPr lang="en-US" smtClean="0"/>
              <a:t>‹#›</a:t>
            </a:fld>
            <a:endParaRPr lang="en-US"/>
          </a:p>
        </p:txBody>
      </p:sp>
    </p:spTree>
    <p:extLst>
      <p:ext uri="{BB962C8B-B14F-4D97-AF65-F5344CB8AC3E}">
        <p14:creationId xmlns:p14="http://schemas.microsoft.com/office/powerpoint/2010/main" val="3056681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FF6163-1137-4442-8EED-04B05E3319A0}" type="datetimeFigureOut">
              <a:rPr lang="en-US" smtClean="0"/>
              <a:t>10/26/2025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B98D-F7C2-4735-AC06-5F034B22412B}" type="slidenum">
              <a:rPr lang="en-US" smtClean="0"/>
              <a:t>‹#›</a:t>
            </a:fld>
            <a:endParaRPr lang="en-US"/>
          </a:p>
        </p:txBody>
      </p:sp>
    </p:spTree>
    <p:extLst>
      <p:ext uri="{BB962C8B-B14F-4D97-AF65-F5344CB8AC3E}">
        <p14:creationId xmlns:p14="http://schemas.microsoft.com/office/powerpoint/2010/main" val="376344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FF6163-1137-4442-8EED-04B05E3319A0}" type="datetimeFigureOut">
              <a:rPr lang="en-US" smtClean="0"/>
              <a:t>10/26/2025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B98D-F7C2-4735-AC06-5F034B22412B}" type="slidenum">
              <a:rPr lang="en-US" smtClean="0"/>
              <a:t>‹#›</a:t>
            </a:fld>
            <a:endParaRPr lang="en-US"/>
          </a:p>
        </p:txBody>
      </p:sp>
    </p:spTree>
    <p:extLst>
      <p:ext uri="{BB962C8B-B14F-4D97-AF65-F5344CB8AC3E}">
        <p14:creationId xmlns:p14="http://schemas.microsoft.com/office/powerpoint/2010/main" val="1678160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FF6163-1137-4442-8EED-04B05E3319A0}"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B98D-F7C2-4735-AC06-5F034B22412B}" type="slidenum">
              <a:rPr lang="en-US" smtClean="0"/>
              <a:t>‹#›</a:t>
            </a:fld>
            <a:endParaRPr lang="en-US"/>
          </a:p>
        </p:txBody>
      </p:sp>
    </p:spTree>
    <p:extLst>
      <p:ext uri="{BB962C8B-B14F-4D97-AF65-F5344CB8AC3E}">
        <p14:creationId xmlns:p14="http://schemas.microsoft.com/office/powerpoint/2010/main" val="2861421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FF6163-1137-4442-8EED-04B05E3319A0}"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B98D-F7C2-4735-AC06-5F034B22412B}" type="slidenum">
              <a:rPr lang="en-US" smtClean="0"/>
              <a:t>‹#›</a:t>
            </a:fld>
            <a:endParaRPr lang="en-US"/>
          </a:p>
        </p:txBody>
      </p:sp>
    </p:spTree>
    <p:extLst>
      <p:ext uri="{BB962C8B-B14F-4D97-AF65-F5344CB8AC3E}">
        <p14:creationId xmlns:p14="http://schemas.microsoft.com/office/powerpoint/2010/main" val="3729869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FF6163-1137-4442-8EED-04B05E3319A0}" type="datetimeFigureOut">
              <a:rPr lang="en-US" smtClean="0"/>
              <a:t>10/26/2025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B98D-F7C2-4735-AC06-5F034B22412B}" type="slidenum">
              <a:rPr lang="en-US" smtClean="0"/>
              <a:t>‹#›</a:t>
            </a:fld>
            <a:endParaRPr lang="en-US"/>
          </a:p>
        </p:txBody>
      </p:sp>
    </p:spTree>
    <p:extLst>
      <p:ext uri="{BB962C8B-B14F-4D97-AF65-F5344CB8AC3E}">
        <p14:creationId xmlns:p14="http://schemas.microsoft.com/office/powerpoint/2010/main" val="4290848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360613"/>
            <a:ext cx="9144000" cy="2136775"/>
          </a:xfrm>
        </p:spPr>
        <p:txBody>
          <a:bodyPr>
            <a:noAutofit/>
          </a:bodyPr>
          <a:lstStyle/>
          <a:p>
            <a:r>
              <a:rPr lang="en-US" sz="8000" b="1" dirty="0"/>
              <a:t>The </a:t>
            </a:r>
            <a:r>
              <a:rPr lang="en-US" sz="8000" b="1" dirty="0" smtClean="0"/>
              <a:t>hypothalamus </a:t>
            </a:r>
            <a:r>
              <a:rPr lang="en-US" sz="8000" b="1" dirty="0"/>
              <a:t>and pituitary gland</a:t>
            </a:r>
          </a:p>
        </p:txBody>
      </p:sp>
      <p:sp>
        <p:nvSpPr>
          <p:cNvPr id="4" name="Subtitle 2"/>
          <p:cNvSpPr txBox="1">
            <a:spLocks/>
          </p:cNvSpPr>
          <p:nvPr/>
        </p:nvSpPr>
        <p:spPr>
          <a:xfrm>
            <a:off x="6248400" y="6553200"/>
            <a:ext cx="2895600" cy="304800"/>
          </a:xfrm>
          <a:prstGeom prst="rect">
            <a:avLst/>
          </a:prstGeom>
        </p:spPr>
        <p:txBody>
          <a:bodyPr vert="horz" lIns="91440" tIns="45720" rIns="91440" bIns="45720" rtlCol="0">
            <a:normAutofit fontScale="47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solidFill>
                  <a:srgbClr val="0070C0"/>
                </a:solidFill>
              </a:rPr>
              <a:t>MOHAMMEDAL-ZUBAIDI, PhD</a:t>
            </a:r>
            <a:endParaRPr lang="en-US" dirty="0">
              <a:solidFill>
                <a:srgbClr val="0070C0"/>
              </a:solidFill>
            </a:endParaRPr>
          </a:p>
        </p:txBody>
      </p:sp>
      <p:sp>
        <p:nvSpPr>
          <p:cNvPr id="5" name="Subtitle 2"/>
          <p:cNvSpPr txBox="1">
            <a:spLocks/>
          </p:cNvSpPr>
          <p:nvPr/>
        </p:nvSpPr>
        <p:spPr>
          <a:xfrm>
            <a:off x="0" y="0"/>
            <a:ext cx="2895600" cy="304800"/>
          </a:xfrm>
          <a:prstGeom prst="rect">
            <a:avLst/>
          </a:prstGeom>
        </p:spPr>
        <p:txBody>
          <a:bodyPr vert="horz" lIns="91440" tIns="45720" rIns="91440" bIns="45720" rtlCol="0">
            <a:normAutofit fontScale="47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dirty="0" smtClean="0">
                <a:solidFill>
                  <a:srgbClr val="0070C0"/>
                </a:solidFill>
              </a:rPr>
              <a:t>Advanced Clinical Chemistry</a:t>
            </a:r>
            <a:endParaRPr lang="en-US" dirty="0">
              <a:solidFill>
                <a:srgbClr val="0070C0"/>
              </a:solidFill>
            </a:endParaRPr>
          </a:p>
        </p:txBody>
      </p:sp>
    </p:spTree>
    <p:extLst>
      <p:ext uri="{BB962C8B-B14F-4D97-AF65-F5344CB8AC3E}">
        <p14:creationId xmlns:p14="http://schemas.microsoft.com/office/powerpoint/2010/main" val="4221228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Anterior pituitary hormones</a:t>
            </a:r>
          </a:p>
        </p:txBody>
      </p:sp>
      <p:sp>
        <p:nvSpPr>
          <p:cNvPr id="3" name="Content Placeholder 2"/>
          <p:cNvSpPr>
            <a:spLocks noGrp="1"/>
          </p:cNvSpPr>
          <p:nvPr>
            <p:ph idx="1"/>
          </p:nvPr>
        </p:nvSpPr>
        <p:spPr>
          <a:xfrm>
            <a:off x="304800" y="1447800"/>
            <a:ext cx="8610600" cy="5410200"/>
          </a:xfrm>
        </p:spPr>
        <p:txBody>
          <a:bodyPr>
            <a:normAutofit fontScale="70000" lnSpcReduction="20000"/>
          </a:bodyPr>
          <a:lstStyle/>
          <a:p>
            <a:pPr marL="0" indent="0">
              <a:buNone/>
            </a:pPr>
            <a:r>
              <a:rPr lang="en-US" b="1" i="1" dirty="0" smtClean="0">
                <a:solidFill>
                  <a:srgbClr val="FF0000"/>
                </a:solidFill>
              </a:rPr>
              <a:t>2-Basophils</a:t>
            </a:r>
            <a:r>
              <a:rPr lang="en-US" i="1" dirty="0" smtClean="0"/>
              <a:t> </a:t>
            </a:r>
            <a:r>
              <a:rPr lang="en-US" dirty="0"/>
              <a:t>secrete hormones that affect </a:t>
            </a:r>
            <a:r>
              <a:rPr lang="en-US" dirty="0" smtClean="0"/>
              <a:t>other endocrine </a:t>
            </a:r>
            <a:r>
              <a:rPr lang="en-US" dirty="0"/>
              <a:t>glands. </a:t>
            </a:r>
            <a:r>
              <a:rPr lang="en-US" dirty="0">
                <a:solidFill>
                  <a:srgbClr val="FF0000"/>
                </a:solidFill>
              </a:rPr>
              <a:t>The hypothalamic control is </a:t>
            </a:r>
            <a:r>
              <a:rPr lang="en-US" dirty="0" smtClean="0">
                <a:solidFill>
                  <a:srgbClr val="FF0000"/>
                </a:solidFill>
              </a:rPr>
              <a:t>mainly stimulatory</a:t>
            </a:r>
            <a:r>
              <a:rPr lang="en-US" dirty="0"/>
              <a:t>. </a:t>
            </a:r>
            <a:endParaRPr lang="en-US" dirty="0" smtClean="0"/>
          </a:p>
          <a:p>
            <a:pPr marL="0" indent="0">
              <a:buNone/>
            </a:pPr>
            <a:r>
              <a:rPr lang="en-US" b="1" u="sng" dirty="0" smtClean="0"/>
              <a:t>There </a:t>
            </a:r>
            <a:r>
              <a:rPr lang="en-US" b="1" u="sng" dirty="0"/>
              <a:t>are three cell types</a:t>
            </a:r>
            <a:r>
              <a:rPr lang="en-US" b="1" u="sng" dirty="0" smtClean="0"/>
              <a:t>:</a:t>
            </a:r>
          </a:p>
          <a:p>
            <a:r>
              <a:rPr lang="en-US" dirty="0" err="1">
                <a:solidFill>
                  <a:srgbClr val="FF0000"/>
                </a:solidFill>
              </a:rPr>
              <a:t>Corticotrophs</a:t>
            </a:r>
            <a:r>
              <a:rPr lang="en-US" dirty="0"/>
              <a:t> synthesize a large </a:t>
            </a:r>
            <a:r>
              <a:rPr lang="en-US" dirty="0" smtClean="0"/>
              <a:t>polypeptide (pro-</a:t>
            </a:r>
            <a:r>
              <a:rPr lang="en-US" dirty="0" err="1" smtClean="0"/>
              <a:t>opiomelanocortin</a:t>
            </a:r>
            <a:r>
              <a:rPr lang="en-US" dirty="0"/>
              <a:t>), which is a </a:t>
            </a:r>
            <a:r>
              <a:rPr lang="en-US" dirty="0" smtClean="0"/>
              <a:t>precursor of </a:t>
            </a:r>
            <a:r>
              <a:rPr lang="en-US" dirty="0"/>
              <a:t>both adrenocorticotrophic hormone (</a:t>
            </a:r>
            <a:r>
              <a:rPr lang="en-US" dirty="0" smtClean="0"/>
              <a:t>ACTH; corticotrophin</a:t>
            </a:r>
            <a:r>
              <a:rPr lang="en-US" dirty="0"/>
              <a:t>) and </a:t>
            </a:r>
            <a:r>
              <a:rPr lang="el-GR" sz="5800" dirty="0" smtClean="0"/>
              <a:t>ᵦ</a:t>
            </a:r>
            <a:r>
              <a:rPr lang="en-US" dirty="0" smtClean="0"/>
              <a:t>-</a:t>
            </a:r>
            <a:r>
              <a:rPr lang="en-US" dirty="0" err="1" smtClean="0"/>
              <a:t>lipotrophin</a:t>
            </a:r>
            <a:r>
              <a:rPr lang="en-US" dirty="0" smtClean="0"/>
              <a:t> . Secretion </a:t>
            </a:r>
            <a:r>
              <a:rPr lang="en-US" dirty="0"/>
              <a:t>of these hormones occurs in parallel.</a:t>
            </a:r>
          </a:p>
          <a:p>
            <a:pPr marL="0" indent="0">
              <a:buNone/>
            </a:pPr>
            <a:r>
              <a:rPr lang="en-US" u="sng" dirty="0" smtClean="0"/>
              <a:t>Adrenocorticotrophic </a:t>
            </a:r>
            <a:r>
              <a:rPr lang="en-US" u="sng" dirty="0"/>
              <a:t>hormone</a:t>
            </a:r>
            <a:r>
              <a:rPr lang="en-US" dirty="0"/>
              <a:t> stimulates </a:t>
            </a:r>
            <a:r>
              <a:rPr lang="en-US" dirty="0" smtClean="0"/>
              <a:t>the synthesis </a:t>
            </a:r>
            <a:r>
              <a:rPr lang="en-US" dirty="0"/>
              <a:t>and secretion of steroids, other </a:t>
            </a:r>
            <a:r>
              <a:rPr lang="en-US" dirty="0" smtClean="0"/>
              <a:t>than aldosterone</a:t>
            </a:r>
            <a:r>
              <a:rPr lang="en-US" dirty="0"/>
              <a:t>, from the adrenal cortex and </a:t>
            </a:r>
            <a:r>
              <a:rPr lang="en-US" dirty="0" smtClean="0"/>
              <a:t>maintains adrenal </a:t>
            </a:r>
            <a:r>
              <a:rPr lang="en-US" dirty="0"/>
              <a:t>cortical growth. Part of the molecule </a:t>
            </a:r>
            <a:r>
              <a:rPr lang="en-US" dirty="0" smtClean="0"/>
              <a:t>has melanocyte-stimulating </a:t>
            </a:r>
            <a:r>
              <a:rPr lang="en-US" dirty="0"/>
              <a:t>activity, and high </a:t>
            </a:r>
            <a:r>
              <a:rPr lang="en-US" dirty="0" smtClean="0"/>
              <a:t>circulating concentrations </a:t>
            </a:r>
            <a:r>
              <a:rPr lang="en-US" dirty="0"/>
              <a:t>of ACTH are often associated </a:t>
            </a:r>
            <a:r>
              <a:rPr lang="en-US" dirty="0" smtClean="0"/>
              <a:t>with pigmentation.</a:t>
            </a:r>
          </a:p>
          <a:p>
            <a:pPr marL="0" indent="0">
              <a:buNone/>
            </a:pPr>
            <a:r>
              <a:rPr lang="el-GR" sz="6400" u="sng" dirty="0" smtClean="0"/>
              <a:t>ᵦ</a:t>
            </a:r>
            <a:r>
              <a:rPr lang="en-US" u="sng" dirty="0" smtClean="0"/>
              <a:t>-</a:t>
            </a:r>
            <a:r>
              <a:rPr lang="en-US" u="sng" dirty="0" err="1" smtClean="0"/>
              <a:t>Lipotrophin</a:t>
            </a:r>
            <a:r>
              <a:rPr lang="en-US" dirty="0" smtClean="0"/>
              <a:t> is inactive until rapidly converted to endorphins. These are neurotransmitters which, because they have opiate-like effects, help control pain.</a:t>
            </a:r>
          </a:p>
          <a:p>
            <a:endParaRPr lang="en-US" dirty="0" smtClean="0"/>
          </a:p>
        </p:txBody>
      </p:sp>
    </p:spTree>
    <p:extLst>
      <p:ext uri="{BB962C8B-B14F-4D97-AF65-F5344CB8AC3E}">
        <p14:creationId xmlns:p14="http://schemas.microsoft.com/office/powerpoint/2010/main" val="4038608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Anterior pituitary hormones</a:t>
            </a:r>
          </a:p>
        </p:txBody>
      </p:sp>
      <p:sp>
        <p:nvSpPr>
          <p:cNvPr id="3" name="Content Placeholder 2"/>
          <p:cNvSpPr>
            <a:spLocks noGrp="1"/>
          </p:cNvSpPr>
          <p:nvPr>
            <p:ph idx="1"/>
          </p:nvPr>
        </p:nvSpPr>
        <p:spPr>
          <a:xfrm>
            <a:off x="457200" y="1600200"/>
            <a:ext cx="8229600" cy="5105400"/>
          </a:xfrm>
        </p:spPr>
        <p:txBody>
          <a:bodyPr>
            <a:normAutofit fontScale="70000" lnSpcReduction="20000"/>
          </a:bodyPr>
          <a:lstStyle/>
          <a:p>
            <a:r>
              <a:rPr lang="en-US" dirty="0" err="1">
                <a:solidFill>
                  <a:srgbClr val="FF0000"/>
                </a:solidFill>
              </a:rPr>
              <a:t>Gonadotrophs</a:t>
            </a:r>
            <a:r>
              <a:rPr lang="en-US" dirty="0"/>
              <a:t> secrete the </a:t>
            </a:r>
            <a:r>
              <a:rPr lang="en-US" dirty="0" err="1"/>
              <a:t>gonadotrophins</a:t>
            </a:r>
            <a:r>
              <a:rPr lang="en-US" dirty="0"/>
              <a:t>, follicle-stimulating hormone (FSH) and luteinizing hormone (LH), which act on the gonads.</a:t>
            </a:r>
          </a:p>
          <a:p>
            <a:r>
              <a:rPr lang="en-US" dirty="0" err="1">
                <a:solidFill>
                  <a:srgbClr val="FF0000"/>
                </a:solidFill>
              </a:rPr>
              <a:t>Thyrotrophs</a:t>
            </a:r>
            <a:r>
              <a:rPr lang="en-US" dirty="0"/>
              <a:t> secrete TSH (</a:t>
            </a:r>
            <a:r>
              <a:rPr lang="en-US" dirty="0" err="1"/>
              <a:t>thyrotrophin</a:t>
            </a:r>
            <a:r>
              <a:rPr lang="en-US" dirty="0"/>
              <a:t>), which acts on the thyroid gland.</a:t>
            </a:r>
          </a:p>
          <a:p>
            <a:pPr marL="0" indent="0">
              <a:buNone/>
            </a:pPr>
            <a:endParaRPr lang="en-US" dirty="0" smtClean="0"/>
          </a:p>
          <a:p>
            <a:pPr marL="0" indent="0">
              <a:buNone/>
            </a:pPr>
            <a:r>
              <a:rPr lang="en-US" dirty="0" smtClean="0"/>
              <a:t>These </a:t>
            </a:r>
            <a:r>
              <a:rPr lang="en-US" dirty="0"/>
              <a:t>hormones are structurally similar glycoproteins consisting of two subunits, </a:t>
            </a:r>
            <a:r>
              <a:rPr lang="el-GR" dirty="0" smtClean="0"/>
              <a:t>α</a:t>
            </a:r>
            <a:r>
              <a:rPr lang="en-US" dirty="0" smtClean="0"/>
              <a:t> </a:t>
            </a:r>
            <a:r>
              <a:rPr lang="en-US" dirty="0"/>
              <a:t>and </a:t>
            </a:r>
            <a:r>
              <a:rPr lang="el-GR" sz="5800" dirty="0" smtClean="0"/>
              <a:t>ᵦ</a:t>
            </a:r>
            <a:r>
              <a:rPr lang="en-US" dirty="0" smtClean="0"/>
              <a:t>. </a:t>
            </a:r>
            <a:r>
              <a:rPr lang="en-US" dirty="0"/>
              <a:t>The </a:t>
            </a:r>
            <a:r>
              <a:rPr lang="el-GR" dirty="0" smtClean="0"/>
              <a:t>α</a:t>
            </a:r>
            <a:r>
              <a:rPr lang="en-US" dirty="0" smtClean="0"/>
              <a:t>-subunit </a:t>
            </a:r>
            <a:r>
              <a:rPr lang="en-US" dirty="0"/>
              <a:t>is common to all three hormones; the </a:t>
            </a:r>
            <a:r>
              <a:rPr lang="el-GR" sz="5200" dirty="0" smtClean="0"/>
              <a:t>ᵦ</a:t>
            </a:r>
            <a:r>
              <a:rPr lang="en-US" dirty="0" smtClean="0"/>
              <a:t>-subunit </a:t>
            </a:r>
            <a:r>
              <a:rPr lang="en-US" dirty="0"/>
              <a:t>is important for receptor recognition and therefore in specific biological activity.</a:t>
            </a:r>
          </a:p>
          <a:p>
            <a:pPr marL="0" indent="0">
              <a:buNone/>
            </a:pPr>
            <a:endParaRPr lang="en-US" i="1" dirty="0" smtClean="0">
              <a:solidFill>
                <a:srgbClr val="FF0000"/>
              </a:solidFill>
            </a:endParaRPr>
          </a:p>
          <a:p>
            <a:pPr marL="0" indent="0">
              <a:buNone/>
            </a:pPr>
            <a:r>
              <a:rPr lang="en-US" b="1" i="1" dirty="0" smtClean="0">
                <a:solidFill>
                  <a:srgbClr val="FF0000"/>
                </a:solidFill>
              </a:rPr>
              <a:t>3-Chromophobes</a:t>
            </a:r>
            <a:r>
              <a:rPr lang="en-US" b="1" dirty="0">
                <a:solidFill>
                  <a:srgbClr val="FF0000"/>
                </a:solidFill>
              </a:rPr>
              <a:t>,</a:t>
            </a:r>
            <a:r>
              <a:rPr lang="en-US" dirty="0"/>
              <a:t> once thought to be inactive, </a:t>
            </a:r>
            <a:r>
              <a:rPr lang="en-US" dirty="0" smtClean="0"/>
              <a:t>do contain </a:t>
            </a:r>
            <a:r>
              <a:rPr lang="en-US" dirty="0"/>
              <a:t>secretory granules. </a:t>
            </a:r>
            <a:r>
              <a:rPr lang="en-US" dirty="0" err="1"/>
              <a:t>Chromophobe</a:t>
            </a:r>
            <a:r>
              <a:rPr lang="en-US" dirty="0"/>
              <a:t> </a:t>
            </a:r>
            <a:r>
              <a:rPr lang="en-US" dirty="0" smtClean="0"/>
              <a:t>adenomas often </a:t>
            </a:r>
            <a:r>
              <a:rPr lang="en-US" dirty="0"/>
              <a:t>secrete hormones, particularly prolactin</a:t>
            </a:r>
            <a:r>
              <a:rPr lang="en-US" dirty="0" smtClean="0"/>
              <a:t>.</a:t>
            </a:r>
          </a:p>
        </p:txBody>
      </p:sp>
    </p:spTree>
    <p:extLst>
      <p:ext uri="{BB962C8B-B14F-4D97-AF65-F5344CB8AC3E}">
        <p14:creationId xmlns:p14="http://schemas.microsoft.com/office/powerpoint/2010/main" val="2250653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Control of anterior pituitary hormone </a:t>
            </a:r>
            <a:r>
              <a:rPr lang="en-US" b="1" dirty="0" smtClean="0"/>
              <a:t>secretion</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1447800"/>
            <a:ext cx="4693920" cy="512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a:xfrm>
            <a:off x="76200" y="1752600"/>
            <a:ext cx="4419600" cy="4191000"/>
          </a:xfrm>
        </p:spPr>
        <p:txBody>
          <a:bodyPr>
            <a:normAutofit/>
          </a:bodyPr>
          <a:lstStyle/>
          <a:p>
            <a:pPr marL="0" indent="0" algn="just">
              <a:buNone/>
            </a:pPr>
            <a:r>
              <a:rPr lang="en-US" dirty="0" smtClean="0"/>
              <a:t>Neural and feedback controls are the two most important physiological factors influencing the secretion of the anterior pituitary hormones.</a:t>
            </a:r>
          </a:p>
          <a:p>
            <a:pPr marL="0" indent="0" algn="just">
              <a:buNone/>
            </a:pPr>
            <a:endParaRPr lang="en-US" dirty="0"/>
          </a:p>
          <a:p>
            <a:pPr algn="just"/>
            <a:endParaRPr lang="en-US" dirty="0"/>
          </a:p>
        </p:txBody>
      </p:sp>
    </p:spTree>
    <p:extLst>
      <p:ext uri="{BB962C8B-B14F-4D97-AF65-F5344CB8AC3E}">
        <p14:creationId xmlns:p14="http://schemas.microsoft.com/office/powerpoint/2010/main" val="733685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Control of anterior pituitary hormone secretion</a:t>
            </a:r>
            <a:endParaRPr lang="en-US" dirty="0"/>
          </a:p>
        </p:txBody>
      </p:sp>
      <p:sp>
        <p:nvSpPr>
          <p:cNvPr id="3" name="Content Placeholder 2"/>
          <p:cNvSpPr>
            <a:spLocks noGrp="1"/>
          </p:cNvSpPr>
          <p:nvPr>
            <p:ph idx="1"/>
          </p:nvPr>
        </p:nvSpPr>
        <p:spPr>
          <a:xfrm>
            <a:off x="0" y="1524000"/>
            <a:ext cx="9144000" cy="5334000"/>
          </a:xfrm>
        </p:spPr>
        <p:txBody>
          <a:bodyPr>
            <a:normAutofit fontScale="77500" lnSpcReduction="20000"/>
          </a:bodyPr>
          <a:lstStyle/>
          <a:p>
            <a:r>
              <a:rPr lang="en-US" dirty="0" err="1">
                <a:solidFill>
                  <a:srgbClr val="FF0000"/>
                </a:solidFill>
              </a:rPr>
              <a:t>Extrahypothalamic</a:t>
            </a:r>
            <a:r>
              <a:rPr lang="en-US" dirty="0">
                <a:solidFill>
                  <a:srgbClr val="FF0000"/>
                </a:solidFill>
              </a:rPr>
              <a:t> neural stimuli</a:t>
            </a:r>
            <a:r>
              <a:rPr lang="en-US" dirty="0"/>
              <a:t> modify, and at times over-ride, other control mechanisms. Physical or emotional stress and mental illness may give similar findings to, and even precipitate, endocrine disease. The stress caused by insulin-induced </a:t>
            </a:r>
            <a:r>
              <a:rPr lang="en-US" dirty="0" err="1"/>
              <a:t>hypoglycaemia</a:t>
            </a:r>
            <a:r>
              <a:rPr lang="en-US" dirty="0"/>
              <a:t> is used to test anterior pituitary function. Stress may also stimulate the secretion of ADH from the posterior pituitary.</a:t>
            </a:r>
            <a:endParaRPr lang="en-US" dirty="0" smtClean="0">
              <a:solidFill>
                <a:srgbClr val="FF0000"/>
              </a:solidFill>
            </a:endParaRPr>
          </a:p>
          <a:p>
            <a:r>
              <a:rPr lang="en-US" dirty="0" smtClean="0">
                <a:solidFill>
                  <a:srgbClr val="FF0000"/>
                </a:solidFill>
              </a:rPr>
              <a:t>Feedback </a:t>
            </a:r>
            <a:r>
              <a:rPr lang="en-US" dirty="0">
                <a:solidFill>
                  <a:srgbClr val="FF0000"/>
                </a:solidFill>
              </a:rPr>
              <a:t>control</a:t>
            </a:r>
            <a:r>
              <a:rPr lang="en-US" dirty="0"/>
              <a:t> is mediated by the concentrations </a:t>
            </a:r>
            <a:r>
              <a:rPr lang="en-US" dirty="0" smtClean="0"/>
              <a:t>of circulating </a:t>
            </a:r>
            <a:r>
              <a:rPr lang="en-US" dirty="0"/>
              <a:t>target-cell hormones; </a:t>
            </a:r>
            <a:r>
              <a:rPr lang="en-US" dirty="0">
                <a:solidFill>
                  <a:srgbClr val="FF0000"/>
                </a:solidFill>
              </a:rPr>
              <a:t>a rising </a:t>
            </a:r>
            <a:r>
              <a:rPr lang="en-US" dirty="0" smtClean="0">
                <a:solidFill>
                  <a:srgbClr val="FF0000"/>
                </a:solidFill>
              </a:rPr>
              <a:t>concentration usually </a:t>
            </a:r>
            <a:r>
              <a:rPr lang="en-US" dirty="0">
                <a:solidFill>
                  <a:srgbClr val="FF0000"/>
                </a:solidFill>
              </a:rPr>
              <a:t>suppresses trophic hormone secretion</a:t>
            </a:r>
            <a:r>
              <a:rPr lang="en-US" dirty="0"/>
              <a:t>. </a:t>
            </a:r>
            <a:endParaRPr lang="en-US" dirty="0" smtClean="0"/>
          </a:p>
          <a:p>
            <a:pPr lvl="1">
              <a:buFontTx/>
              <a:buChar char="-"/>
            </a:pPr>
            <a:r>
              <a:rPr lang="en-US" dirty="0" smtClean="0"/>
              <a:t>This negative </a:t>
            </a:r>
            <a:r>
              <a:rPr lang="en-US" dirty="0"/>
              <a:t>feedback may directly suppress </a:t>
            </a:r>
            <a:r>
              <a:rPr lang="en-US" dirty="0" smtClean="0"/>
              <a:t>hypothalamic hormone </a:t>
            </a:r>
            <a:r>
              <a:rPr lang="en-US" dirty="0"/>
              <a:t>secretion or may modify its effect </a:t>
            </a:r>
            <a:r>
              <a:rPr lang="en-US" dirty="0" smtClean="0"/>
              <a:t>on pituitary </a:t>
            </a:r>
            <a:r>
              <a:rPr lang="en-US" dirty="0"/>
              <a:t>cells (</a:t>
            </a:r>
            <a:r>
              <a:rPr lang="en-US" dirty="0">
                <a:solidFill>
                  <a:srgbClr val="FF0000"/>
                </a:solidFill>
              </a:rPr>
              <a:t>long feedback loop</a:t>
            </a:r>
            <a:r>
              <a:rPr lang="en-US" dirty="0"/>
              <a:t>). </a:t>
            </a:r>
          </a:p>
          <a:p>
            <a:pPr lvl="1">
              <a:buFontTx/>
              <a:buChar char="-"/>
            </a:pPr>
            <a:r>
              <a:rPr lang="en-US" dirty="0" smtClean="0"/>
              <a:t>The </a:t>
            </a:r>
            <a:r>
              <a:rPr lang="en-US" dirty="0"/>
              <a:t>secretion </a:t>
            </a:r>
            <a:r>
              <a:rPr lang="en-US" dirty="0" smtClean="0"/>
              <a:t>of hypothalamic </a:t>
            </a:r>
            <a:r>
              <a:rPr lang="en-US" dirty="0"/>
              <a:t>hormones may also be suppressed </a:t>
            </a:r>
            <a:r>
              <a:rPr lang="en-US" dirty="0" smtClean="0"/>
              <a:t>by rising </a:t>
            </a:r>
            <a:r>
              <a:rPr lang="en-US" dirty="0"/>
              <a:t>concentrations of pituitary hormone in a </a:t>
            </a:r>
            <a:r>
              <a:rPr lang="en-US" dirty="0" smtClean="0">
                <a:solidFill>
                  <a:srgbClr val="FF0000"/>
                </a:solidFill>
              </a:rPr>
              <a:t>short feedback </a:t>
            </a:r>
            <a:r>
              <a:rPr lang="en-US" dirty="0">
                <a:solidFill>
                  <a:srgbClr val="FF0000"/>
                </a:solidFill>
              </a:rPr>
              <a:t>loop</a:t>
            </a:r>
            <a:r>
              <a:rPr lang="en-US" dirty="0"/>
              <a:t>.</a:t>
            </a:r>
          </a:p>
        </p:txBody>
      </p:sp>
    </p:spTree>
    <p:extLst>
      <p:ext uri="{BB962C8B-B14F-4D97-AF65-F5344CB8AC3E}">
        <p14:creationId xmlns:p14="http://schemas.microsoft.com/office/powerpoint/2010/main" val="2406478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Control of anterior pituitary hormone secretion</a:t>
            </a:r>
            <a:endParaRPr lang="en-US" dirty="0"/>
          </a:p>
        </p:txBody>
      </p:sp>
      <p:sp>
        <p:nvSpPr>
          <p:cNvPr id="3" name="Content Placeholder 2"/>
          <p:cNvSpPr>
            <a:spLocks noGrp="1"/>
          </p:cNvSpPr>
          <p:nvPr>
            <p:ph idx="1"/>
          </p:nvPr>
        </p:nvSpPr>
        <p:spPr>
          <a:xfrm>
            <a:off x="228600" y="1600200"/>
            <a:ext cx="8610600" cy="4525963"/>
          </a:xfrm>
        </p:spPr>
        <p:txBody>
          <a:bodyPr>
            <a:normAutofit fontScale="92500" lnSpcReduction="20000"/>
          </a:bodyPr>
          <a:lstStyle/>
          <a:p>
            <a:r>
              <a:rPr lang="en-US" dirty="0">
                <a:solidFill>
                  <a:srgbClr val="FF0000"/>
                </a:solidFill>
              </a:rPr>
              <a:t>Inherent rhythms:</a:t>
            </a:r>
            <a:r>
              <a:rPr lang="en-US" dirty="0"/>
              <a:t> hypothalamic, and </a:t>
            </a:r>
            <a:r>
              <a:rPr lang="en-US" dirty="0" smtClean="0"/>
              <a:t>consequently pituitary</a:t>
            </a:r>
            <a:r>
              <a:rPr lang="en-US" dirty="0"/>
              <a:t>, hormones are released intermittently, </a:t>
            </a:r>
            <a:r>
              <a:rPr lang="en-US" dirty="0" smtClean="0"/>
              <a:t>either in </a:t>
            </a:r>
            <a:r>
              <a:rPr lang="en-US" dirty="0"/>
              <a:t>pulses or in a regular circadian rhythm. </a:t>
            </a:r>
            <a:r>
              <a:rPr lang="en-US" dirty="0" smtClean="0"/>
              <a:t>Disturbances of </a:t>
            </a:r>
            <a:r>
              <a:rPr lang="en-US" dirty="0"/>
              <a:t>such rhythms may be of diagnostic value. </a:t>
            </a:r>
          </a:p>
          <a:p>
            <a:endParaRPr lang="en-US" dirty="0" smtClean="0"/>
          </a:p>
          <a:p>
            <a:r>
              <a:rPr lang="en-US" dirty="0" smtClean="0">
                <a:solidFill>
                  <a:srgbClr val="FF0000"/>
                </a:solidFill>
              </a:rPr>
              <a:t>Drugs</a:t>
            </a:r>
            <a:r>
              <a:rPr lang="en-US" dirty="0" smtClean="0"/>
              <a:t> </a:t>
            </a:r>
            <a:r>
              <a:rPr lang="en-US" dirty="0"/>
              <a:t>may also stimulate or block the </a:t>
            </a:r>
            <a:r>
              <a:rPr lang="en-US" dirty="0" smtClean="0"/>
              <a:t>action of </a:t>
            </a:r>
            <a:r>
              <a:rPr lang="en-US" dirty="0"/>
              <a:t>neurotransmitters, such as </a:t>
            </a:r>
            <a:r>
              <a:rPr lang="en-US" dirty="0" err="1" smtClean="0"/>
              <a:t>catecholamines</a:t>
            </a:r>
            <a:r>
              <a:rPr lang="en-US" dirty="0" smtClean="0"/>
              <a:t>, acetylcholine </a:t>
            </a:r>
            <a:r>
              <a:rPr lang="en-US" dirty="0"/>
              <a:t>and serotonin, and </a:t>
            </a:r>
            <a:r>
              <a:rPr lang="en-US" dirty="0" smtClean="0"/>
              <a:t>influence the secretion </a:t>
            </a:r>
            <a:r>
              <a:rPr lang="en-US" dirty="0"/>
              <a:t>of hypothalamic, and consequently </a:t>
            </a:r>
            <a:r>
              <a:rPr lang="en-US" dirty="0" smtClean="0"/>
              <a:t>pituitary, hormones</a:t>
            </a:r>
            <a:r>
              <a:rPr lang="en-US" dirty="0"/>
              <a:t>.</a:t>
            </a:r>
          </a:p>
        </p:txBody>
      </p:sp>
    </p:spTree>
    <p:extLst>
      <p:ext uri="{BB962C8B-B14F-4D97-AF65-F5344CB8AC3E}">
        <p14:creationId xmlns:p14="http://schemas.microsoft.com/office/powerpoint/2010/main" val="2185454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Evaluation of anterior pituitary </a:t>
            </a:r>
            <a:r>
              <a:rPr lang="en-US" dirty="0" smtClean="0"/>
              <a:t>function</a:t>
            </a:r>
            <a:endParaRPr lang="en-US" dirty="0"/>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r>
              <a:rPr lang="en-US" dirty="0" smtClean="0"/>
              <a:t>The </a:t>
            </a:r>
            <a:r>
              <a:rPr lang="en-US" dirty="0"/>
              <a:t>interpretation of the results of basal pituitary </a:t>
            </a:r>
            <a:r>
              <a:rPr lang="en-US" dirty="0" smtClean="0"/>
              <a:t>hormone assays </a:t>
            </a:r>
            <a:r>
              <a:rPr lang="en-US" dirty="0"/>
              <a:t>is often difficult. </a:t>
            </a:r>
            <a:endParaRPr lang="en-US" dirty="0" smtClean="0"/>
          </a:p>
          <a:p>
            <a:pPr>
              <a:buFontTx/>
              <a:buChar char="-"/>
            </a:pPr>
            <a:r>
              <a:rPr lang="en-US" dirty="0" smtClean="0"/>
              <a:t>Low </a:t>
            </a:r>
            <a:r>
              <a:rPr lang="en-US" dirty="0"/>
              <a:t>plasma concentrations </a:t>
            </a:r>
            <a:r>
              <a:rPr lang="en-US" dirty="0" smtClean="0"/>
              <a:t>are not </a:t>
            </a:r>
            <a:r>
              <a:rPr lang="en-US" dirty="0"/>
              <a:t>necessarily abnormal, and plasma </a:t>
            </a:r>
            <a:r>
              <a:rPr lang="en-US" dirty="0" smtClean="0"/>
              <a:t>concentrations within </a:t>
            </a:r>
            <a:r>
              <a:rPr lang="en-US" dirty="0"/>
              <a:t>the reference range do not exclude </a:t>
            </a:r>
            <a:r>
              <a:rPr lang="en-US" dirty="0" smtClean="0"/>
              <a:t>pituitary disease</a:t>
            </a:r>
            <a:r>
              <a:rPr lang="en-US" dirty="0"/>
              <a:t>. </a:t>
            </a:r>
            <a:endParaRPr lang="en-US" dirty="0" smtClean="0"/>
          </a:p>
          <a:p>
            <a:pPr>
              <a:buFontTx/>
              <a:buChar char="-"/>
            </a:pPr>
            <a:r>
              <a:rPr lang="en-US" dirty="0" smtClean="0"/>
              <a:t>The </a:t>
            </a:r>
            <a:r>
              <a:rPr lang="en-US" dirty="0"/>
              <a:t>diagnosis of suspected hypopituitarism </a:t>
            </a:r>
            <a:r>
              <a:rPr lang="en-US" dirty="0" smtClean="0"/>
              <a:t>is best </a:t>
            </a:r>
            <a:r>
              <a:rPr lang="en-US" dirty="0"/>
              <a:t>excluded by the direct measurement of </a:t>
            </a:r>
            <a:r>
              <a:rPr lang="en-US" dirty="0" smtClean="0"/>
              <a:t>pituitary hormones </a:t>
            </a:r>
            <a:r>
              <a:rPr lang="en-US" dirty="0"/>
              <a:t>after stimulation or by </a:t>
            </a:r>
            <a:r>
              <a:rPr lang="en-US" dirty="0" smtClean="0"/>
              <a:t>demonstrating target </a:t>
            </a:r>
            <a:r>
              <a:rPr lang="en-US" dirty="0"/>
              <a:t>gland </a:t>
            </a:r>
            <a:r>
              <a:rPr lang="en-US" dirty="0" err="1"/>
              <a:t>hyposecretion</a:t>
            </a:r>
            <a:r>
              <a:rPr lang="en-US" dirty="0"/>
              <a:t> after the </a:t>
            </a:r>
            <a:r>
              <a:rPr lang="en-US" dirty="0" smtClean="0"/>
              <a:t>administration of </a:t>
            </a:r>
            <a:r>
              <a:rPr lang="en-US" dirty="0"/>
              <a:t>the relevant trophic hormone. </a:t>
            </a:r>
            <a:r>
              <a:rPr lang="en-US" u="sng" dirty="0">
                <a:solidFill>
                  <a:srgbClr val="FF0000"/>
                </a:solidFill>
              </a:rPr>
              <a:t>However,</a:t>
            </a:r>
            <a:r>
              <a:rPr lang="en-US" u="sng" dirty="0"/>
              <a:t> </a:t>
            </a:r>
            <a:r>
              <a:rPr lang="en-US" u="sng" dirty="0" smtClean="0"/>
              <a:t>prolonged hypopituitarism </a:t>
            </a:r>
            <a:r>
              <a:rPr lang="en-US" u="sng" dirty="0"/>
              <a:t>may result in secondary failure of </a:t>
            </a:r>
            <a:r>
              <a:rPr lang="en-US" u="sng" dirty="0" smtClean="0"/>
              <a:t>the target </a:t>
            </a:r>
            <a:r>
              <a:rPr lang="en-US" u="sng" dirty="0"/>
              <a:t>gland with diminished response to </a:t>
            </a:r>
            <a:r>
              <a:rPr lang="en-US" u="sng" dirty="0" smtClean="0"/>
              <a:t>stimulation.</a:t>
            </a:r>
            <a:r>
              <a:rPr lang="en-US" dirty="0" smtClean="0"/>
              <a:t> </a:t>
            </a:r>
          </a:p>
          <a:p>
            <a:r>
              <a:rPr lang="en-US" dirty="0" smtClean="0">
                <a:solidFill>
                  <a:srgbClr val="FF0000"/>
                </a:solidFill>
              </a:rPr>
              <a:t>Laboratory </a:t>
            </a:r>
            <a:r>
              <a:rPr lang="en-US" dirty="0">
                <a:solidFill>
                  <a:srgbClr val="FF0000"/>
                </a:solidFill>
              </a:rPr>
              <a:t>tests establish only the presence </a:t>
            </a:r>
            <a:r>
              <a:rPr lang="en-US" dirty="0" smtClean="0">
                <a:solidFill>
                  <a:srgbClr val="FF0000"/>
                </a:solidFill>
              </a:rPr>
              <a:t>or absence </a:t>
            </a:r>
            <a:r>
              <a:rPr lang="en-US" dirty="0">
                <a:solidFill>
                  <a:srgbClr val="FF0000"/>
                </a:solidFill>
              </a:rPr>
              <a:t>of hypopituitarism, and the cause must </a:t>
            </a:r>
            <a:r>
              <a:rPr lang="en-US" dirty="0" smtClean="0">
                <a:solidFill>
                  <a:srgbClr val="FF0000"/>
                </a:solidFill>
              </a:rPr>
              <a:t>be sought </a:t>
            </a:r>
            <a:r>
              <a:rPr lang="en-US" dirty="0">
                <a:solidFill>
                  <a:srgbClr val="FF0000"/>
                </a:solidFill>
              </a:rPr>
              <a:t>by other clinical means such as </a:t>
            </a:r>
            <a:r>
              <a:rPr lang="en-US" dirty="0" smtClean="0">
                <a:solidFill>
                  <a:srgbClr val="FF0000"/>
                </a:solidFill>
              </a:rPr>
              <a:t>radiological imaging.</a:t>
            </a:r>
            <a:endParaRPr lang="en-US" dirty="0">
              <a:solidFill>
                <a:srgbClr val="FF0000"/>
              </a:solidFill>
            </a:endParaRPr>
          </a:p>
        </p:txBody>
      </p:sp>
    </p:spTree>
    <p:extLst>
      <p:ext uri="{BB962C8B-B14F-4D97-AF65-F5344CB8AC3E}">
        <p14:creationId xmlns:p14="http://schemas.microsoft.com/office/powerpoint/2010/main" val="43418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Hypothalamus or pituitary dysfunction</a:t>
            </a:r>
            <a:r>
              <a:rPr lang="en-US" dirty="0" smtClean="0"/>
              <a:t>?</a:t>
            </a:r>
            <a:endParaRPr lang="en-US" dirty="0"/>
          </a:p>
        </p:txBody>
      </p:sp>
      <p:sp>
        <p:nvSpPr>
          <p:cNvPr id="3" name="Content Placeholder 2"/>
          <p:cNvSpPr>
            <a:spLocks noGrp="1"/>
          </p:cNvSpPr>
          <p:nvPr>
            <p:ph idx="1"/>
          </p:nvPr>
        </p:nvSpPr>
        <p:spPr>
          <a:xfrm>
            <a:off x="228600" y="1447800"/>
            <a:ext cx="8610600" cy="5257800"/>
          </a:xfrm>
        </p:spPr>
        <p:txBody>
          <a:bodyPr>
            <a:noAutofit/>
          </a:bodyPr>
          <a:lstStyle/>
          <a:p>
            <a:pPr marL="0" indent="0">
              <a:buNone/>
            </a:pPr>
            <a:r>
              <a:rPr lang="en-US" sz="2200" dirty="0" smtClean="0"/>
              <a:t>It </a:t>
            </a:r>
            <a:r>
              <a:rPr lang="en-US" sz="2200" dirty="0"/>
              <a:t>may be difficult to distinguish between </a:t>
            </a:r>
            <a:r>
              <a:rPr lang="en-US" sz="2200" dirty="0" smtClean="0"/>
              <a:t>hypothalamic and </a:t>
            </a:r>
            <a:r>
              <a:rPr lang="en-US" sz="2200" dirty="0"/>
              <a:t>pituitary causes of pituitary hormone deficiency </a:t>
            </a:r>
            <a:r>
              <a:rPr lang="en-US" sz="2200" dirty="0" smtClean="0"/>
              <a:t>or, more </a:t>
            </a:r>
            <a:r>
              <a:rPr lang="en-US" sz="2200" dirty="0"/>
              <a:t>correctly, </a:t>
            </a:r>
            <a:r>
              <a:rPr lang="en-US" sz="2200" dirty="0">
                <a:solidFill>
                  <a:srgbClr val="FF0000"/>
                </a:solidFill>
              </a:rPr>
              <a:t>between deficient releasing factor </a:t>
            </a:r>
            <a:r>
              <a:rPr lang="en-US" sz="2200" dirty="0" smtClean="0">
                <a:solidFill>
                  <a:srgbClr val="FF0000"/>
                </a:solidFill>
              </a:rPr>
              <a:t>and a </a:t>
            </a:r>
            <a:r>
              <a:rPr lang="en-US" sz="2200" dirty="0">
                <a:solidFill>
                  <a:srgbClr val="FF0000"/>
                </a:solidFill>
              </a:rPr>
              <a:t>primary deficiency of pituitary hormone </a:t>
            </a:r>
            <a:r>
              <a:rPr lang="en-US" sz="2200" dirty="0" smtClean="0">
                <a:solidFill>
                  <a:srgbClr val="FF0000"/>
                </a:solidFill>
              </a:rPr>
              <a:t>secretion.</a:t>
            </a:r>
            <a:r>
              <a:rPr lang="en-US" sz="2200" dirty="0" smtClean="0"/>
              <a:t> </a:t>
            </a:r>
          </a:p>
          <a:p>
            <a:pPr>
              <a:buFontTx/>
              <a:buChar char="-"/>
            </a:pPr>
            <a:r>
              <a:rPr lang="en-US" sz="2200" dirty="0" smtClean="0"/>
              <a:t>Isolated </a:t>
            </a:r>
            <a:r>
              <a:rPr lang="en-US" sz="2200" dirty="0"/>
              <a:t>hormone deficiencies are more likely to be </a:t>
            </a:r>
            <a:r>
              <a:rPr lang="en-US" sz="2200" dirty="0" smtClean="0"/>
              <a:t>of hypothalamic </a:t>
            </a:r>
            <a:r>
              <a:rPr lang="en-US" sz="2200" dirty="0"/>
              <a:t>than of pituitary origin. The </a:t>
            </a:r>
            <a:r>
              <a:rPr lang="en-US" sz="2200" dirty="0" smtClean="0"/>
              <a:t>coexistence of </a:t>
            </a:r>
            <a:r>
              <a:rPr lang="en-US" sz="2200" dirty="0"/>
              <a:t>diabetes </a:t>
            </a:r>
            <a:r>
              <a:rPr lang="en-US" sz="2200" dirty="0" err="1"/>
              <a:t>insipidus</a:t>
            </a:r>
            <a:r>
              <a:rPr lang="en-US" sz="2200" dirty="0"/>
              <a:t> suggests a hypothalamic </a:t>
            </a:r>
            <a:r>
              <a:rPr lang="en-US" sz="2200" dirty="0" smtClean="0"/>
              <a:t>disorder. </a:t>
            </a:r>
          </a:p>
          <a:p>
            <a:pPr>
              <a:buFontTx/>
              <a:buChar char="-"/>
            </a:pPr>
            <a:r>
              <a:rPr lang="en-US" sz="2200" dirty="0" smtClean="0"/>
              <a:t>Some </a:t>
            </a:r>
            <a:r>
              <a:rPr lang="en-US" sz="2200" dirty="0"/>
              <a:t>biochemical investigations evaluate </a:t>
            </a:r>
            <a:r>
              <a:rPr lang="en-US" sz="2200" dirty="0" smtClean="0"/>
              <a:t>both hypothalamic </a:t>
            </a:r>
            <a:r>
              <a:rPr lang="en-US" sz="2200" dirty="0"/>
              <a:t>and pituitary function and some </a:t>
            </a:r>
            <a:r>
              <a:rPr lang="en-US" sz="2200" dirty="0" smtClean="0"/>
              <a:t>only the </a:t>
            </a:r>
            <a:r>
              <a:rPr lang="en-US" sz="2200" dirty="0"/>
              <a:t>latter, although it may be possible to </a:t>
            </a:r>
            <a:r>
              <a:rPr lang="en-US" sz="2200" dirty="0" smtClean="0"/>
              <a:t>distinguish the </a:t>
            </a:r>
            <a:r>
              <a:rPr lang="en-US" sz="2200" dirty="0"/>
              <a:t>anatomical site of the lesion. </a:t>
            </a:r>
            <a:endParaRPr lang="en-US" sz="2200" dirty="0" smtClean="0"/>
          </a:p>
          <a:p>
            <a:pPr marL="339725" indent="0">
              <a:buNone/>
            </a:pPr>
            <a:r>
              <a:rPr lang="en-US" sz="2200" dirty="0" smtClean="0"/>
              <a:t>	</a:t>
            </a:r>
            <a:r>
              <a:rPr lang="en-US" sz="2200" u="sng" dirty="0" smtClean="0"/>
              <a:t>For </a:t>
            </a:r>
            <a:r>
              <a:rPr lang="en-US" sz="2200" u="sng" dirty="0"/>
              <a:t>example,</a:t>
            </a:r>
            <a:r>
              <a:rPr lang="en-US" sz="2200" dirty="0"/>
              <a:t> </a:t>
            </a:r>
            <a:r>
              <a:rPr lang="en-US" sz="2200" dirty="0" smtClean="0"/>
              <a:t>TSH response </a:t>
            </a:r>
            <a:r>
              <a:rPr lang="en-US" sz="2200" dirty="0"/>
              <a:t>to </a:t>
            </a:r>
            <a:r>
              <a:rPr lang="en-US" sz="2200" dirty="0" err="1"/>
              <a:t>thyrotrophin</a:t>
            </a:r>
            <a:r>
              <a:rPr lang="en-US" sz="2200" dirty="0"/>
              <a:t>-releasing hormone (</a:t>
            </a:r>
            <a:r>
              <a:rPr lang="en-US" sz="2200" dirty="0" smtClean="0"/>
              <a:t>TRH) may </a:t>
            </a:r>
            <a:r>
              <a:rPr lang="en-US" sz="2200" dirty="0"/>
              <a:t>differ in hypothalamic and pituitary causes </a:t>
            </a:r>
            <a:r>
              <a:rPr lang="en-US" sz="2200" dirty="0" smtClean="0"/>
              <a:t>of secondary hypothyroidism. </a:t>
            </a:r>
            <a:r>
              <a:rPr lang="en-US" sz="2200" dirty="0"/>
              <a:t>In </a:t>
            </a:r>
            <a:r>
              <a:rPr lang="en-US" sz="2200" dirty="0" smtClean="0"/>
              <a:t>cases of </a:t>
            </a:r>
            <a:r>
              <a:rPr lang="en-US" sz="2200" dirty="0" err="1"/>
              <a:t>hypogonadism</a:t>
            </a:r>
            <a:r>
              <a:rPr lang="en-US" sz="2200" dirty="0"/>
              <a:t> due to </a:t>
            </a:r>
            <a:r>
              <a:rPr lang="en-US" sz="2200" dirty="0" err="1"/>
              <a:t>gonadotrophin</a:t>
            </a:r>
            <a:r>
              <a:rPr lang="en-US" sz="2200" dirty="0"/>
              <a:t> </a:t>
            </a:r>
            <a:r>
              <a:rPr lang="en-US" sz="2200" dirty="0" smtClean="0"/>
              <a:t>deficiency, differentiation </a:t>
            </a:r>
            <a:r>
              <a:rPr lang="en-US" sz="2200" dirty="0"/>
              <a:t>on the basis of the response </a:t>
            </a:r>
            <a:r>
              <a:rPr lang="en-US" sz="2200" dirty="0" smtClean="0"/>
              <a:t>to </a:t>
            </a:r>
            <a:r>
              <a:rPr lang="en-US" sz="2200" dirty="0" err="1"/>
              <a:t>gonadotrophin</a:t>
            </a:r>
            <a:r>
              <a:rPr lang="en-US" sz="2200" dirty="0"/>
              <a:t>-releasing hormone (</a:t>
            </a:r>
            <a:r>
              <a:rPr lang="en-US" sz="2200" dirty="0" err="1"/>
              <a:t>GnRH</a:t>
            </a:r>
            <a:r>
              <a:rPr lang="en-US" sz="2200" dirty="0"/>
              <a:t>) is less </a:t>
            </a:r>
            <a:r>
              <a:rPr lang="en-US" sz="2200" dirty="0" smtClean="0"/>
              <a:t>clear cut.</a:t>
            </a:r>
            <a:endParaRPr lang="en-US" sz="2200" dirty="0"/>
          </a:p>
        </p:txBody>
      </p:sp>
    </p:spTree>
    <p:extLst>
      <p:ext uri="{BB962C8B-B14F-4D97-AF65-F5344CB8AC3E}">
        <p14:creationId xmlns:p14="http://schemas.microsoft.com/office/powerpoint/2010/main" val="860356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152400" y="1600200"/>
            <a:ext cx="2743200" cy="5181600"/>
          </a:xfrm>
        </p:spPr>
        <p:txBody>
          <a:bodyPr>
            <a:normAutofit fontScale="77500" lnSpcReduction="20000"/>
          </a:bodyPr>
          <a:lstStyle/>
          <a:p>
            <a:pPr marL="0" indent="0">
              <a:buNone/>
            </a:pPr>
            <a:r>
              <a:rPr lang="en-US" dirty="0">
                <a:solidFill>
                  <a:srgbClr val="FF0000"/>
                </a:solidFill>
              </a:rPr>
              <a:t>Excessive secretion usually </a:t>
            </a:r>
            <a:r>
              <a:rPr lang="en-US" dirty="0" smtClean="0">
                <a:solidFill>
                  <a:srgbClr val="FF0000"/>
                </a:solidFill>
              </a:rPr>
              <a:t>involves a </a:t>
            </a:r>
            <a:r>
              <a:rPr lang="en-US" dirty="0">
                <a:solidFill>
                  <a:srgbClr val="FF0000"/>
                </a:solidFill>
              </a:rPr>
              <a:t>single hormone,</a:t>
            </a:r>
            <a:r>
              <a:rPr lang="en-US" dirty="0"/>
              <a:t> </a:t>
            </a:r>
            <a:endParaRPr lang="en-US" dirty="0" smtClean="0"/>
          </a:p>
          <a:p>
            <a:pPr marL="0" indent="0">
              <a:buNone/>
            </a:pPr>
            <a:r>
              <a:rPr lang="en-US" sz="3800" b="1" u="sng" dirty="0" smtClean="0"/>
              <a:t>but</a:t>
            </a:r>
            <a:r>
              <a:rPr lang="en-US" sz="3800" dirty="0" smtClean="0"/>
              <a:t> </a:t>
            </a:r>
          </a:p>
          <a:p>
            <a:pPr marL="0" indent="0">
              <a:buNone/>
            </a:pPr>
            <a:r>
              <a:rPr lang="en-US" dirty="0" smtClean="0">
                <a:solidFill>
                  <a:srgbClr val="FF0000"/>
                </a:solidFill>
              </a:rPr>
              <a:t>deficiencies </a:t>
            </a:r>
            <a:r>
              <a:rPr lang="en-US" dirty="0">
                <a:solidFill>
                  <a:srgbClr val="FF0000"/>
                </a:solidFill>
              </a:rPr>
              <a:t>are often </a:t>
            </a:r>
            <a:r>
              <a:rPr lang="en-US" dirty="0" smtClean="0">
                <a:solidFill>
                  <a:srgbClr val="FF0000"/>
                </a:solidFill>
              </a:rPr>
              <a:t>multiple.</a:t>
            </a:r>
            <a:r>
              <a:rPr lang="en-US" dirty="0" smtClean="0"/>
              <a:t> </a:t>
            </a:r>
          </a:p>
          <a:p>
            <a:pPr marL="0" indent="0">
              <a:buNone/>
            </a:pPr>
            <a:endParaRPr lang="en-US" dirty="0" smtClean="0">
              <a:solidFill>
                <a:srgbClr val="FF0000"/>
              </a:solidFill>
            </a:endParaRPr>
          </a:p>
          <a:p>
            <a:pPr marL="0" indent="0">
              <a:buNone/>
            </a:pPr>
            <a:r>
              <a:rPr lang="en-US" dirty="0" smtClean="0">
                <a:solidFill>
                  <a:srgbClr val="FF0000"/>
                </a:solidFill>
              </a:rPr>
              <a:t>However</a:t>
            </a:r>
            <a:r>
              <a:rPr lang="en-US" dirty="0">
                <a:solidFill>
                  <a:srgbClr val="FF0000"/>
                </a:solidFill>
              </a:rPr>
              <a:t>,</a:t>
            </a:r>
            <a:r>
              <a:rPr lang="en-US" dirty="0"/>
              <a:t> many pituitary </a:t>
            </a:r>
            <a:r>
              <a:rPr lang="en-US" dirty="0" err="1"/>
              <a:t>tumours</a:t>
            </a:r>
            <a:r>
              <a:rPr lang="en-US" dirty="0"/>
              <a:t> are </a:t>
            </a:r>
            <a:r>
              <a:rPr lang="en-US" dirty="0" smtClean="0"/>
              <a:t>non-secretory and </a:t>
            </a:r>
            <a:r>
              <a:rPr lang="en-US" dirty="0"/>
              <a:t>may present clinically with eye signs or headaches.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1524000"/>
            <a:ext cx="6231457"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11404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a:t>Growth hormone</a:t>
            </a:r>
          </a:p>
          <a:p>
            <a:pPr marL="0" indent="0">
              <a:buNone/>
            </a:pPr>
            <a:r>
              <a:rPr lang="en-US" dirty="0"/>
              <a:t>Growth hormone secretion from the anterior </a:t>
            </a:r>
            <a:r>
              <a:rPr lang="en-US" dirty="0" smtClean="0"/>
              <a:t>pituitary gland </a:t>
            </a:r>
            <a:r>
              <a:rPr lang="en-US" dirty="0"/>
              <a:t>is mainly controlled by hypothalamic </a:t>
            </a:r>
            <a:r>
              <a:rPr lang="en-US" dirty="0" smtClean="0"/>
              <a:t>GH-releasing hormone </a:t>
            </a:r>
            <a:r>
              <a:rPr lang="en-US" dirty="0"/>
              <a:t>(GHRH). </a:t>
            </a:r>
            <a:r>
              <a:rPr lang="en-US" dirty="0" smtClean="0"/>
              <a:t>Synthesis </a:t>
            </a:r>
            <a:r>
              <a:rPr lang="en-US" dirty="0"/>
              <a:t>by </a:t>
            </a:r>
            <a:r>
              <a:rPr lang="en-US" dirty="0" smtClean="0"/>
              <a:t>the hypothalamus</a:t>
            </a:r>
            <a:r>
              <a:rPr lang="en-US" dirty="0"/>
              <a:t>, </a:t>
            </a:r>
            <a:r>
              <a:rPr lang="en-US" dirty="0" smtClean="0"/>
              <a:t>then </a:t>
            </a:r>
            <a:r>
              <a:rPr lang="en-US" dirty="0"/>
              <a:t>transported via the </a:t>
            </a:r>
            <a:r>
              <a:rPr lang="en-US" dirty="0" smtClean="0"/>
              <a:t>hypothalamic portal </a:t>
            </a:r>
            <a:r>
              <a:rPr lang="en-US" dirty="0"/>
              <a:t>system to the </a:t>
            </a:r>
            <a:r>
              <a:rPr lang="en-US" dirty="0" err="1"/>
              <a:t>somatotrophs</a:t>
            </a:r>
            <a:r>
              <a:rPr lang="en-US" dirty="0"/>
              <a:t> of the </a:t>
            </a:r>
            <a:r>
              <a:rPr lang="en-US" dirty="0" smtClean="0"/>
              <a:t>anterior pituitary</a:t>
            </a:r>
            <a:r>
              <a:rPr lang="en-US" dirty="0"/>
              <a:t>. Secretion of GHRH, and therefore of GH, </a:t>
            </a:r>
            <a:r>
              <a:rPr lang="en-US" dirty="0" smtClean="0"/>
              <a:t>is pulsatile</a:t>
            </a:r>
            <a:r>
              <a:rPr lang="en-US" dirty="0"/>
              <a:t>, occurring about seven or eight times a </a:t>
            </a:r>
            <a:r>
              <a:rPr lang="en-US" dirty="0" smtClean="0"/>
              <a:t>day, usually </a:t>
            </a:r>
            <a:r>
              <a:rPr lang="en-US" dirty="0"/>
              <a:t>associated with:</a:t>
            </a:r>
          </a:p>
          <a:p>
            <a:r>
              <a:rPr lang="en-US" dirty="0" smtClean="0"/>
              <a:t>Exercise</a:t>
            </a:r>
            <a:r>
              <a:rPr lang="en-US" dirty="0"/>
              <a:t>,</a:t>
            </a:r>
          </a:p>
          <a:p>
            <a:r>
              <a:rPr lang="en-US" dirty="0" smtClean="0"/>
              <a:t>Onset </a:t>
            </a:r>
            <a:r>
              <a:rPr lang="en-US" dirty="0"/>
              <a:t>of deep sleep,</a:t>
            </a:r>
          </a:p>
          <a:p>
            <a:r>
              <a:rPr lang="en-US" dirty="0" smtClean="0"/>
              <a:t>In </a:t>
            </a:r>
            <a:r>
              <a:rPr lang="en-US" dirty="0"/>
              <a:t>response to the falling plasma </a:t>
            </a:r>
            <a:r>
              <a:rPr lang="en-US" dirty="0" smtClean="0"/>
              <a:t>glucose concentration </a:t>
            </a:r>
            <a:r>
              <a:rPr lang="en-US" dirty="0"/>
              <a:t>about an hour after meals</a:t>
            </a:r>
            <a:r>
              <a:rPr lang="en-US" dirty="0" smtClean="0"/>
              <a:t>.</a:t>
            </a:r>
          </a:p>
          <a:p>
            <a:endParaRPr lang="en-US" dirty="0"/>
          </a:p>
          <a:p>
            <a:pPr marL="0" indent="0">
              <a:buNone/>
            </a:pPr>
            <a:r>
              <a:rPr lang="en-US" dirty="0">
                <a:solidFill>
                  <a:srgbClr val="FF0000"/>
                </a:solidFill>
              </a:rPr>
              <a:t>At other times, plasma concentrations are </a:t>
            </a:r>
            <a:r>
              <a:rPr lang="en-US" dirty="0" smtClean="0">
                <a:solidFill>
                  <a:srgbClr val="FF0000"/>
                </a:solidFill>
              </a:rPr>
              <a:t>usually very </a:t>
            </a:r>
            <a:r>
              <a:rPr lang="en-US" dirty="0">
                <a:solidFill>
                  <a:srgbClr val="FF0000"/>
                </a:solidFill>
              </a:rPr>
              <a:t>low or undetectable, especially in children.</a:t>
            </a:r>
          </a:p>
        </p:txBody>
      </p:sp>
    </p:spTree>
    <p:extLst>
      <p:ext uri="{BB962C8B-B14F-4D97-AF65-F5344CB8AC3E}">
        <p14:creationId xmlns:p14="http://schemas.microsoft.com/office/powerpoint/2010/main" val="3895793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457200" y="1600200"/>
            <a:ext cx="8229600" cy="5257800"/>
          </a:xfrm>
        </p:spPr>
        <p:txBody>
          <a:bodyPr>
            <a:normAutofit fontScale="70000" lnSpcReduction="20000"/>
          </a:bodyPr>
          <a:lstStyle/>
          <a:p>
            <a:pPr marL="0" indent="0">
              <a:buNone/>
            </a:pPr>
            <a:r>
              <a:rPr lang="en-US" dirty="0"/>
              <a:t>Growth hormone release is </a:t>
            </a:r>
            <a:r>
              <a:rPr lang="en-US" dirty="0">
                <a:solidFill>
                  <a:srgbClr val="FF0000"/>
                </a:solidFill>
              </a:rPr>
              <a:t>inhibited</a:t>
            </a:r>
            <a:r>
              <a:rPr lang="en-US" dirty="0"/>
              <a:t> in a </a:t>
            </a:r>
            <a:r>
              <a:rPr lang="en-US" dirty="0" smtClean="0"/>
              <a:t>negative feedback </a:t>
            </a:r>
            <a:r>
              <a:rPr lang="en-US" dirty="0"/>
              <a:t>pathway by another hypothalamic </a:t>
            </a:r>
            <a:r>
              <a:rPr lang="en-US" dirty="0" smtClean="0"/>
              <a:t>hormone, </a:t>
            </a:r>
            <a:r>
              <a:rPr lang="en-US" dirty="0" err="1" smtClean="0"/>
              <a:t>somatostatin</a:t>
            </a:r>
            <a:r>
              <a:rPr lang="en-US" dirty="0" smtClean="0"/>
              <a:t> </a:t>
            </a:r>
            <a:r>
              <a:rPr lang="en-US" dirty="0"/>
              <a:t>(GH-release inhibiting hormone</a:t>
            </a:r>
            <a:r>
              <a:rPr lang="en-US" dirty="0" smtClean="0"/>
              <a:t>). </a:t>
            </a:r>
            <a:r>
              <a:rPr lang="en-US" dirty="0" err="1" smtClean="0"/>
              <a:t>Somatostatin</a:t>
            </a:r>
            <a:r>
              <a:rPr lang="en-US" dirty="0" smtClean="0"/>
              <a:t> </a:t>
            </a:r>
            <a:r>
              <a:rPr lang="en-US" dirty="0"/>
              <a:t>is found not only in the hypothalamus </a:t>
            </a:r>
            <a:r>
              <a:rPr lang="en-US" dirty="0" smtClean="0"/>
              <a:t>and elsewhere </a:t>
            </a:r>
            <a:r>
              <a:rPr lang="en-US" dirty="0"/>
              <a:t>in the brain, </a:t>
            </a:r>
            <a:r>
              <a:rPr lang="en-US" b="1" u="sng" dirty="0"/>
              <a:t>but</a:t>
            </a:r>
            <a:r>
              <a:rPr lang="en-US" dirty="0"/>
              <a:t> also in the </a:t>
            </a:r>
            <a:r>
              <a:rPr lang="en-US" dirty="0" smtClean="0"/>
              <a:t>gastrointestinal tract </a:t>
            </a:r>
            <a:r>
              <a:rPr lang="en-US" dirty="0"/>
              <a:t>and pancreatic islet cells, where it inhibits </a:t>
            </a:r>
            <a:r>
              <a:rPr lang="en-US" dirty="0" smtClean="0"/>
              <a:t>the secretion </a:t>
            </a:r>
            <a:r>
              <a:rPr lang="en-US" dirty="0"/>
              <a:t>of many gastrointestinal hormones. </a:t>
            </a:r>
            <a:r>
              <a:rPr lang="en-US" dirty="0" smtClean="0"/>
              <a:t>Insulin-like growth </a:t>
            </a:r>
            <a:r>
              <a:rPr lang="en-US" dirty="0"/>
              <a:t>factor 1 (IGF-1) acts by feedback to </a:t>
            </a:r>
            <a:r>
              <a:rPr lang="en-US" dirty="0" smtClean="0"/>
              <a:t>inhibit GHRH action. </a:t>
            </a:r>
          </a:p>
          <a:p>
            <a:pPr marL="0" indent="0">
              <a:buNone/>
            </a:pPr>
            <a:r>
              <a:rPr lang="en-US" b="1" dirty="0" smtClean="0"/>
              <a:t>Growth </a:t>
            </a:r>
            <a:r>
              <a:rPr lang="en-US" b="1" dirty="0"/>
              <a:t>hormone secretion may be stimulated by:</a:t>
            </a:r>
          </a:p>
          <a:p>
            <a:r>
              <a:rPr lang="en-US" dirty="0" smtClean="0"/>
              <a:t>Stress</a:t>
            </a:r>
            <a:r>
              <a:rPr lang="en-US" dirty="0"/>
              <a:t>, one cause of which is </a:t>
            </a:r>
            <a:r>
              <a:rPr lang="en-US" dirty="0" err="1" smtClean="0"/>
              <a:t>hypoglycaemia</a:t>
            </a:r>
            <a:endParaRPr lang="en-US" dirty="0"/>
          </a:p>
          <a:p>
            <a:r>
              <a:rPr lang="en-US" dirty="0" smtClean="0"/>
              <a:t>Glucagon</a:t>
            </a:r>
            <a:endParaRPr lang="en-US" dirty="0"/>
          </a:p>
          <a:p>
            <a:r>
              <a:rPr lang="en-US" dirty="0" smtClean="0"/>
              <a:t>Some </a:t>
            </a:r>
            <a:r>
              <a:rPr lang="en-US" dirty="0"/>
              <a:t>amino acids, </a:t>
            </a:r>
            <a:r>
              <a:rPr lang="en-US" dirty="0" smtClean="0"/>
              <a:t>e.g. arginine</a:t>
            </a:r>
            <a:endParaRPr lang="en-US" dirty="0"/>
          </a:p>
          <a:p>
            <a:r>
              <a:rPr lang="en-US" dirty="0" smtClean="0"/>
              <a:t>drugs </a:t>
            </a:r>
            <a:r>
              <a:rPr lang="en-US" dirty="0"/>
              <a:t>such as levodopa and </a:t>
            </a:r>
            <a:r>
              <a:rPr lang="en-US" dirty="0" smtClean="0"/>
              <a:t>clonidine</a:t>
            </a:r>
            <a:endParaRPr lang="en-US" dirty="0"/>
          </a:p>
          <a:p>
            <a:pPr marL="0" indent="0">
              <a:buNone/>
            </a:pPr>
            <a:endParaRPr lang="en-US" dirty="0" smtClean="0"/>
          </a:p>
          <a:p>
            <a:pPr marL="0" indent="0">
              <a:buNone/>
            </a:pPr>
            <a:r>
              <a:rPr lang="en-US" dirty="0" smtClean="0">
                <a:solidFill>
                  <a:srgbClr val="FF0000"/>
                </a:solidFill>
              </a:rPr>
              <a:t>All </a:t>
            </a:r>
            <a:r>
              <a:rPr lang="en-US" dirty="0">
                <a:solidFill>
                  <a:srgbClr val="FF0000"/>
                </a:solidFill>
              </a:rPr>
              <a:t>these stimuli have been used to assess </a:t>
            </a:r>
            <a:r>
              <a:rPr lang="en-US" dirty="0" smtClean="0">
                <a:solidFill>
                  <a:srgbClr val="FF0000"/>
                </a:solidFill>
              </a:rPr>
              <a:t>GH secretory </a:t>
            </a:r>
            <a:r>
              <a:rPr lang="en-US" dirty="0">
                <a:solidFill>
                  <a:srgbClr val="FF0000"/>
                </a:solidFill>
              </a:rPr>
              <a:t>capacity, which may also be impaired </a:t>
            </a:r>
            <a:r>
              <a:rPr lang="en-US" dirty="0" smtClean="0">
                <a:solidFill>
                  <a:srgbClr val="FF0000"/>
                </a:solidFill>
              </a:rPr>
              <a:t>in obese </a:t>
            </a:r>
            <a:r>
              <a:rPr lang="en-US" dirty="0">
                <a:solidFill>
                  <a:srgbClr val="FF0000"/>
                </a:solidFill>
              </a:rPr>
              <a:t>patients, in hypothyroidism and </a:t>
            </a:r>
            <a:r>
              <a:rPr lang="en-US" dirty="0" err="1" smtClean="0">
                <a:solidFill>
                  <a:srgbClr val="FF0000"/>
                </a:solidFill>
              </a:rPr>
              <a:t>hypogonadism</a:t>
            </a:r>
            <a:r>
              <a:rPr lang="en-US" dirty="0" smtClean="0">
                <a:solidFill>
                  <a:srgbClr val="FF0000"/>
                </a:solidFill>
              </a:rPr>
              <a:t>, in </a:t>
            </a:r>
            <a:r>
              <a:rPr lang="en-US" dirty="0">
                <a:solidFill>
                  <a:srgbClr val="FF0000"/>
                </a:solidFill>
              </a:rPr>
              <a:t>some cases of Cushing’s syndrome and in </a:t>
            </a:r>
            <a:r>
              <a:rPr lang="en-US" dirty="0" smtClean="0">
                <a:solidFill>
                  <a:srgbClr val="FF0000"/>
                </a:solidFill>
              </a:rPr>
              <a:t>patients receiving </a:t>
            </a:r>
            <a:r>
              <a:rPr lang="en-US" dirty="0">
                <a:solidFill>
                  <a:srgbClr val="FF0000"/>
                </a:solidFill>
              </a:rPr>
              <a:t>large doses of steroids.</a:t>
            </a:r>
          </a:p>
        </p:txBody>
      </p:sp>
    </p:spTree>
    <p:extLst>
      <p:ext uri="{BB962C8B-B14F-4D97-AF65-F5344CB8AC3E}">
        <p14:creationId xmlns:p14="http://schemas.microsoft.com/office/powerpoint/2010/main" val="898366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GENERAL PRINCIPLES OF ENDOCRINE</a:t>
            </a:r>
            <a:br>
              <a:rPr lang="en-US" b="1" dirty="0" smtClean="0"/>
            </a:br>
            <a:r>
              <a:rPr lang="en-US" b="1" dirty="0" smtClean="0"/>
              <a:t>DIAGNOSIS</a:t>
            </a:r>
            <a:endParaRPr lang="en-US" dirty="0"/>
          </a:p>
        </p:txBody>
      </p:sp>
      <p:sp>
        <p:nvSpPr>
          <p:cNvPr id="3" name="Content Placeholder 2"/>
          <p:cNvSpPr>
            <a:spLocks noGrp="1"/>
          </p:cNvSpPr>
          <p:nvPr>
            <p:ph idx="1"/>
          </p:nvPr>
        </p:nvSpPr>
        <p:spPr>
          <a:xfrm>
            <a:off x="457200" y="1600200"/>
            <a:ext cx="8458200" cy="5105400"/>
          </a:xfrm>
        </p:spPr>
        <p:txBody>
          <a:bodyPr>
            <a:normAutofit fontScale="77500" lnSpcReduction="20000"/>
          </a:bodyPr>
          <a:lstStyle/>
          <a:p>
            <a:pPr marL="0" indent="0">
              <a:buNone/>
            </a:pPr>
            <a:r>
              <a:rPr lang="en-US" dirty="0" smtClean="0"/>
              <a:t>A </a:t>
            </a:r>
            <a:r>
              <a:rPr lang="en-US" dirty="0"/>
              <a:t>hormone can be defined as a substance secreted by </a:t>
            </a:r>
            <a:r>
              <a:rPr lang="en-US" dirty="0" smtClean="0"/>
              <a:t>an endocrine </a:t>
            </a:r>
            <a:r>
              <a:rPr lang="en-US" dirty="0"/>
              <a:t>gland that is transported in the blood, </a:t>
            </a:r>
            <a:r>
              <a:rPr lang="en-US" dirty="0" smtClean="0"/>
              <a:t>thereby regulating </a:t>
            </a:r>
            <a:r>
              <a:rPr lang="en-US" dirty="0"/>
              <a:t>the function of another tissue(s). </a:t>
            </a:r>
          </a:p>
          <a:p>
            <a:pPr marL="0" indent="0">
              <a:buNone/>
            </a:pPr>
            <a:r>
              <a:rPr lang="en-US" dirty="0" smtClean="0"/>
              <a:t>Endocrine system is integration of </a:t>
            </a:r>
            <a:r>
              <a:rPr lang="en-US" dirty="0" smtClean="0">
                <a:solidFill>
                  <a:srgbClr val="FF0000"/>
                </a:solidFill>
              </a:rPr>
              <a:t>neural and endocrine control</a:t>
            </a:r>
            <a:r>
              <a:rPr lang="en-US" dirty="0" smtClean="0"/>
              <a:t> and it is importance in </a:t>
            </a:r>
            <a:r>
              <a:rPr lang="en-US" dirty="0" smtClean="0">
                <a:solidFill>
                  <a:srgbClr val="FF0000"/>
                </a:solidFill>
              </a:rPr>
              <a:t>homeostasis</a:t>
            </a:r>
            <a:r>
              <a:rPr lang="en-US" dirty="0" smtClean="0"/>
              <a:t> and </a:t>
            </a:r>
            <a:r>
              <a:rPr lang="en-US" dirty="0" smtClean="0">
                <a:solidFill>
                  <a:srgbClr val="FF0000"/>
                </a:solidFill>
              </a:rPr>
              <a:t>metabolism</a:t>
            </a:r>
            <a:r>
              <a:rPr lang="en-US" dirty="0" smtClean="0"/>
              <a:t>.</a:t>
            </a:r>
          </a:p>
          <a:p>
            <a:pPr marL="0" indent="0">
              <a:buNone/>
            </a:pPr>
            <a:r>
              <a:rPr lang="en-US" b="1" u="sng" dirty="0" smtClean="0"/>
              <a:t>For example:</a:t>
            </a:r>
          </a:p>
          <a:p>
            <a:pPr marL="0" indent="0">
              <a:buNone/>
            </a:pPr>
            <a:r>
              <a:rPr lang="en-US" dirty="0" smtClean="0"/>
              <a:t>Growth </a:t>
            </a:r>
            <a:r>
              <a:rPr lang="en-US" dirty="0"/>
              <a:t>hormone (</a:t>
            </a:r>
            <a:r>
              <a:rPr lang="en-US" dirty="0" smtClean="0"/>
              <a:t>GH), </a:t>
            </a:r>
            <a:r>
              <a:rPr lang="en-US" dirty="0" err="1"/>
              <a:t>thyroxine</a:t>
            </a:r>
            <a:r>
              <a:rPr lang="en-US" dirty="0"/>
              <a:t> (</a:t>
            </a:r>
            <a:r>
              <a:rPr lang="en-US" dirty="0" smtClean="0"/>
              <a:t>T4), and insulin, </a:t>
            </a:r>
            <a:r>
              <a:rPr lang="en-US" dirty="0"/>
              <a:t>influence tissue metabolism </a:t>
            </a:r>
            <a:r>
              <a:rPr lang="en-US" dirty="0" smtClean="0"/>
              <a:t>directly. </a:t>
            </a:r>
          </a:p>
          <a:p>
            <a:pPr marL="0" indent="0">
              <a:buNone/>
            </a:pPr>
            <a:r>
              <a:rPr lang="en-US" dirty="0" smtClean="0">
                <a:solidFill>
                  <a:srgbClr val="FF0000"/>
                </a:solidFill>
              </a:rPr>
              <a:t>Conversely</a:t>
            </a:r>
            <a:r>
              <a:rPr lang="en-US" dirty="0">
                <a:solidFill>
                  <a:srgbClr val="FF0000"/>
                </a:solidFill>
              </a:rPr>
              <a:t>,</a:t>
            </a:r>
            <a:r>
              <a:rPr lang="en-US" dirty="0"/>
              <a:t> trophic hormones from the pituitary </a:t>
            </a:r>
            <a:r>
              <a:rPr lang="en-US" dirty="0" smtClean="0"/>
              <a:t>gland stimulate </a:t>
            </a:r>
            <a:r>
              <a:rPr lang="en-US" dirty="0"/>
              <a:t>target endocrine glands to synthesize </a:t>
            </a:r>
            <a:r>
              <a:rPr lang="en-US" dirty="0" smtClean="0"/>
              <a:t>and secrete </a:t>
            </a:r>
            <a:r>
              <a:rPr lang="en-US" dirty="0"/>
              <a:t>further hormones, which in turn partly </a:t>
            </a:r>
            <a:r>
              <a:rPr lang="en-US" dirty="0" smtClean="0"/>
              <a:t>control trophic </a:t>
            </a:r>
            <a:r>
              <a:rPr lang="en-US" dirty="0"/>
              <a:t>hormone release, usually by negative </a:t>
            </a:r>
            <a:r>
              <a:rPr lang="en-US" dirty="0" smtClean="0"/>
              <a:t>feedback inhibition</a:t>
            </a:r>
            <a:r>
              <a:rPr lang="en-US" dirty="0"/>
              <a:t>. </a:t>
            </a:r>
            <a:r>
              <a:rPr lang="en-US" dirty="0" smtClean="0">
                <a:solidFill>
                  <a:srgbClr val="FF0000"/>
                </a:solidFill>
              </a:rPr>
              <a:t>E.g.</a:t>
            </a:r>
            <a:r>
              <a:rPr lang="en-US" dirty="0" smtClean="0"/>
              <a:t> </a:t>
            </a:r>
            <a:r>
              <a:rPr lang="en-US" dirty="0" err="1"/>
              <a:t>hypercalcaemia</a:t>
            </a:r>
            <a:r>
              <a:rPr lang="en-US" dirty="0"/>
              <a:t> inhibits </a:t>
            </a:r>
            <a:r>
              <a:rPr lang="en-US" dirty="0" smtClean="0"/>
              <a:t>the secretion </a:t>
            </a:r>
            <a:r>
              <a:rPr lang="en-US" dirty="0"/>
              <a:t>of parathyroid hormone (PTH), and </a:t>
            </a:r>
            <a:r>
              <a:rPr lang="en-US" dirty="0" smtClean="0"/>
              <a:t>elevation of </a:t>
            </a:r>
            <a:r>
              <a:rPr lang="en-US" dirty="0"/>
              <a:t>plasma T4 concentration inhibits the secretion </a:t>
            </a:r>
            <a:r>
              <a:rPr lang="en-US" dirty="0" smtClean="0"/>
              <a:t>of thyroid-stimulating </a:t>
            </a:r>
            <a:r>
              <a:rPr lang="en-US" dirty="0"/>
              <a:t>hormone (TSH).</a:t>
            </a:r>
          </a:p>
        </p:txBody>
      </p:sp>
    </p:spTree>
    <p:extLst>
      <p:ext uri="{BB962C8B-B14F-4D97-AF65-F5344CB8AC3E}">
        <p14:creationId xmlns:p14="http://schemas.microsoft.com/office/powerpoint/2010/main" val="16457931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pPr marL="0" indent="0">
              <a:buNone/>
            </a:pPr>
            <a:r>
              <a:rPr lang="en-US" sz="4000" b="1" dirty="0"/>
              <a:t>Actions of growth hormone</a:t>
            </a:r>
          </a:p>
          <a:p>
            <a:pPr marL="0" indent="0">
              <a:buNone/>
            </a:pPr>
            <a:r>
              <a:rPr lang="en-US" i="1" dirty="0"/>
              <a:t>The main function of GH is to promote growth.</a:t>
            </a:r>
            <a:r>
              <a:rPr lang="en-US" dirty="0"/>
              <a:t> </a:t>
            </a:r>
            <a:endParaRPr lang="en-US" dirty="0" smtClean="0"/>
          </a:p>
          <a:p>
            <a:pPr marL="0" indent="0">
              <a:buNone/>
            </a:pPr>
            <a:r>
              <a:rPr lang="en-US" dirty="0" smtClean="0"/>
              <a:t>Its action </a:t>
            </a:r>
            <a:r>
              <a:rPr lang="en-US" dirty="0"/>
              <a:t>is primarily mediated by IGFs, </a:t>
            </a:r>
            <a:r>
              <a:rPr lang="en-US" dirty="0" smtClean="0"/>
              <a:t>polypeptides that </a:t>
            </a:r>
            <a:r>
              <a:rPr lang="en-US" dirty="0"/>
              <a:t>are synthesized in many tissues, where they </a:t>
            </a:r>
            <a:r>
              <a:rPr lang="en-US" dirty="0" smtClean="0"/>
              <a:t>act locally</a:t>
            </a:r>
            <a:r>
              <a:rPr lang="en-US" dirty="0"/>
              <a:t>. </a:t>
            </a:r>
            <a:r>
              <a:rPr lang="en-US" dirty="0">
                <a:solidFill>
                  <a:srgbClr val="FF0000"/>
                </a:solidFill>
              </a:rPr>
              <a:t>Plasma concentrations of one of these, </a:t>
            </a:r>
            <a:r>
              <a:rPr lang="en-US" dirty="0" smtClean="0">
                <a:solidFill>
                  <a:srgbClr val="FF0000"/>
                </a:solidFill>
              </a:rPr>
              <a:t>IGF-1 (also </a:t>
            </a:r>
            <a:r>
              <a:rPr lang="en-US" dirty="0">
                <a:solidFill>
                  <a:srgbClr val="FF0000"/>
                </a:solidFill>
              </a:rPr>
              <a:t>known as </a:t>
            </a:r>
            <a:r>
              <a:rPr lang="en-US" dirty="0" err="1">
                <a:solidFill>
                  <a:srgbClr val="FF0000"/>
                </a:solidFill>
              </a:rPr>
              <a:t>somatomedin</a:t>
            </a:r>
            <a:r>
              <a:rPr lang="en-US" dirty="0">
                <a:solidFill>
                  <a:srgbClr val="FF0000"/>
                </a:solidFill>
              </a:rPr>
              <a:t> C), correlate with </a:t>
            </a:r>
            <a:r>
              <a:rPr lang="en-US" dirty="0" smtClean="0">
                <a:solidFill>
                  <a:srgbClr val="FF0000"/>
                </a:solidFill>
              </a:rPr>
              <a:t>GH secretion.</a:t>
            </a:r>
          </a:p>
          <a:p>
            <a:pPr>
              <a:buFontTx/>
              <a:buChar char="-"/>
            </a:pPr>
            <a:r>
              <a:rPr lang="en-US" dirty="0" smtClean="0">
                <a:solidFill>
                  <a:srgbClr val="FF0000"/>
                </a:solidFill>
              </a:rPr>
              <a:t>Carbohydrate </a:t>
            </a:r>
            <a:r>
              <a:rPr lang="en-US" dirty="0">
                <a:solidFill>
                  <a:srgbClr val="FF0000"/>
                </a:solidFill>
              </a:rPr>
              <a:t>metabolism is affected by GH:</a:t>
            </a:r>
            <a:r>
              <a:rPr lang="en-US" dirty="0"/>
              <a:t> </a:t>
            </a:r>
            <a:r>
              <a:rPr lang="en-US" dirty="0" smtClean="0"/>
              <a:t>GH antagonizes </a:t>
            </a:r>
            <a:r>
              <a:rPr lang="en-US" dirty="0"/>
              <a:t>the insulin-mediated cell uptake of </a:t>
            </a:r>
            <a:r>
              <a:rPr lang="en-US" dirty="0" smtClean="0"/>
              <a:t>glucose, and </a:t>
            </a:r>
            <a:r>
              <a:rPr lang="en-US" dirty="0"/>
              <a:t>excess secretion may produce glucose </a:t>
            </a:r>
            <a:r>
              <a:rPr lang="en-US" dirty="0" smtClean="0"/>
              <a:t>intolerance. </a:t>
            </a:r>
          </a:p>
          <a:p>
            <a:pPr>
              <a:buFontTx/>
              <a:buChar char="-"/>
            </a:pPr>
            <a:r>
              <a:rPr lang="en-US" dirty="0" smtClean="0">
                <a:solidFill>
                  <a:srgbClr val="FF0000"/>
                </a:solidFill>
              </a:rPr>
              <a:t>Fat </a:t>
            </a:r>
            <a:r>
              <a:rPr lang="en-US" dirty="0">
                <a:solidFill>
                  <a:srgbClr val="FF0000"/>
                </a:solidFill>
              </a:rPr>
              <a:t>metabolism is stimulated by GH:</a:t>
            </a:r>
            <a:r>
              <a:rPr lang="en-US" dirty="0"/>
              <a:t> </a:t>
            </a:r>
            <a:r>
              <a:rPr lang="en-US" dirty="0" smtClean="0"/>
              <a:t>lipolysis is </a:t>
            </a:r>
            <a:r>
              <a:rPr lang="en-US" dirty="0"/>
              <a:t>stimulated, with a consequent increase in </a:t>
            </a:r>
            <a:r>
              <a:rPr lang="en-US" dirty="0" smtClean="0"/>
              <a:t>the concentration </a:t>
            </a:r>
            <a:r>
              <a:rPr lang="en-US" dirty="0"/>
              <a:t>of circulating free fatty acids. Free </a:t>
            </a:r>
            <a:r>
              <a:rPr lang="en-US" dirty="0" smtClean="0"/>
              <a:t>fatty acid </a:t>
            </a:r>
            <a:r>
              <a:rPr lang="en-US" dirty="0"/>
              <a:t>antagonizes insulin release and action. </a:t>
            </a:r>
            <a:r>
              <a:rPr lang="en-US" dirty="0" smtClean="0"/>
              <a:t>Growth hormone </a:t>
            </a:r>
            <a:r>
              <a:rPr lang="en-US" dirty="0"/>
              <a:t>enhances protein synthesis, in </a:t>
            </a:r>
            <a:r>
              <a:rPr lang="en-US" dirty="0" smtClean="0"/>
              <a:t>conjunction with </a:t>
            </a:r>
            <a:r>
              <a:rPr lang="en-US" dirty="0"/>
              <a:t>insulin, to stimulate amino acid uptake by cells.</a:t>
            </a:r>
          </a:p>
        </p:txBody>
      </p:sp>
    </p:spTree>
    <p:extLst>
      <p:ext uri="{BB962C8B-B14F-4D97-AF65-F5344CB8AC3E}">
        <p14:creationId xmlns:p14="http://schemas.microsoft.com/office/powerpoint/2010/main" val="308569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The production of IGF-1 is also </a:t>
            </a:r>
            <a:r>
              <a:rPr lang="en-US" dirty="0" smtClean="0"/>
              <a:t>influenced </a:t>
            </a:r>
            <a:r>
              <a:rPr lang="en-US" dirty="0"/>
              <a:t>by </a:t>
            </a:r>
            <a:r>
              <a:rPr lang="en-US" dirty="0" smtClean="0"/>
              <a:t>other factors</a:t>
            </a:r>
            <a:r>
              <a:rPr lang="en-US" dirty="0"/>
              <a:t>, the most important of which is </a:t>
            </a:r>
            <a:r>
              <a:rPr lang="en-US" dirty="0" smtClean="0"/>
              <a:t>nutritional status</a:t>
            </a:r>
            <a:r>
              <a:rPr lang="en-US" dirty="0"/>
              <a:t>. In </a:t>
            </a:r>
            <a:r>
              <a:rPr lang="en-US" dirty="0" err="1"/>
              <a:t>undernutrition</a:t>
            </a:r>
            <a:r>
              <a:rPr lang="en-US" dirty="0"/>
              <a:t>, plasma concentrations </a:t>
            </a:r>
            <a:r>
              <a:rPr lang="en-US" dirty="0" smtClean="0"/>
              <a:t>are low</a:t>
            </a:r>
            <a:r>
              <a:rPr lang="en-US" dirty="0"/>
              <a:t>, whereas GH concentrations are elevated, </a:t>
            </a:r>
            <a:r>
              <a:rPr lang="en-US" dirty="0" smtClean="0"/>
              <a:t>suggesting that </a:t>
            </a:r>
            <a:r>
              <a:rPr lang="en-US" dirty="0"/>
              <a:t>plasma IGF-1 may </a:t>
            </a:r>
            <a:r>
              <a:rPr lang="en-US" dirty="0" smtClean="0"/>
              <a:t>influence </a:t>
            </a:r>
            <a:r>
              <a:rPr lang="en-US" dirty="0"/>
              <a:t>GH secretion </a:t>
            </a:r>
            <a:r>
              <a:rPr lang="en-US" dirty="0" smtClean="0"/>
              <a:t>by negative </a:t>
            </a:r>
            <a:r>
              <a:rPr lang="en-US" dirty="0"/>
              <a:t>feedback. Other factors, such as </a:t>
            </a:r>
            <a:r>
              <a:rPr lang="en-US" dirty="0" smtClean="0"/>
              <a:t>adequate nutrition </a:t>
            </a:r>
            <a:r>
              <a:rPr lang="en-US" dirty="0"/>
              <a:t>and T4, are also needed for normal </a:t>
            </a:r>
            <a:r>
              <a:rPr lang="en-US" dirty="0" smtClean="0"/>
              <a:t>growth. The </a:t>
            </a:r>
            <a:r>
              <a:rPr lang="en-US" dirty="0"/>
              <a:t>growth spurt during puberty may be enhanced </a:t>
            </a:r>
            <a:r>
              <a:rPr lang="en-US" dirty="0" smtClean="0"/>
              <a:t>by androgens</a:t>
            </a:r>
            <a:r>
              <a:rPr lang="en-US" dirty="0"/>
              <a:t>.</a:t>
            </a:r>
          </a:p>
        </p:txBody>
      </p:sp>
    </p:spTree>
    <p:extLst>
      <p:ext uri="{BB962C8B-B14F-4D97-AF65-F5344CB8AC3E}">
        <p14:creationId xmlns:p14="http://schemas.microsoft.com/office/powerpoint/2010/main" val="29911082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
            </a:pPr>
            <a:r>
              <a:rPr lang="en-US" b="1" dirty="0"/>
              <a:t>Growth hormone excess: gigantism and </a:t>
            </a:r>
            <a:r>
              <a:rPr lang="en-US" b="1" dirty="0" smtClean="0"/>
              <a:t>acromegaly</a:t>
            </a:r>
          </a:p>
          <a:p>
            <a:pPr marL="0" indent="0">
              <a:buNone/>
            </a:pPr>
            <a:r>
              <a:rPr lang="en-US" dirty="0" smtClean="0"/>
              <a:t>Growth </a:t>
            </a:r>
            <a:r>
              <a:rPr lang="en-US" dirty="0"/>
              <a:t>hormone excess causes gigantism </a:t>
            </a:r>
            <a:r>
              <a:rPr lang="en-US" dirty="0" smtClean="0"/>
              <a:t>during childhood </a:t>
            </a:r>
            <a:r>
              <a:rPr lang="en-US" dirty="0"/>
              <a:t>and acromegaly in </a:t>
            </a:r>
            <a:r>
              <a:rPr lang="en-US" dirty="0" smtClean="0"/>
              <a:t>adults. </a:t>
            </a:r>
          </a:p>
          <a:p>
            <a:pPr marL="0" indent="0">
              <a:buNone/>
            </a:pPr>
            <a:r>
              <a:rPr lang="en-US" dirty="0" smtClean="0"/>
              <a:t>Most </a:t>
            </a:r>
            <a:r>
              <a:rPr lang="en-US" dirty="0"/>
              <a:t>patients with GH excess have </a:t>
            </a:r>
            <a:r>
              <a:rPr lang="en-US" dirty="0" smtClean="0"/>
              <a:t>acidophil adenomas </a:t>
            </a:r>
            <a:r>
              <a:rPr lang="en-US" dirty="0"/>
              <a:t>of the anterior pituitary gland, which </a:t>
            </a:r>
            <a:r>
              <a:rPr lang="en-US" dirty="0" smtClean="0"/>
              <a:t>may be </a:t>
            </a:r>
            <a:r>
              <a:rPr lang="en-US" dirty="0"/>
              <a:t>secondary to excessive hypothalamic </a:t>
            </a:r>
            <a:r>
              <a:rPr lang="en-US" dirty="0" smtClean="0"/>
              <a:t>stimulation. Rarely</a:t>
            </a:r>
            <a:r>
              <a:rPr lang="en-US" dirty="0"/>
              <a:t>, malignant </a:t>
            </a:r>
            <a:r>
              <a:rPr lang="en-US" dirty="0" err="1"/>
              <a:t>tumours</a:t>
            </a:r>
            <a:r>
              <a:rPr lang="en-US" dirty="0"/>
              <a:t> may release GH or GHRH</a:t>
            </a:r>
            <a:r>
              <a:rPr lang="en-US" dirty="0" smtClean="0"/>
              <a:t>. </a:t>
            </a:r>
          </a:p>
          <a:p>
            <a:pPr marL="0" indent="0">
              <a:buNone/>
            </a:pPr>
            <a:r>
              <a:rPr lang="en-US" dirty="0"/>
              <a:t>Acromegaly is sometimes one of the manifestations </a:t>
            </a:r>
            <a:r>
              <a:rPr lang="en-US" dirty="0" smtClean="0"/>
              <a:t>of </a:t>
            </a:r>
            <a:r>
              <a:rPr lang="en-US" dirty="0" smtClean="0">
                <a:solidFill>
                  <a:srgbClr val="FF0000"/>
                </a:solidFill>
              </a:rPr>
              <a:t>multiple </a:t>
            </a:r>
            <a:r>
              <a:rPr lang="en-US" dirty="0">
                <a:solidFill>
                  <a:srgbClr val="FF0000"/>
                </a:solidFill>
              </a:rPr>
              <a:t>endocrine </a:t>
            </a:r>
            <a:r>
              <a:rPr lang="en-US" dirty="0" err="1">
                <a:solidFill>
                  <a:srgbClr val="FF0000"/>
                </a:solidFill>
              </a:rPr>
              <a:t>neoplasia</a:t>
            </a:r>
            <a:r>
              <a:rPr lang="en-US" dirty="0">
                <a:solidFill>
                  <a:srgbClr val="FF0000"/>
                </a:solidFill>
              </a:rPr>
              <a:t> (MEN).</a:t>
            </a:r>
          </a:p>
        </p:txBody>
      </p:sp>
    </p:spTree>
    <p:extLst>
      <p:ext uri="{BB962C8B-B14F-4D97-AF65-F5344CB8AC3E}">
        <p14:creationId xmlns:p14="http://schemas.microsoft.com/office/powerpoint/2010/main" val="1206830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10000"/>
          </a:bodyPr>
          <a:lstStyle/>
          <a:p>
            <a:pPr marL="0" indent="0">
              <a:buNone/>
            </a:pPr>
            <a:r>
              <a:rPr lang="en-US" dirty="0"/>
              <a:t>The clinical manifestations of GH excess depend </a:t>
            </a:r>
            <a:r>
              <a:rPr lang="en-US" dirty="0" smtClean="0"/>
              <a:t>on whether </a:t>
            </a:r>
            <a:r>
              <a:rPr lang="en-US" dirty="0">
                <a:solidFill>
                  <a:srgbClr val="FF0000"/>
                </a:solidFill>
              </a:rPr>
              <a:t>the condition develops </a:t>
            </a:r>
            <a:r>
              <a:rPr lang="en-US" u="sng" dirty="0">
                <a:solidFill>
                  <a:srgbClr val="FF0000"/>
                </a:solidFill>
              </a:rPr>
              <a:t>before</a:t>
            </a:r>
            <a:r>
              <a:rPr lang="en-US" dirty="0">
                <a:solidFill>
                  <a:srgbClr val="FF0000"/>
                </a:solidFill>
              </a:rPr>
              <a:t> or </a:t>
            </a:r>
            <a:r>
              <a:rPr lang="en-US" u="sng" dirty="0">
                <a:solidFill>
                  <a:srgbClr val="FF0000"/>
                </a:solidFill>
              </a:rPr>
              <a:t>after</a:t>
            </a:r>
            <a:r>
              <a:rPr lang="en-US" dirty="0">
                <a:solidFill>
                  <a:srgbClr val="FF0000"/>
                </a:solidFill>
              </a:rPr>
              <a:t> fusion </a:t>
            </a:r>
            <a:r>
              <a:rPr lang="en-US" dirty="0" smtClean="0">
                <a:solidFill>
                  <a:srgbClr val="FF0000"/>
                </a:solidFill>
              </a:rPr>
              <a:t>of the </a:t>
            </a:r>
            <a:r>
              <a:rPr lang="en-US" dirty="0">
                <a:solidFill>
                  <a:srgbClr val="FF0000"/>
                </a:solidFill>
              </a:rPr>
              <a:t>bony epiphyses.</a:t>
            </a:r>
            <a:r>
              <a:rPr lang="en-US" dirty="0"/>
              <a:t> </a:t>
            </a:r>
            <a:endParaRPr lang="en-US" dirty="0" smtClean="0"/>
          </a:p>
          <a:p>
            <a:pPr>
              <a:buFontTx/>
              <a:buChar char="-"/>
            </a:pPr>
            <a:r>
              <a:rPr lang="en-US" dirty="0" smtClean="0"/>
              <a:t>Gigantism </a:t>
            </a:r>
            <a:r>
              <a:rPr lang="en-US" dirty="0"/>
              <a:t>is caused by excess </a:t>
            </a:r>
            <a:r>
              <a:rPr lang="en-US" dirty="0" smtClean="0"/>
              <a:t>GH secretion </a:t>
            </a:r>
            <a:r>
              <a:rPr lang="en-US" dirty="0"/>
              <a:t>in childhood before fusion of the </a:t>
            </a:r>
            <a:r>
              <a:rPr lang="en-US" dirty="0" smtClean="0"/>
              <a:t>epiphyseal plates</a:t>
            </a:r>
            <a:r>
              <a:rPr lang="en-US" dirty="0"/>
              <a:t>, which may be delayed by </a:t>
            </a:r>
            <a:r>
              <a:rPr lang="en-US" dirty="0" smtClean="0"/>
              <a:t>accompanying </a:t>
            </a:r>
            <a:r>
              <a:rPr lang="en-US" dirty="0" err="1" smtClean="0"/>
              <a:t>hypogonadism</a:t>
            </a:r>
            <a:r>
              <a:rPr lang="en-US" dirty="0"/>
              <a:t>. Heights of up to about 2 </a:t>
            </a:r>
            <a:r>
              <a:rPr lang="en-US" dirty="0" err="1"/>
              <a:t>metres</a:t>
            </a:r>
            <a:r>
              <a:rPr lang="en-US" dirty="0"/>
              <a:t> may </a:t>
            </a:r>
            <a:r>
              <a:rPr lang="en-US" dirty="0" smtClean="0"/>
              <a:t>be reached</a:t>
            </a:r>
            <a:r>
              <a:rPr lang="en-US" dirty="0"/>
              <a:t>. </a:t>
            </a:r>
          </a:p>
          <a:p>
            <a:pPr>
              <a:buFontTx/>
              <a:buChar char="-"/>
            </a:pPr>
            <a:r>
              <a:rPr lang="en-US" dirty="0" err="1" smtClean="0"/>
              <a:t>Acromegalic</a:t>
            </a:r>
            <a:r>
              <a:rPr lang="en-US" dirty="0" smtClean="0"/>
              <a:t> </a:t>
            </a:r>
            <a:r>
              <a:rPr lang="en-US" dirty="0"/>
              <a:t>features may develop after </a:t>
            </a:r>
            <a:r>
              <a:rPr lang="en-US" dirty="0" smtClean="0"/>
              <a:t>bony fusion</a:t>
            </a:r>
            <a:r>
              <a:rPr lang="en-US" dirty="0"/>
              <a:t>, but these patients may die in early adult </a:t>
            </a:r>
            <a:r>
              <a:rPr lang="en-US" dirty="0" smtClean="0"/>
              <a:t>life from </a:t>
            </a:r>
            <a:r>
              <a:rPr lang="en-US" dirty="0"/>
              <a:t>infection or cardiac failure or as a </a:t>
            </a:r>
            <a:r>
              <a:rPr lang="en-US" dirty="0" smtClean="0"/>
              <a:t>consequence of </a:t>
            </a:r>
            <a:r>
              <a:rPr lang="en-US" dirty="0"/>
              <a:t>progressive pituitary </a:t>
            </a:r>
            <a:r>
              <a:rPr lang="en-US" dirty="0" err="1"/>
              <a:t>tumour</a:t>
            </a:r>
            <a:r>
              <a:rPr lang="en-US" dirty="0"/>
              <a:t> </a:t>
            </a:r>
            <a:r>
              <a:rPr lang="en-US" dirty="0" smtClean="0"/>
              <a:t>growth.</a:t>
            </a:r>
            <a:endParaRPr lang="en-US" dirty="0"/>
          </a:p>
        </p:txBody>
      </p:sp>
    </p:spTree>
    <p:extLst>
      <p:ext uri="{BB962C8B-B14F-4D97-AF65-F5344CB8AC3E}">
        <p14:creationId xmlns:p14="http://schemas.microsoft.com/office/powerpoint/2010/main" val="2992373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76200" y="1600200"/>
            <a:ext cx="9067800" cy="5257800"/>
          </a:xfrm>
        </p:spPr>
        <p:txBody>
          <a:bodyPr>
            <a:noAutofit/>
          </a:bodyPr>
          <a:lstStyle/>
          <a:p>
            <a:pPr marL="0" indent="0">
              <a:buNone/>
            </a:pPr>
            <a:r>
              <a:rPr lang="en-US" sz="3000" b="1" dirty="0" smtClean="0"/>
              <a:t>The </a:t>
            </a:r>
            <a:r>
              <a:rPr lang="en-US" sz="3000" b="1" dirty="0"/>
              <a:t>features of acromegaly may include the </a:t>
            </a:r>
            <a:r>
              <a:rPr lang="en-US" sz="3000" b="1" dirty="0" smtClean="0"/>
              <a:t>following:</a:t>
            </a:r>
            <a:endParaRPr lang="en-US" sz="3000" dirty="0" smtClean="0"/>
          </a:p>
          <a:p>
            <a:r>
              <a:rPr lang="en-US" sz="2800" dirty="0" smtClean="0"/>
              <a:t>An </a:t>
            </a:r>
            <a:r>
              <a:rPr lang="en-US" sz="2800" dirty="0"/>
              <a:t>increase in the bulk of bone and soft tissues </a:t>
            </a:r>
            <a:r>
              <a:rPr lang="en-US" sz="2800" dirty="0" smtClean="0"/>
              <a:t>with enlargement </a:t>
            </a:r>
            <a:r>
              <a:rPr lang="en-US" sz="2800" dirty="0"/>
              <a:t>of, for example, the hands, </a:t>
            </a:r>
            <a:r>
              <a:rPr lang="en-US" sz="2800" dirty="0" smtClean="0"/>
              <a:t>tongue, jaw </a:t>
            </a:r>
            <a:r>
              <a:rPr lang="en-US" sz="2800" dirty="0"/>
              <a:t>and heart. Changes in facial appearance </a:t>
            </a:r>
            <a:r>
              <a:rPr lang="en-US" sz="2800" dirty="0" smtClean="0"/>
              <a:t>are often </a:t>
            </a:r>
            <a:r>
              <a:rPr lang="en-US" sz="2800" dirty="0"/>
              <a:t>marked, due to the increasing size of the </a:t>
            </a:r>
            <a:r>
              <a:rPr lang="en-US" sz="2800" dirty="0" smtClean="0"/>
              <a:t>jaw and </a:t>
            </a:r>
            <a:r>
              <a:rPr lang="en-US" sz="2800" dirty="0"/>
              <a:t>sinuses; the gradual coarsening of the </a:t>
            </a:r>
            <a:r>
              <a:rPr lang="en-US" sz="2800" dirty="0" smtClean="0"/>
              <a:t>features may </a:t>
            </a:r>
            <a:r>
              <a:rPr lang="en-US" sz="2800" dirty="0"/>
              <a:t>pass unnoticed for many years. Thyroid </a:t>
            </a:r>
            <a:r>
              <a:rPr lang="en-US" sz="2800" dirty="0" smtClean="0"/>
              <a:t>gland enlargement </a:t>
            </a:r>
            <a:r>
              <a:rPr lang="en-US" sz="2800" dirty="0"/>
              <a:t>may be clinically detectable, but </a:t>
            </a:r>
            <a:r>
              <a:rPr lang="en-US" sz="2800" dirty="0" smtClean="0"/>
              <a:t>the patient </a:t>
            </a:r>
            <a:r>
              <a:rPr lang="en-US" sz="2800" dirty="0"/>
              <a:t>is usually </a:t>
            </a:r>
            <a:r>
              <a:rPr lang="en-US" sz="2800" dirty="0" err="1"/>
              <a:t>euthyroid</a:t>
            </a:r>
            <a:r>
              <a:rPr lang="en-US" sz="2800" dirty="0"/>
              <a:t>.</a:t>
            </a:r>
          </a:p>
          <a:p>
            <a:r>
              <a:rPr lang="en-US" sz="2800" dirty="0"/>
              <a:t> Excessive hair growth, hyperhidrosis and </a:t>
            </a:r>
            <a:r>
              <a:rPr lang="en-US" sz="2800" dirty="0" smtClean="0"/>
              <a:t>sebaceous gland </a:t>
            </a:r>
            <a:r>
              <a:rPr lang="en-US" sz="2800" dirty="0"/>
              <a:t>secretion are common.</a:t>
            </a:r>
          </a:p>
          <a:p>
            <a:r>
              <a:rPr lang="en-US" sz="2800" dirty="0"/>
              <a:t> Menstrual disturbances are common in females</a:t>
            </a:r>
            <a:r>
              <a:rPr lang="en-US" sz="2800" dirty="0" smtClean="0"/>
              <a:t>.</a:t>
            </a:r>
            <a:endParaRPr lang="en-US" sz="2800" dirty="0"/>
          </a:p>
        </p:txBody>
      </p:sp>
    </p:spTree>
    <p:extLst>
      <p:ext uri="{BB962C8B-B14F-4D97-AF65-F5344CB8AC3E}">
        <p14:creationId xmlns:p14="http://schemas.microsoft.com/office/powerpoint/2010/main" val="42313084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457200" y="1874837"/>
            <a:ext cx="8229600" cy="4525963"/>
          </a:xfrm>
        </p:spPr>
        <p:txBody>
          <a:bodyPr>
            <a:normAutofit fontScale="92500" lnSpcReduction="20000"/>
          </a:bodyPr>
          <a:lstStyle/>
          <a:p>
            <a:r>
              <a:rPr lang="en-US" dirty="0"/>
              <a:t>Impaired glucose tolerance is present in about 25% of patients, about half of whom develop symptomatic diabetes mellitus. In most cases the pancreas can secrete enough insulin to overcome the antagonistic effect of GH</a:t>
            </a:r>
            <a:r>
              <a:rPr lang="en-US" dirty="0" smtClean="0"/>
              <a:t>.</a:t>
            </a:r>
          </a:p>
          <a:p>
            <a:r>
              <a:rPr lang="en-US" dirty="0" smtClean="0"/>
              <a:t>There </a:t>
            </a:r>
            <a:r>
              <a:rPr lang="en-US" dirty="0"/>
              <a:t>is a predisposition to multiple pre-malignant colon polyposis and hypertension.</a:t>
            </a:r>
          </a:p>
          <a:p>
            <a:r>
              <a:rPr lang="en-US" dirty="0"/>
              <a:t> </a:t>
            </a:r>
            <a:r>
              <a:rPr lang="en-US" dirty="0" err="1"/>
              <a:t>Hyperphosphataemia</a:t>
            </a:r>
            <a:r>
              <a:rPr lang="en-US" dirty="0"/>
              <a:t>, </a:t>
            </a:r>
            <a:r>
              <a:rPr lang="en-US" dirty="0" err="1"/>
              <a:t>hypercalcaemia</a:t>
            </a:r>
            <a:r>
              <a:rPr lang="en-US" dirty="0"/>
              <a:t> and </a:t>
            </a:r>
            <a:r>
              <a:rPr lang="en-US" dirty="0" err="1"/>
              <a:t>hypertriglyceridaemia</a:t>
            </a:r>
            <a:r>
              <a:rPr lang="en-US" dirty="0"/>
              <a:t> may also be present.</a:t>
            </a:r>
          </a:p>
          <a:p>
            <a:pPr marL="0" indent="0">
              <a:buNone/>
            </a:pPr>
            <a:r>
              <a:rPr lang="en-US" dirty="0">
                <a:solidFill>
                  <a:srgbClr val="FF0000"/>
                </a:solidFill>
              </a:rPr>
              <a:t>Many of these features are due to the action of IGF-1, which acts as a general growth factor.</a:t>
            </a:r>
          </a:p>
          <a:p>
            <a:endParaRPr lang="en-US" dirty="0"/>
          </a:p>
        </p:txBody>
      </p:sp>
    </p:spTree>
    <p:extLst>
      <p:ext uri="{BB962C8B-B14F-4D97-AF65-F5344CB8AC3E}">
        <p14:creationId xmlns:p14="http://schemas.microsoft.com/office/powerpoint/2010/main" val="28183600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pPr marL="0" indent="0">
              <a:buNone/>
            </a:pPr>
            <a:r>
              <a:rPr lang="en-US" b="1" dirty="0" smtClean="0"/>
              <a:t>A </a:t>
            </a:r>
            <a:r>
              <a:rPr lang="en-US" b="1" dirty="0"/>
              <a:t>different group of symptoms may occur due to </a:t>
            </a:r>
            <a:r>
              <a:rPr lang="en-US" b="1" dirty="0" smtClean="0"/>
              <a:t>the encroachment </a:t>
            </a:r>
            <a:r>
              <a:rPr lang="en-US" b="1" dirty="0"/>
              <a:t>of a pituitary </a:t>
            </a:r>
            <a:r>
              <a:rPr lang="en-US" b="1" dirty="0" err="1"/>
              <a:t>tumour</a:t>
            </a:r>
            <a:r>
              <a:rPr lang="en-US" b="1" dirty="0"/>
              <a:t> on </a:t>
            </a:r>
            <a:r>
              <a:rPr lang="en-US" b="1" dirty="0" smtClean="0"/>
              <a:t>surrounding structures</a:t>
            </a:r>
            <a:r>
              <a:rPr lang="en-US" b="1" dirty="0"/>
              <a:t>:</a:t>
            </a:r>
          </a:p>
          <a:p>
            <a:r>
              <a:rPr lang="en-US" dirty="0" smtClean="0"/>
              <a:t>Compression </a:t>
            </a:r>
            <a:r>
              <a:rPr lang="en-US" dirty="0"/>
              <a:t>of the optic </a:t>
            </a:r>
            <a:r>
              <a:rPr lang="en-US" dirty="0" err="1" smtClean="0"/>
              <a:t>chiasma</a:t>
            </a:r>
            <a:r>
              <a:rPr lang="en-US" dirty="0" smtClean="0"/>
              <a:t> </a:t>
            </a:r>
            <a:r>
              <a:rPr lang="en-US" dirty="0"/>
              <a:t>may cause </a:t>
            </a:r>
            <a:r>
              <a:rPr lang="en-US" dirty="0" smtClean="0"/>
              <a:t>visual field </a:t>
            </a:r>
            <a:r>
              <a:rPr lang="en-US" dirty="0"/>
              <a:t>defects such as </a:t>
            </a:r>
            <a:r>
              <a:rPr lang="en-US" dirty="0" err="1"/>
              <a:t>bitemporal</a:t>
            </a:r>
            <a:r>
              <a:rPr lang="en-US" dirty="0"/>
              <a:t> </a:t>
            </a:r>
            <a:r>
              <a:rPr lang="en-US" dirty="0" err="1"/>
              <a:t>hemianopsia</a:t>
            </a:r>
            <a:r>
              <a:rPr lang="en-US" dirty="0"/>
              <a:t>.</a:t>
            </a:r>
          </a:p>
          <a:p>
            <a:r>
              <a:rPr lang="en-US" dirty="0" smtClean="0"/>
              <a:t>If </a:t>
            </a:r>
            <a:r>
              <a:rPr lang="en-US" dirty="0"/>
              <a:t>destruction of the gland progresses, other </a:t>
            </a:r>
            <a:r>
              <a:rPr lang="en-US" dirty="0" smtClean="0"/>
              <a:t>anterior pituitary </a:t>
            </a:r>
            <a:r>
              <a:rPr lang="en-US" dirty="0"/>
              <a:t>hormones such as ACTH, LH, FSH </a:t>
            </a:r>
            <a:r>
              <a:rPr lang="en-US" dirty="0" smtClean="0"/>
              <a:t>and TSH </a:t>
            </a:r>
            <a:r>
              <a:rPr lang="en-US" dirty="0"/>
              <a:t>may become </a:t>
            </a:r>
            <a:r>
              <a:rPr lang="en-US" dirty="0" smtClean="0"/>
              <a:t>deficient. Plasma prolactin </a:t>
            </a:r>
            <a:r>
              <a:rPr lang="en-US" dirty="0"/>
              <a:t>concentrations may, however, be raised </a:t>
            </a:r>
            <a:r>
              <a:rPr lang="en-US" dirty="0" smtClean="0"/>
              <a:t>as prolactin </a:t>
            </a:r>
            <a:r>
              <a:rPr lang="en-US" dirty="0"/>
              <a:t>differs from all other pituitary </a:t>
            </a:r>
            <a:r>
              <a:rPr lang="en-US" dirty="0" smtClean="0"/>
              <a:t>hormones in </a:t>
            </a:r>
            <a:r>
              <a:rPr lang="en-US" dirty="0"/>
              <a:t>its method of control. Secretion is inhibited, </a:t>
            </a:r>
            <a:r>
              <a:rPr lang="en-US" dirty="0" smtClean="0"/>
              <a:t>not stimulated</a:t>
            </a:r>
            <a:r>
              <a:rPr lang="en-US" dirty="0"/>
              <a:t>, by dopamine; therefore, impairment </a:t>
            </a:r>
            <a:r>
              <a:rPr lang="en-US" dirty="0" smtClean="0"/>
              <a:t>of hypothalamic </a:t>
            </a:r>
            <a:r>
              <a:rPr lang="en-US" dirty="0"/>
              <a:t>control causes </a:t>
            </a:r>
            <a:r>
              <a:rPr lang="en-US" dirty="0" err="1"/>
              <a:t>hyperprolactinaemia</a:t>
            </a:r>
            <a:r>
              <a:rPr lang="en-US" dirty="0"/>
              <a:t>.</a:t>
            </a:r>
          </a:p>
        </p:txBody>
      </p:sp>
    </p:spTree>
    <p:extLst>
      <p:ext uri="{BB962C8B-B14F-4D97-AF65-F5344CB8AC3E}">
        <p14:creationId xmlns:p14="http://schemas.microsoft.com/office/powerpoint/2010/main" val="35109587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228600" y="1600200"/>
            <a:ext cx="8610600" cy="5029200"/>
          </a:xfrm>
        </p:spPr>
        <p:txBody>
          <a:bodyPr>
            <a:normAutofit fontScale="85000" lnSpcReduction="20000"/>
          </a:bodyPr>
          <a:lstStyle/>
          <a:p>
            <a:pPr marL="0" indent="0">
              <a:buNone/>
            </a:pPr>
            <a:r>
              <a:rPr lang="en-US" b="1" i="1" u="sng" dirty="0"/>
              <a:t>Diagnosis</a:t>
            </a:r>
          </a:p>
          <a:p>
            <a:pPr marL="0" indent="0">
              <a:buNone/>
            </a:pPr>
            <a:r>
              <a:rPr lang="en-US" dirty="0"/>
              <a:t>The diagnosis of GH excess is suggested </a:t>
            </a:r>
            <a:r>
              <a:rPr lang="en-US" dirty="0" smtClean="0"/>
              <a:t>by: </a:t>
            </a:r>
          </a:p>
          <a:p>
            <a:pPr>
              <a:buFontTx/>
              <a:buChar char="-"/>
            </a:pPr>
            <a:r>
              <a:rPr lang="en-US" dirty="0" smtClean="0"/>
              <a:t>The clinical presentation</a:t>
            </a:r>
            <a:r>
              <a:rPr lang="en-US" dirty="0"/>
              <a:t>.</a:t>
            </a:r>
            <a:r>
              <a:rPr lang="en-US" dirty="0" smtClean="0"/>
              <a:t> </a:t>
            </a:r>
          </a:p>
          <a:p>
            <a:pPr>
              <a:buFontTx/>
              <a:buChar char="-"/>
            </a:pPr>
            <a:r>
              <a:rPr lang="en-US" dirty="0" smtClean="0"/>
              <a:t>Biochemical </a:t>
            </a:r>
            <a:r>
              <a:rPr lang="en-US" dirty="0"/>
              <a:t>tests and </a:t>
            </a:r>
            <a:r>
              <a:rPr lang="en-US" dirty="0" smtClean="0"/>
              <a:t>radiological findings </a:t>
            </a:r>
            <a:r>
              <a:rPr lang="en-US" dirty="0"/>
              <a:t>of the pituitary. </a:t>
            </a:r>
            <a:r>
              <a:rPr lang="en-US" dirty="0" smtClean="0"/>
              <a:t>Magnetic </a:t>
            </a:r>
            <a:r>
              <a:rPr lang="en-US" dirty="0"/>
              <a:t>resonance </a:t>
            </a:r>
            <a:r>
              <a:rPr lang="en-US" dirty="0" smtClean="0"/>
              <a:t>imaging (MRI</a:t>
            </a:r>
            <a:r>
              <a:rPr lang="en-US" dirty="0"/>
              <a:t>) is more sensitive than computerized </a:t>
            </a:r>
            <a:r>
              <a:rPr lang="en-US" dirty="0" smtClean="0"/>
              <a:t>tomography (CT</a:t>
            </a:r>
            <a:r>
              <a:rPr lang="en-US" dirty="0"/>
              <a:t>) scanning. </a:t>
            </a:r>
            <a:endParaRPr lang="en-US" dirty="0" smtClean="0"/>
          </a:p>
          <a:p>
            <a:pPr>
              <a:buFontTx/>
              <a:buChar char="-"/>
            </a:pPr>
            <a:r>
              <a:rPr lang="en-US" dirty="0" smtClean="0"/>
              <a:t>Plasma </a:t>
            </a:r>
            <a:r>
              <a:rPr lang="en-US" dirty="0"/>
              <a:t>GH concentrations are </a:t>
            </a:r>
            <a:r>
              <a:rPr lang="en-US" dirty="0" smtClean="0"/>
              <a:t>usually higher </a:t>
            </a:r>
            <a:r>
              <a:rPr lang="en-US" dirty="0"/>
              <a:t>than normal and may reach several </a:t>
            </a:r>
            <a:r>
              <a:rPr lang="en-US" dirty="0" smtClean="0"/>
              <a:t>hundred </a:t>
            </a:r>
            <a:r>
              <a:rPr lang="en-US" dirty="0" err="1" smtClean="0"/>
              <a:t>milliunits</a:t>
            </a:r>
            <a:r>
              <a:rPr lang="en-US" dirty="0" smtClean="0"/>
              <a:t> </a:t>
            </a:r>
            <a:r>
              <a:rPr lang="en-US" dirty="0"/>
              <a:t>per </a:t>
            </a:r>
            <a:r>
              <a:rPr lang="en-US" dirty="0" err="1"/>
              <a:t>litre</a:t>
            </a:r>
            <a:r>
              <a:rPr lang="en-US" dirty="0"/>
              <a:t> (</a:t>
            </a:r>
            <a:r>
              <a:rPr lang="en-US" dirty="0" err="1"/>
              <a:t>mU</a:t>
            </a:r>
            <a:r>
              <a:rPr lang="en-US" dirty="0"/>
              <a:t>/L), but, because of the </a:t>
            </a:r>
            <a:r>
              <a:rPr lang="en-US" dirty="0" smtClean="0"/>
              <a:t>wide reference </a:t>
            </a:r>
            <a:r>
              <a:rPr lang="en-US" dirty="0"/>
              <a:t>range, the results from ambulant patients may fail to distinguish those with only moderately raised plasma concentrations from normal subjects. Random GH measurements are often not diagnostic owing to episodic secretion and a short half-life.</a:t>
            </a:r>
          </a:p>
        </p:txBody>
      </p:sp>
    </p:spTree>
    <p:extLst>
      <p:ext uri="{BB962C8B-B14F-4D97-AF65-F5344CB8AC3E}">
        <p14:creationId xmlns:p14="http://schemas.microsoft.com/office/powerpoint/2010/main" val="1902103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The </a:t>
            </a:r>
            <a:r>
              <a:rPr lang="en-US" b="1" dirty="0"/>
              <a:t>diagnosis is </a:t>
            </a:r>
            <a:r>
              <a:rPr lang="en-US" b="1" dirty="0" smtClean="0"/>
              <a:t>confirmed by:</a:t>
            </a:r>
          </a:p>
          <a:p>
            <a:r>
              <a:rPr lang="en-US" dirty="0" smtClean="0"/>
              <a:t>Demonstrating a raised </a:t>
            </a:r>
            <a:r>
              <a:rPr lang="en-US" dirty="0"/>
              <a:t>plasma GH concentration that is not </a:t>
            </a:r>
            <a:r>
              <a:rPr lang="en-US" dirty="0" smtClean="0"/>
              <a:t>suppressed by </a:t>
            </a:r>
            <a:r>
              <a:rPr lang="en-US" dirty="0"/>
              <a:t>a rise in plasma glucose concentration. In </a:t>
            </a:r>
            <a:r>
              <a:rPr lang="en-US" dirty="0" smtClean="0"/>
              <a:t>normal subjects</a:t>
            </a:r>
            <a:r>
              <a:rPr lang="en-US" dirty="0"/>
              <a:t>, plasma GH concentrations fall to very </a:t>
            </a:r>
            <a:r>
              <a:rPr lang="en-US" dirty="0" smtClean="0"/>
              <a:t>low levels </a:t>
            </a:r>
            <a:r>
              <a:rPr lang="en-US" dirty="0"/>
              <a:t>– to below 1 mg/L after a 75 g oral glucose </a:t>
            </a:r>
            <a:r>
              <a:rPr lang="en-US" dirty="0" smtClean="0"/>
              <a:t>load. </a:t>
            </a:r>
          </a:p>
          <a:p>
            <a:pPr marL="0" indent="0">
              <a:buNone/>
            </a:pPr>
            <a:r>
              <a:rPr lang="en-US" dirty="0" smtClean="0">
                <a:solidFill>
                  <a:srgbClr val="FF0000"/>
                </a:solidFill>
              </a:rPr>
              <a:t>In </a:t>
            </a:r>
            <a:r>
              <a:rPr lang="en-US" dirty="0">
                <a:solidFill>
                  <a:srgbClr val="FF0000"/>
                </a:solidFill>
              </a:rPr>
              <a:t>acromegaly, the secretion of GH is autonomous </a:t>
            </a:r>
            <a:r>
              <a:rPr lang="en-US" dirty="0" smtClean="0">
                <a:solidFill>
                  <a:srgbClr val="FF0000"/>
                </a:solidFill>
              </a:rPr>
              <a:t>and this </a:t>
            </a:r>
            <a:r>
              <a:rPr lang="en-US" dirty="0">
                <a:solidFill>
                  <a:srgbClr val="FF0000"/>
                </a:solidFill>
              </a:rPr>
              <a:t>fall may not occur or be only slight, or there </a:t>
            </a:r>
            <a:r>
              <a:rPr lang="en-US" dirty="0" smtClean="0">
                <a:solidFill>
                  <a:srgbClr val="FF0000"/>
                </a:solidFill>
              </a:rPr>
              <a:t>may even </a:t>
            </a:r>
            <a:r>
              <a:rPr lang="en-US" dirty="0">
                <a:solidFill>
                  <a:srgbClr val="FF0000"/>
                </a:solidFill>
              </a:rPr>
              <a:t>be a paradoxical rise. </a:t>
            </a:r>
            <a:r>
              <a:rPr lang="en-US" dirty="0" smtClean="0">
                <a:solidFill>
                  <a:srgbClr val="FF0000"/>
                </a:solidFill>
              </a:rPr>
              <a:t>Growth </a:t>
            </a:r>
            <a:r>
              <a:rPr lang="en-US" dirty="0">
                <a:solidFill>
                  <a:srgbClr val="FF0000"/>
                </a:solidFill>
              </a:rPr>
              <a:t>hormone </a:t>
            </a:r>
            <a:r>
              <a:rPr lang="en-US" dirty="0" smtClean="0">
                <a:solidFill>
                  <a:srgbClr val="FF0000"/>
                </a:solidFill>
              </a:rPr>
              <a:t>secretion is </a:t>
            </a:r>
            <a:r>
              <a:rPr lang="en-US" dirty="0">
                <a:solidFill>
                  <a:srgbClr val="FF0000"/>
                </a:solidFill>
              </a:rPr>
              <a:t>inhibited by </a:t>
            </a:r>
            <a:r>
              <a:rPr lang="en-US" dirty="0" err="1">
                <a:solidFill>
                  <a:srgbClr val="FF0000"/>
                </a:solidFill>
              </a:rPr>
              <a:t>hyperglycaemia</a:t>
            </a:r>
            <a:r>
              <a:rPr lang="en-US" dirty="0">
                <a:solidFill>
                  <a:srgbClr val="FF0000"/>
                </a:solidFill>
              </a:rPr>
              <a:t> in the normal subject.</a:t>
            </a:r>
          </a:p>
        </p:txBody>
      </p:sp>
    </p:spTree>
    <p:extLst>
      <p:ext uri="{BB962C8B-B14F-4D97-AF65-F5344CB8AC3E}">
        <p14:creationId xmlns:p14="http://schemas.microsoft.com/office/powerpoint/2010/main" val="34826180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i="1" dirty="0"/>
              <a:t>Glucose suppression test for suspected acromegaly</a:t>
            </a:r>
          </a:p>
          <a:p>
            <a:pPr marL="0" indent="0">
              <a:buNone/>
            </a:pPr>
            <a:r>
              <a:rPr lang="en-US" u="sng" dirty="0"/>
              <a:t>Procedure</a:t>
            </a:r>
          </a:p>
          <a:p>
            <a:pPr marL="0" indent="0">
              <a:buNone/>
            </a:pPr>
            <a:r>
              <a:rPr lang="en-US" dirty="0"/>
              <a:t>After an overnight fast, insert an indwelling </a:t>
            </a:r>
            <a:r>
              <a:rPr lang="en-US" dirty="0" smtClean="0"/>
              <a:t>intravenous cannula</a:t>
            </a:r>
            <a:r>
              <a:rPr lang="en-US" dirty="0"/>
              <a:t>. After at least 30 min, take basal samples </a:t>
            </a:r>
            <a:r>
              <a:rPr lang="en-US" dirty="0" smtClean="0"/>
              <a:t>for plasma </a:t>
            </a:r>
            <a:r>
              <a:rPr lang="en-US" dirty="0"/>
              <a:t>glucose and GH estimation. The patient </a:t>
            </a:r>
            <a:r>
              <a:rPr lang="en-US" dirty="0" smtClean="0"/>
              <a:t>should drink </a:t>
            </a:r>
            <a:r>
              <a:rPr lang="en-US" dirty="0"/>
              <a:t>75 g of glucose dissolved in about 300 mL </a:t>
            </a:r>
            <a:r>
              <a:rPr lang="en-US" dirty="0" smtClean="0"/>
              <a:t>of water</a:t>
            </a:r>
            <a:r>
              <a:rPr lang="en-US" dirty="0"/>
              <a:t>, or an equivalent glucose load. Take samples </a:t>
            </a:r>
            <a:r>
              <a:rPr lang="en-US" dirty="0" smtClean="0"/>
              <a:t>for </a:t>
            </a:r>
            <a:r>
              <a:rPr lang="en-US" dirty="0"/>
              <a:t>glucose and GH assays at 30, 60, 90 and 120 min </a:t>
            </a:r>
            <a:r>
              <a:rPr lang="en-US" dirty="0" smtClean="0"/>
              <a:t>after the </a:t>
            </a:r>
            <a:r>
              <a:rPr lang="en-US" dirty="0"/>
              <a:t>glucose load has been taken.</a:t>
            </a:r>
          </a:p>
        </p:txBody>
      </p:sp>
    </p:spTree>
    <p:extLst>
      <p:ext uri="{BB962C8B-B14F-4D97-AF65-F5344CB8AC3E}">
        <p14:creationId xmlns:p14="http://schemas.microsoft.com/office/powerpoint/2010/main" val="2147114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GENERAL PRINCIPLES OF ENDOCRINE</a:t>
            </a:r>
            <a:br>
              <a:rPr lang="en-US" b="1" dirty="0"/>
            </a:br>
            <a:r>
              <a:rPr lang="en-US" b="1" dirty="0"/>
              <a:t>DIAGNOSIS</a:t>
            </a:r>
            <a:endParaRPr lang="en-US" dirty="0"/>
          </a:p>
        </p:txBody>
      </p:sp>
      <p:sp>
        <p:nvSpPr>
          <p:cNvPr id="3" name="Content Placeholder 2"/>
          <p:cNvSpPr>
            <a:spLocks noGrp="1"/>
          </p:cNvSpPr>
          <p:nvPr>
            <p:ph idx="1"/>
          </p:nvPr>
        </p:nvSpPr>
        <p:spPr/>
        <p:txBody>
          <a:bodyPr>
            <a:normAutofit/>
          </a:bodyPr>
          <a:lstStyle/>
          <a:p>
            <a:pPr marL="0" indent="0">
              <a:buNone/>
            </a:pPr>
            <a:r>
              <a:rPr lang="en-US" dirty="0"/>
              <a:t>Hormone secretion may vary predictably over a </a:t>
            </a:r>
            <a:r>
              <a:rPr lang="en-US" dirty="0" smtClean="0"/>
              <a:t>24-h (circadian</a:t>
            </a:r>
            <a:r>
              <a:rPr lang="en-US" dirty="0"/>
              <a:t>) or longer period. It may be episodic or </a:t>
            </a:r>
            <a:r>
              <a:rPr lang="en-US" dirty="0" smtClean="0"/>
              <a:t>may respond </a:t>
            </a:r>
            <a:r>
              <a:rPr lang="en-US" dirty="0"/>
              <a:t>predictably to physiological stimuli such as </a:t>
            </a:r>
            <a:r>
              <a:rPr lang="en-US" dirty="0" smtClean="0"/>
              <a:t>stress. Simultaneous </a:t>
            </a:r>
            <a:r>
              <a:rPr lang="en-US" dirty="0"/>
              <a:t>measurement of both the trophic </a:t>
            </a:r>
            <a:r>
              <a:rPr lang="en-US" dirty="0" smtClean="0"/>
              <a:t>hormones and </a:t>
            </a:r>
            <a:r>
              <a:rPr lang="en-US" dirty="0"/>
              <a:t>their controlling factors, whether hormones </a:t>
            </a:r>
            <a:r>
              <a:rPr lang="en-US" dirty="0" smtClean="0"/>
              <a:t>or metabolic </a:t>
            </a:r>
            <a:r>
              <a:rPr lang="en-US" dirty="0"/>
              <a:t>products, may be more informative than </a:t>
            </a:r>
            <a:r>
              <a:rPr lang="en-US" dirty="0" smtClean="0"/>
              <a:t>the measurement </a:t>
            </a:r>
            <a:r>
              <a:rPr lang="en-US" dirty="0"/>
              <a:t>of either alone</a:t>
            </a:r>
            <a:r>
              <a:rPr lang="en-US" dirty="0" smtClean="0"/>
              <a: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7341357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457200" y="1600200"/>
            <a:ext cx="8458200" cy="5105400"/>
          </a:xfrm>
        </p:spPr>
        <p:txBody>
          <a:bodyPr>
            <a:noAutofit/>
          </a:bodyPr>
          <a:lstStyle/>
          <a:p>
            <a:pPr marL="0" indent="0">
              <a:buNone/>
            </a:pPr>
            <a:r>
              <a:rPr lang="en-US" sz="2400" u="sng" dirty="0"/>
              <a:t>Interpretation</a:t>
            </a:r>
          </a:p>
          <a:p>
            <a:pPr marL="0" indent="0">
              <a:buNone/>
            </a:pPr>
            <a:r>
              <a:rPr lang="en-US" sz="2400" dirty="0"/>
              <a:t>In normal subjects, </a:t>
            </a:r>
            <a:r>
              <a:rPr lang="en-US" sz="2400" dirty="0" smtClean="0"/>
              <a:t>plasma </a:t>
            </a:r>
            <a:r>
              <a:rPr lang="en-US" sz="2400" dirty="0"/>
              <a:t>GH concentrations </a:t>
            </a:r>
            <a:r>
              <a:rPr lang="en-US" sz="2400" dirty="0" smtClean="0"/>
              <a:t>fall to </a:t>
            </a:r>
            <a:r>
              <a:rPr lang="en-US" sz="2400" dirty="0"/>
              <a:t>undetectable levels. Although failure to </a:t>
            </a:r>
            <a:r>
              <a:rPr lang="en-US" sz="2400" dirty="0" smtClean="0"/>
              <a:t>suppress suggests </a:t>
            </a:r>
            <a:r>
              <a:rPr lang="en-US" sz="2400" dirty="0"/>
              <a:t>acromegaly or gigantism, it may be </a:t>
            </a:r>
            <a:r>
              <a:rPr lang="en-US" sz="2400" dirty="0" smtClean="0"/>
              <a:t>found in </a:t>
            </a:r>
            <a:r>
              <a:rPr lang="en-US" sz="2400" dirty="0"/>
              <a:t>some patients with severe liver or renal disease, </a:t>
            </a:r>
            <a:r>
              <a:rPr lang="en-US" sz="2400" dirty="0" smtClean="0"/>
              <a:t>in heroin </a:t>
            </a:r>
            <a:r>
              <a:rPr lang="en-US" sz="2400" dirty="0"/>
              <a:t>addicts or in those taking levodopa. </a:t>
            </a:r>
            <a:endParaRPr lang="en-US" sz="2400" dirty="0" smtClean="0"/>
          </a:p>
          <a:p>
            <a:pPr marL="0" indent="0">
              <a:buNone/>
            </a:pPr>
            <a:r>
              <a:rPr lang="en-US" sz="2400" dirty="0" smtClean="0"/>
              <a:t>Fasting plasma </a:t>
            </a:r>
            <a:r>
              <a:rPr lang="en-US" sz="2400" dirty="0"/>
              <a:t>GH can be normal in </a:t>
            </a:r>
            <a:r>
              <a:rPr lang="en-US" sz="2400" dirty="0" smtClean="0"/>
              <a:t>8% of </a:t>
            </a:r>
            <a:r>
              <a:rPr lang="en-US" sz="2400" dirty="0" err="1" smtClean="0"/>
              <a:t>acromegalic</a:t>
            </a:r>
            <a:r>
              <a:rPr lang="en-US" sz="2400" dirty="0"/>
              <a:t> </a:t>
            </a:r>
            <a:r>
              <a:rPr lang="en-US" sz="2400" dirty="0" smtClean="0"/>
              <a:t>patients</a:t>
            </a:r>
            <a:r>
              <a:rPr lang="en-US" sz="2400" dirty="0"/>
              <a:t>. The plasma glucose concentrations </a:t>
            </a:r>
            <a:r>
              <a:rPr lang="en-US" sz="2400" dirty="0" smtClean="0"/>
              <a:t>may demonstrate </a:t>
            </a:r>
            <a:r>
              <a:rPr lang="en-US" sz="2400" dirty="0"/>
              <a:t>impaired glucose tolerance or </a:t>
            </a:r>
            <a:r>
              <a:rPr lang="en-US" sz="2400" dirty="0" smtClean="0"/>
              <a:t>diabetes mellitus </a:t>
            </a:r>
            <a:r>
              <a:rPr lang="en-US" sz="2400" dirty="0"/>
              <a:t>in acromegaly. </a:t>
            </a:r>
            <a:endParaRPr lang="en-US" sz="2400" dirty="0" smtClean="0"/>
          </a:p>
          <a:p>
            <a:pPr marL="0" indent="0">
              <a:buNone/>
            </a:pPr>
            <a:r>
              <a:rPr lang="en-US" sz="2400" dirty="0" smtClean="0">
                <a:solidFill>
                  <a:srgbClr val="FF0000"/>
                </a:solidFill>
              </a:rPr>
              <a:t>Note </a:t>
            </a:r>
            <a:r>
              <a:rPr lang="en-US" sz="2400" dirty="0">
                <a:solidFill>
                  <a:srgbClr val="FF0000"/>
                </a:solidFill>
              </a:rPr>
              <a:t>that the test is </a:t>
            </a:r>
            <a:r>
              <a:rPr lang="en-US" sz="2400" dirty="0" smtClean="0">
                <a:solidFill>
                  <a:srgbClr val="FF0000"/>
                </a:solidFill>
              </a:rPr>
              <a:t>usually unnecessary </a:t>
            </a:r>
            <a:r>
              <a:rPr lang="en-US" sz="2400" dirty="0">
                <a:solidFill>
                  <a:srgbClr val="FF0000"/>
                </a:solidFill>
              </a:rPr>
              <a:t>in patients who are diabetic, as GH </a:t>
            </a:r>
            <a:r>
              <a:rPr lang="en-US" sz="2400" dirty="0" smtClean="0">
                <a:solidFill>
                  <a:srgbClr val="FF0000"/>
                </a:solidFill>
              </a:rPr>
              <a:t>should already </a:t>
            </a:r>
            <a:r>
              <a:rPr lang="en-US" sz="2400" dirty="0">
                <a:solidFill>
                  <a:srgbClr val="FF0000"/>
                </a:solidFill>
              </a:rPr>
              <a:t>be suppressed</a:t>
            </a:r>
            <a:r>
              <a:rPr lang="en-US" sz="2400" dirty="0" smtClean="0">
                <a:solidFill>
                  <a:srgbClr val="FF0000"/>
                </a:solidFill>
              </a:rPr>
              <a:t>.</a:t>
            </a:r>
          </a:p>
          <a:p>
            <a:pPr marL="0" indent="0">
              <a:buNone/>
            </a:pPr>
            <a:r>
              <a:rPr lang="en-US" sz="2400" dirty="0"/>
              <a:t>If acromegaly is </a:t>
            </a:r>
            <a:r>
              <a:rPr lang="en-US" sz="2400" dirty="0" smtClean="0"/>
              <a:t>confirmed</a:t>
            </a:r>
            <a:r>
              <a:rPr lang="en-US" sz="2400" dirty="0"/>
              <a:t>, it is wise to </a:t>
            </a:r>
            <a:r>
              <a:rPr lang="en-US" sz="2400" dirty="0" smtClean="0"/>
              <a:t>investigate for </a:t>
            </a:r>
            <a:r>
              <a:rPr lang="en-US" sz="2400" dirty="0"/>
              <a:t>other pituitary hormone defects, for example </a:t>
            </a:r>
            <a:r>
              <a:rPr lang="en-US" sz="2400" dirty="0" smtClean="0">
                <a:solidFill>
                  <a:srgbClr val="FF0000"/>
                </a:solidFill>
              </a:rPr>
              <a:t>TSH, LH</a:t>
            </a:r>
            <a:r>
              <a:rPr lang="en-US" sz="2400" dirty="0">
                <a:solidFill>
                  <a:srgbClr val="FF0000"/>
                </a:solidFill>
              </a:rPr>
              <a:t>, FSH and ACTH</a:t>
            </a:r>
            <a:r>
              <a:rPr lang="en-US" sz="2400" dirty="0"/>
              <a:t>. Acromegaly can also be </a:t>
            </a:r>
            <a:r>
              <a:rPr lang="en-US" sz="2400" dirty="0" smtClean="0"/>
              <a:t>associated with </a:t>
            </a:r>
            <a:r>
              <a:rPr lang="en-US" sz="2400" dirty="0"/>
              <a:t>the </a:t>
            </a:r>
            <a:r>
              <a:rPr lang="en-US" sz="2400" dirty="0">
                <a:solidFill>
                  <a:srgbClr val="FF0000"/>
                </a:solidFill>
              </a:rPr>
              <a:t>MEN </a:t>
            </a:r>
            <a:r>
              <a:rPr lang="en-US" sz="2400" dirty="0" smtClean="0">
                <a:solidFill>
                  <a:srgbClr val="FF0000"/>
                </a:solidFill>
              </a:rPr>
              <a:t>syndrome.</a:t>
            </a:r>
            <a:endParaRPr lang="en-US" sz="2400" dirty="0">
              <a:solidFill>
                <a:srgbClr val="FF0000"/>
              </a:solidFill>
            </a:endParaRPr>
          </a:p>
        </p:txBody>
      </p:sp>
    </p:spTree>
    <p:extLst>
      <p:ext uri="{BB962C8B-B14F-4D97-AF65-F5344CB8AC3E}">
        <p14:creationId xmlns:p14="http://schemas.microsoft.com/office/powerpoint/2010/main" val="15519718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457200" y="1600200"/>
            <a:ext cx="8458200" cy="5029200"/>
          </a:xfrm>
        </p:spPr>
        <p:txBody>
          <a:bodyPr>
            <a:normAutofit fontScale="77500" lnSpcReduction="20000"/>
          </a:bodyPr>
          <a:lstStyle/>
          <a:p>
            <a:pPr marL="0" indent="0">
              <a:buNone/>
            </a:pPr>
            <a:r>
              <a:rPr lang="en-US" dirty="0"/>
              <a:t>Plasma IGF-1 has a long half-life and may be </a:t>
            </a:r>
            <a:r>
              <a:rPr lang="en-US" dirty="0" smtClean="0"/>
              <a:t>used in </a:t>
            </a:r>
            <a:r>
              <a:rPr lang="en-US" dirty="0">
                <a:solidFill>
                  <a:srgbClr val="FF0000"/>
                </a:solidFill>
              </a:rPr>
              <a:t>screening</a:t>
            </a:r>
            <a:r>
              <a:rPr lang="en-US" dirty="0"/>
              <a:t> for acromegaly. </a:t>
            </a:r>
            <a:r>
              <a:rPr lang="en-US" dirty="0" smtClean="0"/>
              <a:t>Plasma concentrations correlate </a:t>
            </a:r>
            <a:r>
              <a:rPr lang="en-US" dirty="0"/>
              <a:t>with the activity of the disease. </a:t>
            </a:r>
            <a:endParaRPr lang="en-US" dirty="0" smtClean="0"/>
          </a:p>
          <a:p>
            <a:pPr marL="0" indent="0">
              <a:buNone/>
            </a:pPr>
            <a:r>
              <a:rPr lang="en-US" dirty="0" smtClean="0"/>
              <a:t>Measurement of the </a:t>
            </a:r>
            <a:r>
              <a:rPr lang="en-US" dirty="0"/>
              <a:t>plasma concentrations of </a:t>
            </a:r>
            <a:r>
              <a:rPr lang="en-US" dirty="0">
                <a:solidFill>
                  <a:srgbClr val="FF0000"/>
                </a:solidFill>
              </a:rPr>
              <a:t>GH</a:t>
            </a:r>
            <a:r>
              <a:rPr lang="en-US" dirty="0"/>
              <a:t>, or of </a:t>
            </a:r>
            <a:r>
              <a:rPr lang="en-US" dirty="0">
                <a:solidFill>
                  <a:srgbClr val="FF0000"/>
                </a:solidFill>
              </a:rPr>
              <a:t>IGF-1</a:t>
            </a:r>
            <a:r>
              <a:rPr lang="en-US" dirty="0"/>
              <a:t>, may </a:t>
            </a:r>
            <a:r>
              <a:rPr lang="en-US" dirty="0" smtClean="0"/>
              <a:t>be used </a:t>
            </a:r>
            <a:r>
              <a:rPr lang="en-US" dirty="0"/>
              <a:t>to monitor the </a:t>
            </a:r>
            <a:r>
              <a:rPr lang="en-US" dirty="0" smtClean="0"/>
              <a:t>efficacy </a:t>
            </a:r>
            <a:r>
              <a:rPr lang="en-US" dirty="0"/>
              <a:t>of treatment. </a:t>
            </a:r>
            <a:r>
              <a:rPr lang="en-US" dirty="0" smtClean="0">
                <a:solidFill>
                  <a:srgbClr val="FF0000"/>
                </a:solidFill>
              </a:rPr>
              <a:t>Pregnancy </a:t>
            </a:r>
            <a:r>
              <a:rPr lang="en-US" dirty="0">
                <a:solidFill>
                  <a:srgbClr val="FF0000"/>
                </a:solidFill>
              </a:rPr>
              <a:t>increases IGF-1 concentration, and </a:t>
            </a:r>
            <a:r>
              <a:rPr lang="en-US" dirty="0" smtClean="0">
                <a:solidFill>
                  <a:srgbClr val="FF0000"/>
                </a:solidFill>
              </a:rPr>
              <a:t>starvation, obesity </a:t>
            </a:r>
            <a:r>
              <a:rPr lang="en-US" dirty="0">
                <a:solidFill>
                  <a:srgbClr val="FF0000"/>
                </a:solidFill>
              </a:rPr>
              <a:t>and diabetes mellitus decrease it.</a:t>
            </a:r>
            <a:r>
              <a:rPr lang="en-US" dirty="0"/>
              <a:t> </a:t>
            </a:r>
            <a:endParaRPr lang="en-US" dirty="0" smtClean="0"/>
          </a:p>
          <a:p>
            <a:pPr marL="0" indent="0">
              <a:buNone/>
            </a:pPr>
            <a:r>
              <a:rPr lang="en-US" dirty="0" smtClean="0">
                <a:solidFill>
                  <a:srgbClr val="FF0000"/>
                </a:solidFill>
              </a:rPr>
              <a:t>Insulin-like growth-factor-binding </a:t>
            </a:r>
            <a:r>
              <a:rPr lang="en-US" dirty="0">
                <a:solidFill>
                  <a:srgbClr val="FF0000"/>
                </a:solidFill>
              </a:rPr>
              <a:t>protein-3</a:t>
            </a:r>
            <a:r>
              <a:rPr lang="en-US" dirty="0"/>
              <a:t> is the main </a:t>
            </a:r>
            <a:r>
              <a:rPr lang="en-US" dirty="0" smtClean="0"/>
              <a:t>binding protein </a:t>
            </a:r>
            <a:r>
              <a:rPr lang="en-US" dirty="0"/>
              <a:t>for IGF-1 and its concentration is also </a:t>
            </a:r>
            <a:r>
              <a:rPr lang="en-US" dirty="0" smtClean="0"/>
              <a:t>increased in </a:t>
            </a:r>
            <a:r>
              <a:rPr lang="en-US" dirty="0"/>
              <a:t>acromegaly. </a:t>
            </a:r>
            <a:endParaRPr lang="en-US" dirty="0" smtClean="0"/>
          </a:p>
          <a:p>
            <a:pPr marL="0" indent="0">
              <a:buNone/>
            </a:pPr>
            <a:r>
              <a:rPr lang="en-US" dirty="0" smtClean="0"/>
              <a:t>Sometimes </a:t>
            </a:r>
            <a:r>
              <a:rPr lang="en-US" dirty="0"/>
              <a:t>plasma </a:t>
            </a:r>
            <a:r>
              <a:rPr lang="en-US" dirty="0">
                <a:solidFill>
                  <a:srgbClr val="FF0000"/>
                </a:solidFill>
              </a:rPr>
              <a:t>GHRH</a:t>
            </a:r>
            <a:r>
              <a:rPr lang="en-US" dirty="0"/>
              <a:t> </a:t>
            </a:r>
            <a:r>
              <a:rPr lang="en-US" dirty="0" smtClean="0"/>
              <a:t>concentrations are </a:t>
            </a:r>
            <a:r>
              <a:rPr lang="en-US" dirty="0"/>
              <a:t>useful and </a:t>
            </a:r>
            <a:r>
              <a:rPr lang="en-US" u="sng" dirty="0"/>
              <a:t>can be raised where there is an </a:t>
            </a:r>
            <a:r>
              <a:rPr lang="en-US" u="sng" dirty="0" smtClean="0"/>
              <a:t>ectopic source </a:t>
            </a:r>
            <a:r>
              <a:rPr lang="en-US" u="sng" dirty="0"/>
              <a:t>or may be suppressed in pituitary </a:t>
            </a:r>
            <a:r>
              <a:rPr lang="en-US" u="sng" dirty="0" smtClean="0"/>
              <a:t>disease.</a:t>
            </a:r>
            <a:r>
              <a:rPr lang="en-US" dirty="0" smtClean="0"/>
              <a:t> Computerized </a:t>
            </a:r>
            <a:r>
              <a:rPr lang="en-US" dirty="0"/>
              <a:t>tomography or MRI body scanning </a:t>
            </a:r>
            <a:r>
              <a:rPr lang="en-US" dirty="0" smtClean="0"/>
              <a:t>may help </a:t>
            </a:r>
            <a:r>
              <a:rPr lang="en-US" dirty="0"/>
              <a:t>to </a:t>
            </a:r>
            <a:r>
              <a:rPr lang="en-US" dirty="0" smtClean="0"/>
              <a:t>find </a:t>
            </a:r>
            <a:r>
              <a:rPr lang="en-US" dirty="0"/>
              <a:t>an </a:t>
            </a:r>
            <a:r>
              <a:rPr lang="en-US" dirty="0">
                <a:solidFill>
                  <a:srgbClr val="FF0000"/>
                </a:solidFill>
              </a:rPr>
              <a:t>ectopic source of GH or GHRH.</a:t>
            </a:r>
          </a:p>
        </p:txBody>
      </p:sp>
    </p:spTree>
    <p:extLst>
      <p:ext uri="{BB962C8B-B14F-4D97-AF65-F5344CB8AC3E}">
        <p14:creationId xmlns:p14="http://schemas.microsoft.com/office/powerpoint/2010/main" val="33066907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304800" y="1600200"/>
            <a:ext cx="8610600" cy="4953000"/>
          </a:xfrm>
        </p:spPr>
        <p:txBody>
          <a:bodyPr>
            <a:normAutofit fontScale="92500" lnSpcReduction="10000"/>
          </a:bodyPr>
          <a:lstStyle/>
          <a:p>
            <a:pPr>
              <a:buFont typeface="Wingdings" pitchFamily="2" charset="2"/>
              <a:buChar char="§"/>
            </a:pPr>
            <a:r>
              <a:rPr lang="en-US" b="1" dirty="0"/>
              <a:t>Growth hormone deficiency</a:t>
            </a:r>
          </a:p>
          <a:p>
            <a:pPr>
              <a:buFontTx/>
              <a:buChar char="-"/>
            </a:pPr>
            <a:r>
              <a:rPr lang="en-US" dirty="0" smtClean="0"/>
              <a:t>In </a:t>
            </a:r>
            <a:r>
              <a:rPr lang="en-US" dirty="0"/>
              <a:t>adults, GH deficiency may cause clinical </a:t>
            </a:r>
            <a:r>
              <a:rPr lang="en-US" dirty="0" smtClean="0"/>
              <a:t>symptoms, such </a:t>
            </a:r>
            <a:r>
              <a:rPr lang="en-US" dirty="0"/>
              <a:t>as tiredness, </a:t>
            </a:r>
            <a:r>
              <a:rPr lang="en-US" dirty="0" err="1"/>
              <a:t>dyslipidaemia</a:t>
            </a:r>
            <a:r>
              <a:rPr lang="en-US" dirty="0"/>
              <a:t> and </a:t>
            </a:r>
            <a:r>
              <a:rPr lang="en-US" dirty="0" smtClean="0"/>
              <a:t>increased cardiovascular disease. </a:t>
            </a:r>
            <a:endParaRPr lang="en-US" dirty="0"/>
          </a:p>
          <a:p>
            <a:pPr>
              <a:buFontTx/>
              <a:buChar char="-"/>
            </a:pPr>
            <a:r>
              <a:rPr lang="en-US" dirty="0" smtClean="0"/>
              <a:t>Growth </a:t>
            </a:r>
            <a:r>
              <a:rPr lang="en-US" dirty="0"/>
              <a:t>hormone </a:t>
            </a:r>
            <a:r>
              <a:rPr lang="en-US" dirty="0" smtClean="0"/>
              <a:t>deficiency </a:t>
            </a:r>
            <a:r>
              <a:rPr lang="en-US" dirty="0"/>
              <a:t>can cause short </a:t>
            </a:r>
            <a:r>
              <a:rPr lang="en-US" dirty="0" smtClean="0"/>
              <a:t>stature in </a:t>
            </a:r>
            <a:r>
              <a:rPr lang="en-US" dirty="0"/>
              <a:t>children. It is present in a small percentage </a:t>
            </a:r>
            <a:r>
              <a:rPr lang="en-US" dirty="0" smtClean="0"/>
              <a:t>of normally </a:t>
            </a:r>
            <a:r>
              <a:rPr lang="en-US" dirty="0"/>
              <a:t>proportioned small children: the </a:t>
            </a:r>
            <a:r>
              <a:rPr lang="en-US" dirty="0" smtClean="0"/>
              <a:t>birth weight may </a:t>
            </a:r>
            <a:r>
              <a:rPr lang="en-US" dirty="0"/>
              <a:t>be normal but the rate of growth is </a:t>
            </a:r>
            <a:r>
              <a:rPr lang="en-US" dirty="0" smtClean="0"/>
              <a:t>subnormal. </a:t>
            </a:r>
            <a:r>
              <a:rPr lang="en-US" dirty="0" smtClean="0">
                <a:solidFill>
                  <a:srgbClr val="FF0000"/>
                </a:solidFill>
              </a:rPr>
              <a:t>Other </a:t>
            </a:r>
            <a:r>
              <a:rPr lang="en-US" dirty="0">
                <a:solidFill>
                  <a:srgbClr val="FF0000"/>
                </a:solidFill>
              </a:rPr>
              <a:t>causes of growth retardation and short </a:t>
            </a:r>
            <a:r>
              <a:rPr lang="en-US" dirty="0" smtClean="0">
                <a:solidFill>
                  <a:srgbClr val="FF0000"/>
                </a:solidFill>
              </a:rPr>
              <a:t>stature must </a:t>
            </a:r>
            <a:r>
              <a:rPr lang="en-US" dirty="0">
                <a:solidFill>
                  <a:srgbClr val="FF0000"/>
                </a:solidFill>
              </a:rPr>
              <a:t>be excluded before a diagnosis of GH </a:t>
            </a:r>
            <a:r>
              <a:rPr lang="en-US" dirty="0" smtClean="0">
                <a:solidFill>
                  <a:srgbClr val="FF0000"/>
                </a:solidFill>
              </a:rPr>
              <a:t>deficiency is made.</a:t>
            </a:r>
            <a:endParaRPr lang="en-US" dirty="0">
              <a:solidFill>
                <a:srgbClr val="FF0000"/>
              </a:solidFill>
            </a:endParaRPr>
          </a:p>
        </p:txBody>
      </p:sp>
    </p:spTree>
    <p:extLst>
      <p:ext uri="{BB962C8B-B14F-4D97-AF65-F5344CB8AC3E}">
        <p14:creationId xmlns:p14="http://schemas.microsoft.com/office/powerpoint/2010/main" val="27007471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228600" y="1600200"/>
            <a:ext cx="8763000" cy="4876800"/>
          </a:xfrm>
        </p:spPr>
        <p:txBody>
          <a:bodyPr>
            <a:normAutofit fontScale="85000" lnSpcReduction="20000"/>
          </a:bodyPr>
          <a:lstStyle/>
          <a:p>
            <a:pPr>
              <a:buFontTx/>
              <a:buChar char="-"/>
            </a:pPr>
            <a:r>
              <a:rPr lang="en-US" dirty="0" smtClean="0"/>
              <a:t>Emotional </a:t>
            </a:r>
            <a:r>
              <a:rPr lang="en-US" dirty="0"/>
              <a:t>deprivation may be associated with </a:t>
            </a:r>
            <a:r>
              <a:rPr lang="en-US" dirty="0" smtClean="0"/>
              <a:t>GH deficiency </a:t>
            </a:r>
            <a:r>
              <a:rPr lang="en-US" dirty="0"/>
              <a:t>that is indistinguishable by laboratory </a:t>
            </a:r>
            <a:r>
              <a:rPr lang="en-US" dirty="0" smtClean="0"/>
              <a:t>tests from </a:t>
            </a:r>
            <a:r>
              <a:rPr lang="en-US" dirty="0"/>
              <a:t>that due to organic causes. People with </a:t>
            </a:r>
            <a:r>
              <a:rPr lang="en-US" dirty="0" err="1" smtClean="0"/>
              <a:t>Laron</a:t>
            </a:r>
            <a:r>
              <a:rPr lang="en-US" dirty="0" smtClean="0"/>
              <a:t>-type dwarfism </a:t>
            </a:r>
            <a:r>
              <a:rPr lang="en-US" dirty="0"/>
              <a:t>have a GH receptor defect, and Pygmies </a:t>
            </a:r>
            <a:r>
              <a:rPr lang="en-US" dirty="0" smtClean="0"/>
              <a:t>have a </a:t>
            </a:r>
            <a:r>
              <a:rPr lang="en-US" dirty="0"/>
              <a:t>GH receptor defect and low IGF-1 </a:t>
            </a:r>
            <a:r>
              <a:rPr lang="en-US" dirty="0" smtClean="0"/>
              <a:t>concentrations.</a:t>
            </a:r>
          </a:p>
          <a:p>
            <a:pPr>
              <a:buFontTx/>
              <a:buChar char="-"/>
            </a:pPr>
            <a:r>
              <a:rPr lang="en-US" dirty="0" smtClean="0"/>
              <a:t>It </a:t>
            </a:r>
            <a:r>
              <a:rPr lang="en-US" dirty="0"/>
              <a:t>is important to investigate children with </a:t>
            </a:r>
            <a:r>
              <a:rPr lang="en-US" dirty="0" smtClean="0"/>
              <a:t>reduced growth </a:t>
            </a:r>
            <a:r>
              <a:rPr lang="en-US" dirty="0"/>
              <a:t>rate to identify those who may </a:t>
            </a:r>
            <a:r>
              <a:rPr lang="en-US" dirty="0" smtClean="0"/>
              <a:t>benefit from recombinant </a:t>
            </a:r>
            <a:r>
              <a:rPr lang="en-US" dirty="0"/>
              <a:t>human GH replacement </a:t>
            </a:r>
            <a:r>
              <a:rPr lang="en-US" dirty="0" smtClean="0"/>
              <a:t>treatment.</a:t>
            </a:r>
          </a:p>
          <a:p>
            <a:pPr>
              <a:buFontTx/>
              <a:buChar char="-"/>
            </a:pPr>
            <a:r>
              <a:rPr lang="en-US" dirty="0" smtClean="0"/>
              <a:t>Isolated </a:t>
            </a:r>
            <a:r>
              <a:rPr lang="en-US" dirty="0"/>
              <a:t>GH </a:t>
            </a:r>
            <a:r>
              <a:rPr lang="en-US" dirty="0" smtClean="0"/>
              <a:t>deficiency </a:t>
            </a:r>
            <a:r>
              <a:rPr lang="en-US" dirty="0"/>
              <a:t>is most commonly </a:t>
            </a:r>
            <a:r>
              <a:rPr lang="en-US" dirty="0" smtClean="0"/>
              <a:t>secondary to </a:t>
            </a:r>
            <a:r>
              <a:rPr lang="en-US" dirty="0"/>
              <a:t>idiopathic </a:t>
            </a:r>
            <a:r>
              <a:rPr lang="en-US" dirty="0" smtClean="0"/>
              <a:t>deficiency </a:t>
            </a:r>
            <a:r>
              <a:rPr lang="en-US" dirty="0"/>
              <a:t>of hypothalamic GHRH. </a:t>
            </a:r>
            <a:r>
              <a:rPr lang="en-US" dirty="0" smtClean="0"/>
              <a:t>In some </a:t>
            </a:r>
            <a:r>
              <a:rPr lang="en-US" dirty="0"/>
              <a:t>cases, the secretion of other hormones is </a:t>
            </a:r>
            <a:r>
              <a:rPr lang="en-US" dirty="0" smtClean="0"/>
              <a:t>also impaired</a:t>
            </a:r>
            <a:r>
              <a:rPr lang="en-US" dirty="0"/>
              <a:t>. Sometimes there may be an organic </a:t>
            </a:r>
            <a:r>
              <a:rPr lang="en-US" dirty="0" smtClean="0"/>
              <a:t>disorder of </a:t>
            </a:r>
            <a:r>
              <a:rPr lang="en-US" dirty="0"/>
              <a:t>the anterior pituitary gland or hypothalamus; </a:t>
            </a:r>
            <a:r>
              <a:rPr lang="en-US" dirty="0" smtClean="0"/>
              <a:t>rare inherited </a:t>
            </a:r>
            <a:r>
              <a:rPr lang="en-US" dirty="0"/>
              <a:t>forms have been described.</a:t>
            </a:r>
          </a:p>
        </p:txBody>
      </p:sp>
    </p:spTree>
    <p:extLst>
      <p:ext uri="{BB962C8B-B14F-4D97-AF65-F5344CB8AC3E}">
        <p14:creationId xmlns:p14="http://schemas.microsoft.com/office/powerpoint/2010/main" val="39006940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76200" y="1447800"/>
            <a:ext cx="9067800" cy="5257800"/>
          </a:xfrm>
        </p:spPr>
        <p:txBody>
          <a:bodyPr>
            <a:noAutofit/>
          </a:bodyPr>
          <a:lstStyle/>
          <a:p>
            <a:pPr marL="0" indent="0">
              <a:buNone/>
            </a:pPr>
            <a:r>
              <a:rPr lang="en-US" sz="2300" b="1" i="1" u="sng" dirty="0"/>
              <a:t>Diagnosis</a:t>
            </a:r>
          </a:p>
          <a:p>
            <a:pPr marL="0" indent="0">
              <a:buNone/>
            </a:pPr>
            <a:r>
              <a:rPr lang="en-US" sz="2300" dirty="0"/>
              <a:t>The clinical history should include </a:t>
            </a:r>
            <a:r>
              <a:rPr lang="en-US" sz="2300" dirty="0" smtClean="0"/>
              <a:t>information about birth weight </a:t>
            </a:r>
            <a:r>
              <a:rPr lang="en-US" sz="2300" dirty="0"/>
              <a:t>and whether intrauterine </a:t>
            </a:r>
            <a:r>
              <a:rPr lang="en-US" sz="2300" dirty="0" smtClean="0"/>
              <a:t>growth retardation </a:t>
            </a:r>
            <a:r>
              <a:rPr lang="en-US" sz="2300" dirty="0"/>
              <a:t>was an issue. </a:t>
            </a:r>
            <a:endParaRPr lang="en-US" sz="2300" dirty="0" smtClean="0"/>
          </a:p>
          <a:p>
            <a:pPr marL="0" indent="0">
              <a:buNone/>
            </a:pPr>
            <a:r>
              <a:rPr lang="en-US" sz="2300" dirty="0" smtClean="0"/>
              <a:t>The </a:t>
            </a:r>
            <a:r>
              <a:rPr lang="en-US" sz="2300" dirty="0"/>
              <a:t>sex-adjusted </a:t>
            </a:r>
            <a:r>
              <a:rPr lang="en-US" sz="2300" dirty="0" smtClean="0"/>
              <a:t>mid-parental height </a:t>
            </a:r>
            <a:r>
              <a:rPr lang="en-US" sz="2300" dirty="0"/>
              <a:t>or target height is useful, and can be </a:t>
            </a:r>
            <a:r>
              <a:rPr lang="en-US" sz="2300" dirty="0" smtClean="0"/>
              <a:t>calculated by </a:t>
            </a:r>
            <a:r>
              <a:rPr lang="en-US" sz="2300" dirty="0"/>
              <a:t>adding 6.5 cm to the mean of the parents’ </a:t>
            </a:r>
            <a:r>
              <a:rPr lang="en-US" sz="2300" dirty="0" smtClean="0"/>
              <a:t>heights for </a:t>
            </a:r>
            <a:r>
              <a:rPr lang="en-US" sz="2300" dirty="0"/>
              <a:t>boys and subtracting 6.5 cm from the mean of </a:t>
            </a:r>
            <a:r>
              <a:rPr lang="en-US" sz="2300" dirty="0" smtClean="0"/>
              <a:t>the parents</a:t>
            </a:r>
            <a:r>
              <a:rPr lang="en-US" sz="2300" dirty="0"/>
              <a:t>’ heights for girls. </a:t>
            </a:r>
            <a:endParaRPr lang="en-US" sz="2300" dirty="0" smtClean="0"/>
          </a:p>
          <a:p>
            <a:pPr marL="0" indent="0">
              <a:buNone/>
            </a:pPr>
            <a:r>
              <a:rPr lang="en-US" sz="2300" dirty="0" smtClean="0"/>
              <a:t>Normal </a:t>
            </a:r>
            <a:r>
              <a:rPr lang="en-US" sz="2300" dirty="0"/>
              <a:t>growth may be </a:t>
            </a:r>
            <a:r>
              <a:rPr lang="en-US" sz="2300" dirty="0" smtClean="0"/>
              <a:t>defined as </a:t>
            </a:r>
            <a:r>
              <a:rPr lang="en-US" sz="2300" dirty="0"/>
              <a:t>more than 5 cm per year in mid-childhood. </a:t>
            </a:r>
            <a:endParaRPr lang="en-US" sz="2300" dirty="0" smtClean="0"/>
          </a:p>
          <a:p>
            <a:pPr marL="0" indent="0">
              <a:buNone/>
            </a:pPr>
            <a:r>
              <a:rPr lang="en-US" sz="2300" dirty="0" smtClean="0"/>
              <a:t>It </a:t>
            </a:r>
            <a:r>
              <a:rPr lang="en-US" sz="2300" dirty="0"/>
              <a:t>is, </a:t>
            </a:r>
            <a:r>
              <a:rPr lang="en-US" sz="2300" dirty="0" smtClean="0"/>
              <a:t>of course</a:t>
            </a:r>
            <a:r>
              <a:rPr lang="en-US" sz="2300" dirty="0"/>
              <a:t>, important to exclude hypothyroidism, </a:t>
            </a:r>
            <a:r>
              <a:rPr lang="en-US" sz="2300" dirty="0" smtClean="0"/>
              <a:t>chronic diseases </a:t>
            </a:r>
            <a:r>
              <a:rPr lang="en-US" sz="2300" dirty="0"/>
              <a:t>and </a:t>
            </a:r>
            <a:r>
              <a:rPr lang="en-US" sz="2300" dirty="0" err="1"/>
              <a:t>malabsorption</a:t>
            </a:r>
            <a:r>
              <a:rPr lang="en-US" sz="2300" dirty="0"/>
              <a:t> states, poor </a:t>
            </a:r>
            <a:r>
              <a:rPr lang="en-US" sz="2300" dirty="0" smtClean="0"/>
              <a:t>nutritional state </a:t>
            </a:r>
            <a:r>
              <a:rPr lang="en-US" sz="2300" dirty="0"/>
              <a:t>and failure to thrive. Clinical examination </a:t>
            </a:r>
            <a:r>
              <a:rPr lang="en-US" sz="2300" dirty="0" smtClean="0"/>
              <a:t>should assess </a:t>
            </a:r>
            <a:r>
              <a:rPr lang="en-US" sz="2300" dirty="0"/>
              <a:t>for obvious syndromes, pubertal status, </a:t>
            </a:r>
            <a:r>
              <a:rPr lang="en-US" sz="2300" dirty="0" smtClean="0"/>
              <a:t>bone age</a:t>
            </a:r>
            <a:r>
              <a:rPr lang="en-US" sz="2300" dirty="0"/>
              <a:t>, growth or growth </a:t>
            </a:r>
            <a:r>
              <a:rPr lang="en-US" sz="2300" dirty="0" smtClean="0"/>
              <a:t>velocity, </a:t>
            </a:r>
            <a:r>
              <a:rPr lang="en-US" sz="2300" dirty="0"/>
              <a:t>for </a:t>
            </a:r>
            <a:r>
              <a:rPr lang="en-US" sz="2300" dirty="0" smtClean="0"/>
              <a:t>example Tanner–Whitehouse </a:t>
            </a:r>
            <a:r>
              <a:rPr lang="en-US" sz="2300" dirty="0"/>
              <a:t>charts and proportionality </a:t>
            </a:r>
            <a:r>
              <a:rPr lang="en-US" sz="2300" dirty="0" smtClean="0"/>
              <a:t>of limbs</a:t>
            </a:r>
            <a:r>
              <a:rPr lang="en-US" sz="2300" dirty="0"/>
              <a:t>. Karyotyping may be indicated if a </a:t>
            </a:r>
            <a:r>
              <a:rPr lang="en-US" sz="2300" dirty="0" smtClean="0"/>
              <a:t>chromosomal disorder </a:t>
            </a:r>
            <a:r>
              <a:rPr lang="en-US" sz="2300" dirty="0"/>
              <a:t>such as Turner’s syndrome (45,X0) is suspected.</a:t>
            </a:r>
          </a:p>
        </p:txBody>
      </p:sp>
    </p:spTree>
    <p:extLst>
      <p:ext uri="{BB962C8B-B14F-4D97-AF65-F5344CB8AC3E}">
        <p14:creationId xmlns:p14="http://schemas.microsoft.com/office/powerpoint/2010/main" val="35990186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228600" y="1600200"/>
            <a:ext cx="8686800" cy="5257800"/>
          </a:xfrm>
        </p:spPr>
        <p:txBody>
          <a:bodyPr>
            <a:normAutofit fontScale="85000" lnSpcReduction="20000"/>
          </a:bodyPr>
          <a:lstStyle/>
          <a:p>
            <a:pPr marL="0" indent="0">
              <a:buNone/>
            </a:pPr>
            <a:r>
              <a:rPr lang="en-US" dirty="0">
                <a:solidFill>
                  <a:srgbClr val="FF0000"/>
                </a:solidFill>
              </a:rPr>
              <a:t>There is a physiological reduction in GH </a:t>
            </a:r>
            <a:r>
              <a:rPr lang="en-US" dirty="0" smtClean="0">
                <a:solidFill>
                  <a:srgbClr val="FF0000"/>
                </a:solidFill>
              </a:rPr>
              <a:t>secretion at </a:t>
            </a:r>
            <a:r>
              <a:rPr lang="en-US" dirty="0">
                <a:solidFill>
                  <a:srgbClr val="FF0000"/>
                </a:solidFill>
              </a:rPr>
              <a:t>the end of pre-puberty.</a:t>
            </a:r>
            <a:r>
              <a:rPr lang="en-US" dirty="0"/>
              <a:t> Thus, in children with </a:t>
            </a:r>
            <a:r>
              <a:rPr lang="en-US" dirty="0" smtClean="0"/>
              <a:t>bone age </a:t>
            </a:r>
            <a:r>
              <a:rPr lang="en-US" dirty="0"/>
              <a:t>more than 10 years, priming with sex </a:t>
            </a:r>
            <a:r>
              <a:rPr lang="en-US" dirty="0" smtClean="0"/>
              <a:t>hormones before </a:t>
            </a:r>
            <a:r>
              <a:rPr lang="en-US" dirty="0"/>
              <a:t>investigation may be necessary. For </a:t>
            </a:r>
            <a:r>
              <a:rPr lang="en-US" dirty="0" smtClean="0"/>
              <a:t>example, </a:t>
            </a:r>
            <a:r>
              <a:rPr lang="en-US" dirty="0" err="1" smtClean="0"/>
              <a:t>ethinyloestradiol</a:t>
            </a:r>
            <a:r>
              <a:rPr lang="en-US" dirty="0" smtClean="0"/>
              <a:t> </a:t>
            </a:r>
            <a:r>
              <a:rPr lang="en-US" dirty="0"/>
              <a:t>may be given to girls and </a:t>
            </a:r>
            <a:r>
              <a:rPr lang="en-US" dirty="0" smtClean="0"/>
              <a:t>testosterone to </a:t>
            </a:r>
            <a:r>
              <a:rPr lang="en-US" dirty="0"/>
              <a:t>boys prior to testing.</a:t>
            </a:r>
          </a:p>
          <a:p>
            <a:pPr marL="0" indent="0">
              <a:buNone/>
            </a:pPr>
            <a:r>
              <a:rPr lang="en-US" dirty="0" smtClean="0"/>
              <a:t>No </a:t>
            </a:r>
            <a:r>
              <a:rPr lang="en-US" dirty="0"/>
              <a:t>general agreement about the best way </a:t>
            </a:r>
            <a:r>
              <a:rPr lang="en-US" dirty="0" smtClean="0"/>
              <a:t>to investigate </a:t>
            </a:r>
            <a:r>
              <a:rPr lang="en-US" dirty="0"/>
              <a:t>such children biochemically. This is </a:t>
            </a:r>
            <a:r>
              <a:rPr lang="en-US" dirty="0" smtClean="0"/>
              <a:t>partly because </a:t>
            </a:r>
            <a:r>
              <a:rPr lang="en-US" dirty="0"/>
              <a:t>GH secretion is episodic, GH assays </a:t>
            </a:r>
            <a:r>
              <a:rPr lang="en-US" dirty="0" smtClean="0"/>
              <a:t>vary between </a:t>
            </a:r>
            <a:r>
              <a:rPr lang="en-US" dirty="0"/>
              <a:t>laboratories, and there is a variable response </a:t>
            </a:r>
            <a:r>
              <a:rPr lang="en-US" dirty="0" smtClean="0"/>
              <a:t>of GH </a:t>
            </a:r>
            <a:r>
              <a:rPr lang="en-US" dirty="0"/>
              <a:t>to provocative stimuli. </a:t>
            </a:r>
            <a:endParaRPr lang="en-US" dirty="0" smtClean="0"/>
          </a:p>
          <a:p>
            <a:pPr marL="0" indent="0">
              <a:buNone/>
            </a:pPr>
            <a:r>
              <a:rPr lang="en-US" dirty="0" smtClean="0"/>
              <a:t>Plasma </a:t>
            </a:r>
            <a:r>
              <a:rPr lang="en-US" dirty="0"/>
              <a:t>GH </a:t>
            </a:r>
            <a:r>
              <a:rPr lang="en-US" dirty="0" smtClean="0"/>
              <a:t>concentrations in </a:t>
            </a:r>
            <a:r>
              <a:rPr lang="en-US" dirty="0"/>
              <a:t>normal children are often low and assays under </a:t>
            </a:r>
            <a:r>
              <a:rPr lang="en-US" dirty="0" smtClean="0"/>
              <a:t>basal </a:t>
            </a:r>
            <a:r>
              <a:rPr lang="en-US" dirty="0"/>
              <a:t>conditions rarely exclude the diagnosis. A low </a:t>
            </a:r>
            <a:r>
              <a:rPr lang="en-US" dirty="0" smtClean="0"/>
              <a:t>plasma IGF-1 </a:t>
            </a:r>
            <a:r>
              <a:rPr lang="en-US" dirty="0"/>
              <a:t>concentration may be a useful screening </a:t>
            </a:r>
            <a:r>
              <a:rPr lang="en-US" dirty="0" smtClean="0"/>
              <a:t>test. Urinary </a:t>
            </a:r>
            <a:r>
              <a:rPr lang="en-US" dirty="0"/>
              <a:t>GH excretion, either in 24-h collections or </a:t>
            </a:r>
            <a:r>
              <a:rPr lang="en-US" dirty="0" smtClean="0"/>
              <a:t>timed overnight</a:t>
            </a:r>
            <a:r>
              <a:rPr lang="en-US" dirty="0"/>
              <a:t>, may offer a relatively safe screening test.</a:t>
            </a:r>
          </a:p>
        </p:txBody>
      </p:sp>
    </p:spTree>
    <p:extLst>
      <p:ext uri="{BB962C8B-B14F-4D97-AF65-F5344CB8AC3E}">
        <p14:creationId xmlns:p14="http://schemas.microsoft.com/office/powerpoint/2010/main" val="24199775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228600" y="1600200"/>
            <a:ext cx="8686800" cy="5257800"/>
          </a:xfrm>
        </p:spPr>
        <p:txBody>
          <a:bodyPr>
            <a:normAutofit fontScale="70000" lnSpcReduction="20000"/>
          </a:bodyPr>
          <a:lstStyle/>
          <a:p>
            <a:pPr marL="0" indent="0">
              <a:buNone/>
            </a:pPr>
            <a:r>
              <a:rPr lang="en-US" dirty="0"/>
              <a:t>If blood is taken at a time when </a:t>
            </a:r>
            <a:r>
              <a:rPr lang="en-US" dirty="0" smtClean="0"/>
              <a:t>physiologically high </a:t>
            </a:r>
            <a:r>
              <a:rPr lang="en-US" dirty="0"/>
              <a:t>concentrations are expected, the need for </a:t>
            </a:r>
            <a:r>
              <a:rPr lang="en-US" dirty="0" smtClean="0"/>
              <a:t>the more </a:t>
            </a:r>
            <a:r>
              <a:rPr lang="en-US" dirty="0"/>
              <a:t>unpleasant stimulation tests may be </a:t>
            </a:r>
            <a:r>
              <a:rPr lang="en-US" dirty="0" smtClean="0"/>
              <a:t>avoided, e.g. </a:t>
            </a:r>
            <a:r>
              <a:rPr lang="en-US" dirty="0"/>
              <a:t>60–90 min after the onset of sleep </a:t>
            </a:r>
            <a:r>
              <a:rPr lang="en-US" dirty="0" smtClean="0"/>
              <a:t>and about </a:t>
            </a:r>
            <a:r>
              <a:rPr lang="en-US" dirty="0"/>
              <a:t>20 min after vigorous exercise. An adequate </a:t>
            </a:r>
            <a:r>
              <a:rPr lang="en-US" dirty="0" smtClean="0"/>
              <a:t>GH response </a:t>
            </a:r>
            <a:r>
              <a:rPr lang="en-US" dirty="0"/>
              <a:t>occurs with an absolute response of </a:t>
            </a:r>
            <a:r>
              <a:rPr lang="en-US" dirty="0" smtClean="0"/>
              <a:t>greater than </a:t>
            </a:r>
            <a:r>
              <a:rPr lang="en-US" dirty="0"/>
              <a:t>20 </a:t>
            </a:r>
            <a:r>
              <a:rPr lang="en-US" dirty="0" err="1"/>
              <a:t>mU</a:t>
            </a:r>
            <a:r>
              <a:rPr lang="en-US" dirty="0"/>
              <a:t>/L (7 </a:t>
            </a:r>
            <a:r>
              <a:rPr lang="en-US" dirty="0" err="1"/>
              <a:t>μg</a:t>
            </a:r>
            <a:r>
              <a:rPr lang="en-US" dirty="0"/>
              <a:t>/L), making GH </a:t>
            </a:r>
            <a:r>
              <a:rPr lang="en-US" dirty="0" smtClean="0"/>
              <a:t>deficiency unlikely. It </a:t>
            </a:r>
            <a:r>
              <a:rPr lang="en-US" dirty="0"/>
              <a:t>should be noted that these GH cut-offs may be </a:t>
            </a:r>
            <a:r>
              <a:rPr lang="en-US" dirty="0" smtClean="0"/>
              <a:t>age and </a:t>
            </a:r>
            <a:r>
              <a:rPr lang="en-US" dirty="0"/>
              <a:t>assay </a:t>
            </a:r>
            <a:r>
              <a:rPr lang="en-US" dirty="0" smtClean="0"/>
              <a:t>dependent. </a:t>
            </a:r>
          </a:p>
          <a:p>
            <a:pPr marL="0" indent="0">
              <a:buNone/>
            </a:pPr>
            <a:r>
              <a:rPr lang="en-US" dirty="0" smtClean="0"/>
              <a:t>If </a:t>
            </a:r>
            <a:r>
              <a:rPr lang="en-US" dirty="0"/>
              <a:t>GH </a:t>
            </a:r>
            <a:r>
              <a:rPr lang="en-US" dirty="0" smtClean="0"/>
              <a:t>deficiency </a:t>
            </a:r>
            <a:r>
              <a:rPr lang="en-US" dirty="0"/>
              <a:t>is not excluded by the </a:t>
            </a:r>
            <a:r>
              <a:rPr lang="en-US" dirty="0" smtClean="0"/>
              <a:t>above measurements</a:t>
            </a:r>
            <a:r>
              <a:rPr lang="en-US" dirty="0"/>
              <a:t>, it is necessary to perform one or </a:t>
            </a:r>
            <a:r>
              <a:rPr lang="en-US" dirty="0" smtClean="0"/>
              <a:t>more stimulation </a:t>
            </a:r>
            <a:r>
              <a:rPr lang="en-US" dirty="0"/>
              <a:t>tests. </a:t>
            </a:r>
            <a:r>
              <a:rPr lang="en-US" dirty="0">
                <a:solidFill>
                  <a:srgbClr val="FF0000"/>
                </a:solidFill>
              </a:rPr>
              <a:t>The response of GH to insulin may </a:t>
            </a:r>
            <a:r>
              <a:rPr lang="en-US" dirty="0" smtClean="0">
                <a:solidFill>
                  <a:srgbClr val="FF0000"/>
                </a:solidFill>
              </a:rPr>
              <a:t>be the </a:t>
            </a:r>
            <a:r>
              <a:rPr lang="en-US" dirty="0">
                <a:solidFill>
                  <a:srgbClr val="FF0000"/>
                </a:solidFill>
              </a:rPr>
              <a:t>most reliable to detect GH </a:t>
            </a:r>
            <a:r>
              <a:rPr lang="en-US" dirty="0" smtClean="0">
                <a:solidFill>
                  <a:srgbClr val="FF0000"/>
                </a:solidFill>
              </a:rPr>
              <a:t>deficiency</a:t>
            </a:r>
            <a:r>
              <a:rPr lang="en-US" dirty="0">
                <a:solidFill>
                  <a:srgbClr val="FF0000"/>
                </a:solidFill>
              </a:rPr>
              <a:t>, but it is </a:t>
            </a:r>
            <a:r>
              <a:rPr lang="en-US" dirty="0" smtClean="0">
                <a:solidFill>
                  <a:srgbClr val="FF0000"/>
                </a:solidFill>
              </a:rPr>
              <a:t>not </a:t>
            </a:r>
            <a:r>
              <a:rPr lang="en-US" dirty="0">
                <a:solidFill>
                  <a:srgbClr val="FF0000"/>
                </a:solidFill>
              </a:rPr>
              <a:t>without the risk of fatal </a:t>
            </a:r>
            <a:r>
              <a:rPr lang="en-US" dirty="0" err="1">
                <a:solidFill>
                  <a:srgbClr val="FF0000"/>
                </a:solidFill>
              </a:rPr>
              <a:t>hypoglycaemia</a:t>
            </a:r>
            <a:r>
              <a:rPr lang="en-US" dirty="0">
                <a:solidFill>
                  <a:srgbClr val="FF0000"/>
                </a:solidFill>
              </a:rPr>
              <a:t>.</a:t>
            </a:r>
            <a:r>
              <a:rPr lang="en-US" dirty="0"/>
              <a:t> Glucagon </a:t>
            </a:r>
            <a:r>
              <a:rPr lang="en-US" dirty="0" smtClean="0"/>
              <a:t>could also </a:t>
            </a:r>
            <a:r>
              <a:rPr lang="en-US" dirty="0"/>
              <a:t>be used as an alternative </a:t>
            </a:r>
            <a:r>
              <a:rPr lang="en-US" dirty="0" smtClean="0"/>
              <a:t>(Glucagon stimulation test </a:t>
            </a:r>
            <a:r>
              <a:rPr lang="en-US" dirty="0"/>
              <a:t>of the hypothalamus–pituitary axis). A GH </a:t>
            </a:r>
            <a:r>
              <a:rPr lang="en-US" dirty="0" smtClean="0"/>
              <a:t>absolute response </a:t>
            </a:r>
            <a:r>
              <a:rPr lang="en-US" dirty="0"/>
              <a:t>of greater than 20 </a:t>
            </a:r>
            <a:r>
              <a:rPr lang="en-US" dirty="0" err="1"/>
              <a:t>mU</a:t>
            </a:r>
            <a:r>
              <a:rPr lang="en-US" dirty="0"/>
              <a:t>/L (7 </a:t>
            </a:r>
            <a:r>
              <a:rPr lang="en-US" dirty="0" err="1"/>
              <a:t>μg</a:t>
            </a:r>
            <a:r>
              <a:rPr lang="en-US" dirty="0"/>
              <a:t>/L) makes </a:t>
            </a:r>
            <a:r>
              <a:rPr lang="en-US" dirty="0" smtClean="0"/>
              <a:t>GH deficiency </a:t>
            </a:r>
            <a:r>
              <a:rPr lang="en-US" dirty="0"/>
              <a:t>unlikely after the presentation of </a:t>
            </a:r>
            <a:r>
              <a:rPr lang="en-US" dirty="0" smtClean="0"/>
              <a:t>provocative stimuli </a:t>
            </a:r>
            <a:r>
              <a:rPr lang="en-US" dirty="0"/>
              <a:t>on two occasions. </a:t>
            </a:r>
            <a:r>
              <a:rPr lang="en-US" dirty="0">
                <a:solidFill>
                  <a:srgbClr val="FF0000"/>
                </a:solidFill>
              </a:rPr>
              <a:t>Other such stimuli </a:t>
            </a:r>
            <a:r>
              <a:rPr lang="en-US" dirty="0" smtClean="0">
                <a:solidFill>
                  <a:srgbClr val="FF0000"/>
                </a:solidFill>
              </a:rPr>
              <a:t>include arginine</a:t>
            </a:r>
            <a:r>
              <a:rPr lang="en-US" dirty="0">
                <a:solidFill>
                  <a:srgbClr val="FF0000"/>
                </a:solidFill>
              </a:rPr>
              <a:t>, clonidine or the GHRH test.</a:t>
            </a:r>
            <a:r>
              <a:rPr lang="en-US" dirty="0"/>
              <a:t> </a:t>
            </a:r>
            <a:r>
              <a:rPr lang="en-US" dirty="0" smtClean="0"/>
              <a:t>An </a:t>
            </a:r>
            <a:r>
              <a:rPr lang="en-US" dirty="0"/>
              <a:t>unequivocally </a:t>
            </a:r>
            <a:r>
              <a:rPr lang="en-US" dirty="0" smtClean="0"/>
              <a:t>normal response </a:t>
            </a:r>
            <a:r>
              <a:rPr lang="en-US" dirty="0"/>
              <a:t>to a stimulation test excludes the diagnosis, and </a:t>
            </a:r>
            <a:r>
              <a:rPr lang="en-US" dirty="0" smtClean="0"/>
              <a:t>a clearly </a:t>
            </a:r>
            <a:r>
              <a:rPr lang="en-US" dirty="0"/>
              <a:t>impaired one </a:t>
            </a:r>
            <a:r>
              <a:rPr lang="en-US" dirty="0" smtClean="0"/>
              <a:t>confirms </a:t>
            </a:r>
            <a:r>
              <a:rPr lang="en-US" dirty="0"/>
              <a:t>it. Once GH </a:t>
            </a:r>
            <a:r>
              <a:rPr lang="en-US" dirty="0" smtClean="0"/>
              <a:t>deficiency has been </a:t>
            </a:r>
            <a:r>
              <a:rPr lang="en-US" dirty="0"/>
              <a:t>established, a cause should be sought by </a:t>
            </a:r>
            <a:r>
              <a:rPr lang="en-US" dirty="0" smtClean="0"/>
              <a:t>appropriate clinical </a:t>
            </a:r>
            <a:r>
              <a:rPr lang="en-US" dirty="0"/>
              <a:t>and imaging means.</a:t>
            </a:r>
          </a:p>
        </p:txBody>
      </p:sp>
    </p:spTree>
    <p:extLst>
      <p:ext uri="{BB962C8B-B14F-4D97-AF65-F5344CB8AC3E}">
        <p14:creationId xmlns:p14="http://schemas.microsoft.com/office/powerpoint/2010/main" val="26496619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ANTERIOR PITUITARY</a:t>
            </a:r>
            <a:br>
              <a:rPr lang="en-US" b="1" dirty="0"/>
            </a:br>
            <a:r>
              <a:rPr lang="en-US" b="1" dirty="0"/>
              <a:t>HORMONE SECRETION</a:t>
            </a:r>
            <a:endParaRPr lang="en-US" dirty="0"/>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pPr marL="0" indent="0">
              <a:buNone/>
            </a:pPr>
            <a:r>
              <a:rPr lang="en-US" u="sng" dirty="0" smtClean="0"/>
              <a:t>Second-line </a:t>
            </a:r>
            <a:r>
              <a:rPr lang="en-US" u="sng" dirty="0"/>
              <a:t>dynamic </a:t>
            </a:r>
            <a:r>
              <a:rPr lang="en-US" u="sng" dirty="0" smtClean="0"/>
              <a:t>tests sometimes </a:t>
            </a:r>
            <a:r>
              <a:rPr lang="en-US" u="sng" dirty="0"/>
              <a:t>used for suspected GH </a:t>
            </a:r>
            <a:r>
              <a:rPr lang="en-US" u="sng" dirty="0" smtClean="0"/>
              <a:t>deficiency</a:t>
            </a:r>
            <a:r>
              <a:rPr lang="en-US" u="sng" dirty="0"/>
              <a:t>.</a:t>
            </a:r>
            <a:r>
              <a:rPr lang="en-US" dirty="0"/>
              <a:t> </a:t>
            </a:r>
            <a:endParaRPr lang="en-US" dirty="0" smtClean="0"/>
          </a:p>
          <a:p>
            <a:pPr>
              <a:buFontTx/>
              <a:buChar char="-"/>
            </a:pPr>
            <a:r>
              <a:rPr lang="en-US" dirty="0" smtClean="0"/>
              <a:t>Clonidine at </a:t>
            </a:r>
            <a:r>
              <a:rPr lang="en-US" dirty="0"/>
              <a:t>0.15 </a:t>
            </a:r>
            <a:r>
              <a:rPr lang="en-US" dirty="0" smtClean="0"/>
              <a:t>mg/m2 </a:t>
            </a:r>
            <a:r>
              <a:rPr lang="en-US" dirty="0"/>
              <a:t>body surface area is given orally </a:t>
            </a:r>
            <a:r>
              <a:rPr lang="en-US" dirty="0" smtClean="0"/>
              <a:t>after an </a:t>
            </a:r>
            <a:r>
              <a:rPr lang="en-US" dirty="0"/>
              <a:t>overnight fast. Blood samples for plasma </a:t>
            </a:r>
            <a:r>
              <a:rPr lang="en-US" dirty="0" smtClean="0"/>
              <a:t>GH are </a:t>
            </a:r>
            <a:r>
              <a:rPr lang="en-US" dirty="0"/>
              <a:t>collected at 0, 30, 60, 90, 120 and 150 min. </a:t>
            </a:r>
            <a:r>
              <a:rPr lang="en-US" dirty="0" smtClean="0"/>
              <a:t>The patient </a:t>
            </a:r>
            <a:r>
              <a:rPr lang="en-US" dirty="0"/>
              <a:t>should be closely monitored for </a:t>
            </a:r>
            <a:r>
              <a:rPr lang="en-US" dirty="0" smtClean="0"/>
              <a:t>hypotension. </a:t>
            </a:r>
            <a:endParaRPr lang="en-US" dirty="0"/>
          </a:p>
          <a:p>
            <a:pPr>
              <a:buFontTx/>
              <a:buChar char="-"/>
            </a:pPr>
            <a:r>
              <a:rPr lang="en-US" dirty="0" smtClean="0"/>
              <a:t>Arginine </a:t>
            </a:r>
            <a:r>
              <a:rPr lang="en-US" dirty="0"/>
              <a:t>hydrochloride, like clonidine, is another </a:t>
            </a:r>
            <a:r>
              <a:rPr lang="en-US" dirty="0" smtClean="0"/>
              <a:t>agent used </a:t>
            </a:r>
            <a:r>
              <a:rPr lang="en-US" dirty="0"/>
              <a:t>in provocative dynamic tests for suspected </a:t>
            </a:r>
            <a:r>
              <a:rPr lang="en-US" dirty="0" smtClean="0"/>
              <a:t>GH deficiency</a:t>
            </a:r>
            <a:r>
              <a:rPr lang="en-US" dirty="0"/>
              <a:t>. Arginine should not be given to </a:t>
            </a:r>
            <a:r>
              <a:rPr lang="en-US" dirty="0" smtClean="0"/>
              <a:t>patients with </a:t>
            </a:r>
            <a:r>
              <a:rPr lang="en-US" dirty="0"/>
              <a:t>renal, hepatic or acid–base disorders or </a:t>
            </a:r>
            <a:r>
              <a:rPr lang="en-US" dirty="0" smtClean="0"/>
              <a:t>diabetes mellitus</a:t>
            </a:r>
            <a:r>
              <a:rPr lang="en-US" dirty="0"/>
              <a:t>. After an overnight fast, 0.5 g/kg body </a:t>
            </a:r>
            <a:r>
              <a:rPr lang="en-US" dirty="0" smtClean="0"/>
              <a:t>weight to </a:t>
            </a:r>
            <a:r>
              <a:rPr lang="en-US" dirty="0"/>
              <a:t>a maximum of 30 g is intravenously infused. </a:t>
            </a:r>
            <a:r>
              <a:rPr lang="en-US" dirty="0" smtClean="0"/>
              <a:t>Blood samples </a:t>
            </a:r>
            <a:r>
              <a:rPr lang="en-US" dirty="0"/>
              <a:t>for plasma GH are collected at 0, 30, 60, 90 </a:t>
            </a:r>
            <a:r>
              <a:rPr lang="en-US" dirty="0" smtClean="0"/>
              <a:t>and 120 </a:t>
            </a:r>
            <a:r>
              <a:rPr lang="en-US" dirty="0"/>
              <a:t>min. Arginine may evoke allergic reactions and </a:t>
            </a:r>
            <a:r>
              <a:rPr lang="en-US" dirty="0" smtClean="0"/>
              <a:t>the necessary </a:t>
            </a:r>
            <a:r>
              <a:rPr lang="en-US" dirty="0"/>
              <a:t>precautions should be in place in case of this.</a:t>
            </a:r>
          </a:p>
        </p:txBody>
      </p:sp>
    </p:spTree>
    <p:extLst>
      <p:ext uri="{BB962C8B-B14F-4D97-AF65-F5344CB8AC3E}">
        <p14:creationId xmlns:p14="http://schemas.microsoft.com/office/powerpoint/2010/main" val="15204631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DISORDERS OF POSTERIOR PITUITARY</a:t>
            </a:r>
            <a:br>
              <a:rPr lang="en-US" b="1" dirty="0"/>
            </a:br>
            <a:r>
              <a:rPr lang="en-US" b="1" dirty="0"/>
              <a:t>HORMONE SECRETION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Disorders of the posterior pituitary are </a:t>
            </a:r>
            <a:r>
              <a:rPr lang="en-US" dirty="0"/>
              <a:t>rare </a:t>
            </a:r>
            <a:r>
              <a:rPr lang="en-US" dirty="0" smtClean="0"/>
              <a:t>compared with </a:t>
            </a:r>
            <a:r>
              <a:rPr lang="en-US" dirty="0"/>
              <a:t>those of the anterior pituitary. Deficiency of ADH </a:t>
            </a:r>
            <a:r>
              <a:rPr lang="en-US" dirty="0" smtClean="0"/>
              <a:t>in diabetes </a:t>
            </a:r>
            <a:r>
              <a:rPr lang="en-US" dirty="0" err="1"/>
              <a:t>insipidus</a:t>
            </a:r>
            <a:r>
              <a:rPr lang="en-US" dirty="0"/>
              <a:t> may present as polyuria. In the </a:t>
            </a:r>
            <a:r>
              <a:rPr lang="en-US" dirty="0" smtClean="0"/>
              <a:t>syndrome of </a:t>
            </a:r>
            <a:r>
              <a:rPr lang="en-US" dirty="0"/>
              <a:t>inappropriate ADH, </a:t>
            </a:r>
            <a:r>
              <a:rPr lang="en-US" dirty="0" err="1"/>
              <a:t>hyponatraemia</a:t>
            </a:r>
            <a:r>
              <a:rPr lang="en-US" dirty="0"/>
              <a:t> due to water </a:t>
            </a:r>
            <a:r>
              <a:rPr lang="en-US" dirty="0" smtClean="0"/>
              <a:t>excess occurs</a:t>
            </a:r>
            <a:r>
              <a:rPr lang="en-US" dirty="0"/>
              <a:t>.</a:t>
            </a:r>
          </a:p>
        </p:txBody>
      </p:sp>
    </p:spTree>
    <p:extLst>
      <p:ext uri="{BB962C8B-B14F-4D97-AF65-F5344CB8AC3E}">
        <p14:creationId xmlns:p14="http://schemas.microsoft.com/office/powerpoint/2010/main" val="12142566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pPr marL="0" indent="0">
              <a:buNone/>
            </a:pPr>
            <a:r>
              <a:rPr lang="en-US" dirty="0" smtClean="0"/>
              <a:t>Hypopituitarism </a:t>
            </a:r>
            <a:r>
              <a:rPr lang="en-US" dirty="0"/>
              <a:t>is a syndrome of deficiency of </a:t>
            </a:r>
            <a:r>
              <a:rPr lang="en-US" dirty="0" smtClean="0"/>
              <a:t>pituitary hormone </a:t>
            </a:r>
            <a:r>
              <a:rPr lang="en-US" dirty="0"/>
              <a:t>production that may result from disorders </a:t>
            </a:r>
            <a:r>
              <a:rPr lang="en-US" dirty="0" smtClean="0"/>
              <a:t>of the </a:t>
            </a:r>
            <a:r>
              <a:rPr lang="en-US" dirty="0"/>
              <a:t>hypothalamus, pituitary or surrounding </a:t>
            </a:r>
            <a:r>
              <a:rPr lang="en-US" dirty="0" smtClean="0"/>
              <a:t>structures. The </a:t>
            </a:r>
            <a:r>
              <a:rPr lang="en-US" dirty="0"/>
              <a:t>anterior pituitary gland has considerable </a:t>
            </a:r>
            <a:r>
              <a:rPr lang="en-US" dirty="0" smtClean="0"/>
              <a:t>functional reserve</a:t>
            </a:r>
            <a:r>
              <a:rPr lang="en-US" dirty="0"/>
              <a:t>. </a:t>
            </a:r>
            <a:endParaRPr lang="en-US" dirty="0" smtClean="0"/>
          </a:p>
          <a:p>
            <a:pPr marL="0" indent="0">
              <a:buNone/>
            </a:pPr>
            <a:r>
              <a:rPr lang="en-US" dirty="0" smtClean="0"/>
              <a:t>Clinical </a:t>
            </a:r>
            <a:r>
              <a:rPr lang="en-US" dirty="0"/>
              <a:t>features of deficiency are usually </a:t>
            </a:r>
            <a:r>
              <a:rPr lang="en-US" dirty="0" smtClean="0"/>
              <a:t>absent until </a:t>
            </a:r>
            <a:r>
              <a:rPr lang="en-US" dirty="0"/>
              <a:t>about </a:t>
            </a:r>
            <a:r>
              <a:rPr lang="en-US" dirty="0" smtClean="0"/>
              <a:t>70% </a:t>
            </a:r>
            <a:r>
              <a:rPr lang="en-US" dirty="0"/>
              <a:t>of the gland has been </a:t>
            </a:r>
            <a:r>
              <a:rPr lang="en-US" dirty="0" smtClean="0"/>
              <a:t>destroyed, unless </a:t>
            </a:r>
            <a:r>
              <a:rPr lang="en-US" dirty="0"/>
              <a:t>there is associated </a:t>
            </a:r>
            <a:r>
              <a:rPr lang="en-US" dirty="0" err="1"/>
              <a:t>hyperprolactinaemia</a:t>
            </a:r>
            <a:r>
              <a:rPr lang="en-US" dirty="0"/>
              <a:t>, </a:t>
            </a:r>
            <a:r>
              <a:rPr lang="en-US" dirty="0" smtClean="0"/>
              <a:t>when </a:t>
            </a:r>
            <a:r>
              <a:rPr lang="en-US" dirty="0" err="1" smtClean="0"/>
              <a:t>amenorrhoea</a:t>
            </a:r>
            <a:r>
              <a:rPr lang="en-US" dirty="0" smtClean="0"/>
              <a:t> </a:t>
            </a:r>
            <a:r>
              <a:rPr lang="en-US" dirty="0"/>
              <a:t>and infertility may be early </a:t>
            </a:r>
            <a:r>
              <a:rPr lang="en-US" dirty="0" smtClean="0"/>
              <a:t>symptoms. </a:t>
            </a:r>
            <a:r>
              <a:rPr lang="en-US" dirty="0" err="1" smtClean="0">
                <a:solidFill>
                  <a:srgbClr val="FF0000"/>
                </a:solidFill>
              </a:rPr>
              <a:t>Panhypopituitarism</a:t>
            </a:r>
            <a:r>
              <a:rPr lang="en-US" dirty="0"/>
              <a:t>,</a:t>
            </a:r>
            <a:r>
              <a:rPr lang="en-US" dirty="0" smtClean="0"/>
              <a:t> involvement </a:t>
            </a:r>
            <a:r>
              <a:rPr lang="en-US" dirty="0"/>
              <a:t>of </a:t>
            </a:r>
            <a:r>
              <a:rPr lang="en-US" dirty="0" smtClean="0"/>
              <a:t>all pituitary </a:t>
            </a:r>
            <a:r>
              <a:rPr lang="en-US" dirty="0"/>
              <a:t>hormones; </a:t>
            </a:r>
            <a:r>
              <a:rPr lang="en-US" u="sng" dirty="0"/>
              <a:t>alternatively</a:t>
            </a:r>
            <a:r>
              <a:rPr lang="en-US" dirty="0"/>
              <a:t>, only one or </a:t>
            </a:r>
            <a:r>
              <a:rPr lang="en-US" dirty="0" smtClean="0"/>
              <a:t>more may </a:t>
            </a:r>
            <a:r>
              <a:rPr lang="en-US" dirty="0"/>
              <a:t>be involved, as in </a:t>
            </a:r>
            <a:r>
              <a:rPr lang="en-US" dirty="0">
                <a:solidFill>
                  <a:srgbClr val="FF0000"/>
                </a:solidFill>
              </a:rPr>
              <a:t>partial hypopituitarism.</a:t>
            </a:r>
          </a:p>
        </p:txBody>
      </p:sp>
    </p:spTree>
    <p:extLst>
      <p:ext uri="{BB962C8B-B14F-4D97-AF65-F5344CB8AC3E}">
        <p14:creationId xmlns:p14="http://schemas.microsoft.com/office/powerpoint/2010/main" val="3195709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GENERAL PRINCIPLES OF ENDOCRINE</a:t>
            </a:r>
            <a:br>
              <a:rPr lang="en-US" b="1" dirty="0"/>
            </a:br>
            <a:r>
              <a:rPr lang="en-US" b="1" dirty="0"/>
              <a:t>DIAGNOSIS</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If the results of preliminary tests are </a:t>
            </a:r>
            <a:r>
              <a:rPr lang="en-US" dirty="0" smtClean="0"/>
              <a:t>definitely abnormal</a:t>
            </a:r>
            <a:r>
              <a:rPr lang="en-US" dirty="0"/>
              <a:t>, this may be primary or secondary to a </a:t>
            </a:r>
            <a:r>
              <a:rPr lang="en-US" dirty="0" smtClean="0"/>
              <a:t>disorder of </a:t>
            </a:r>
            <a:r>
              <a:rPr lang="en-US" dirty="0"/>
              <a:t>one of the controlling mechanisms. Should the </a:t>
            </a:r>
            <a:r>
              <a:rPr lang="en-US" dirty="0" smtClean="0"/>
              <a:t>results be </a:t>
            </a:r>
            <a:r>
              <a:rPr lang="en-US" dirty="0"/>
              <a:t>equivocal when considered together with the </a:t>
            </a:r>
            <a:r>
              <a:rPr lang="en-US" dirty="0" smtClean="0"/>
              <a:t>clinical findings</a:t>
            </a:r>
            <a:r>
              <a:rPr lang="en-US" dirty="0"/>
              <a:t>, so-called ‘dynamic’ tests should be carried out</a:t>
            </a:r>
            <a:r>
              <a:rPr lang="en-US" dirty="0" smtClean="0"/>
              <a:t>.</a:t>
            </a:r>
          </a:p>
          <a:p>
            <a:r>
              <a:rPr lang="en-US" i="1" dirty="0">
                <a:solidFill>
                  <a:srgbClr val="FF0000"/>
                </a:solidFill>
              </a:rPr>
              <a:t>Suppression tests</a:t>
            </a:r>
            <a:r>
              <a:rPr lang="en-US" i="1" dirty="0"/>
              <a:t> </a:t>
            </a:r>
            <a:r>
              <a:rPr lang="en-US" dirty="0"/>
              <a:t>are used mainly for the </a:t>
            </a:r>
            <a:r>
              <a:rPr lang="en-US" dirty="0" smtClean="0"/>
              <a:t>differential diagnosis </a:t>
            </a:r>
            <a:r>
              <a:rPr lang="en-US" dirty="0"/>
              <a:t>of excessive hormone secretion. The </a:t>
            </a:r>
            <a:r>
              <a:rPr lang="en-US" dirty="0" smtClean="0"/>
              <a:t>substance (or </a:t>
            </a:r>
            <a:r>
              <a:rPr lang="en-US" dirty="0"/>
              <a:t>an analogue) that normally suppresses secretion </a:t>
            </a:r>
            <a:r>
              <a:rPr lang="en-US" dirty="0" smtClean="0"/>
              <a:t>by negative </a:t>
            </a:r>
            <a:r>
              <a:rPr lang="en-US" dirty="0"/>
              <a:t>feedback is administered and the response </a:t>
            </a:r>
            <a:r>
              <a:rPr lang="en-US" dirty="0" smtClean="0"/>
              <a:t>is measured</a:t>
            </a:r>
            <a:r>
              <a:rPr lang="en-US" dirty="0"/>
              <a:t>. Failure to suppress implies that secretion is </a:t>
            </a:r>
            <a:r>
              <a:rPr lang="en-US" dirty="0" smtClean="0"/>
              <a:t>not under </a:t>
            </a:r>
            <a:r>
              <a:rPr lang="en-US" dirty="0"/>
              <a:t>normal feedback control (autonomous secretion).</a:t>
            </a:r>
          </a:p>
          <a:p>
            <a:r>
              <a:rPr lang="en-US" i="1" dirty="0">
                <a:solidFill>
                  <a:srgbClr val="FF0000"/>
                </a:solidFill>
              </a:rPr>
              <a:t>Stimulation tests</a:t>
            </a:r>
            <a:r>
              <a:rPr lang="en-US" i="1" dirty="0"/>
              <a:t> </a:t>
            </a:r>
            <a:r>
              <a:rPr lang="en-US" dirty="0"/>
              <a:t>are used mainly for the </a:t>
            </a:r>
            <a:r>
              <a:rPr lang="en-US" dirty="0" smtClean="0"/>
              <a:t>differential diagnosis </a:t>
            </a:r>
            <a:r>
              <a:rPr lang="en-US" dirty="0"/>
              <a:t>of </a:t>
            </a:r>
            <a:r>
              <a:rPr lang="en-US" dirty="0" smtClean="0"/>
              <a:t>deficient </a:t>
            </a:r>
            <a:r>
              <a:rPr lang="en-US" dirty="0"/>
              <a:t>hormone secretion. The </a:t>
            </a:r>
            <a:r>
              <a:rPr lang="en-US" dirty="0" smtClean="0"/>
              <a:t>trophic hormone </a:t>
            </a:r>
            <a:r>
              <a:rPr lang="en-US" dirty="0"/>
              <a:t>that normally stimulates secretion </a:t>
            </a:r>
            <a:r>
              <a:rPr lang="en-US" dirty="0" smtClean="0"/>
              <a:t>is administered </a:t>
            </a:r>
            <a:r>
              <a:rPr lang="en-US" dirty="0"/>
              <a:t>and the response is measured. A </a:t>
            </a:r>
            <a:r>
              <a:rPr lang="en-US" dirty="0" smtClean="0"/>
              <a:t>normal response </a:t>
            </a:r>
            <a:r>
              <a:rPr lang="en-US" dirty="0"/>
              <a:t>excludes an abnormality of the target </a:t>
            </a:r>
            <a:r>
              <a:rPr lang="en-US" dirty="0" smtClean="0"/>
              <a:t>gland, whereas </a:t>
            </a:r>
            <a:r>
              <a:rPr lang="en-US" dirty="0"/>
              <a:t>failure to respond </a:t>
            </a:r>
            <a:r>
              <a:rPr lang="en-US" dirty="0" smtClean="0"/>
              <a:t>confirms </a:t>
            </a:r>
            <a:r>
              <a:rPr lang="en-US" dirty="0"/>
              <a:t>it.</a:t>
            </a:r>
          </a:p>
        </p:txBody>
      </p:sp>
    </p:spTree>
    <p:extLst>
      <p:ext uri="{BB962C8B-B14F-4D97-AF65-F5344CB8AC3E}">
        <p14:creationId xmlns:p14="http://schemas.microsoft.com/office/powerpoint/2010/main" val="25645418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a:xfrm>
            <a:off x="457200" y="1600200"/>
            <a:ext cx="8382000" cy="5257800"/>
          </a:xfrm>
        </p:spPr>
        <p:txBody>
          <a:bodyPr>
            <a:normAutofit fontScale="85000" lnSpcReduction="20000"/>
          </a:bodyPr>
          <a:lstStyle/>
          <a:p>
            <a:pPr marL="0" indent="0">
              <a:buNone/>
            </a:pPr>
            <a:r>
              <a:rPr lang="en-US" dirty="0" err="1">
                <a:solidFill>
                  <a:srgbClr val="FF0000"/>
                </a:solidFill>
              </a:rPr>
              <a:t>Panhypopituitarism</a:t>
            </a:r>
            <a:r>
              <a:rPr lang="en-US" dirty="0"/>
              <a:t> with the full clinical </a:t>
            </a:r>
            <a:r>
              <a:rPr lang="en-US" dirty="0" smtClean="0"/>
              <a:t>picture described </a:t>
            </a:r>
            <a:r>
              <a:rPr lang="en-US" dirty="0"/>
              <a:t>below is uncommon. Suspicion of </a:t>
            </a:r>
            <a:r>
              <a:rPr lang="en-US" dirty="0" smtClean="0"/>
              <a:t>anterior pituitary </a:t>
            </a:r>
            <a:r>
              <a:rPr lang="en-US" dirty="0" err="1"/>
              <a:t>hypofunction</a:t>
            </a:r>
            <a:r>
              <a:rPr lang="en-US" dirty="0"/>
              <a:t> usually arises in patients </a:t>
            </a:r>
            <a:r>
              <a:rPr lang="en-US" dirty="0" smtClean="0"/>
              <a:t>presenting with </a:t>
            </a:r>
            <a:r>
              <a:rPr lang="en-US" dirty="0"/>
              <a:t>various features such as clinical and </a:t>
            </a:r>
            <a:r>
              <a:rPr lang="en-US" dirty="0" smtClean="0"/>
              <a:t>radiological evidence </a:t>
            </a:r>
            <a:r>
              <a:rPr lang="en-US" dirty="0"/>
              <a:t>of a pituitary or localized brain </a:t>
            </a:r>
            <a:r>
              <a:rPr lang="en-US" dirty="0" err="1" smtClean="0"/>
              <a:t>tumour</a:t>
            </a:r>
            <a:r>
              <a:rPr lang="en-US" dirty="0" smtClean="0"/>
              <a:t>, </a:t>
            </a:r>
            <a:r>
              <a:rPr lang="en-US" dirty="0" err="1" smtClean="0"/>
              <a:t>hypogonadism</a:t>
            </a:r>
            <a:r>
              <a:rPr lang="en-US" dirty="0"/>
              <a:t>, adrenocortical </a:t>
            </a:r>
            <a:r>
              <a:rPr lang="en-US" dirty="0" smtClean="0"/>
              <a:t>insufficiency</a:t>
            </a:r>
            <a:r>
              <a:rPr lang="en-US" dirty="0"/>
              <a:t>, short </a:t>
            </a:r>
            <a:r>
              <a:rPr lang="en-US" dirty="0" smtClean="0"/>
              <a:t>stature caused </a:t>
            </a:r>
            <a:r>
              <a:rPr lang="en-US" dirty="0"/>
              <a:t>by GH </a:t>
            </a:r>
            <a:r>
              <a:rPr lang="en-US" dirty="0" smtClean="0"/>
              <a:t>deficiency</a:t>
            </a:r>
            <a:r>
              <a:rPr lang="en-US" dirty="0"/>
              <a:t>, and hypothyroidism.</a:t>
            </a:r>
          </a:p>
          <a:p>
            <a:pPr marL="0" indent="0">
              <a:buNone/>
            </a:pPr>
            <a:r>
              <a:rPr lang="en-US" dirty="0"/>
              <a:t>Although isolated hormone </a:t>
            </a:r>
            <a:r>
              <a:rPr lang="en-US" dirty="0" smtClean="0"/>
              <a:t>deficiency</a:t>
            </a:r>
            <a:r>
              <a:rPr lang="en-US" dirty="0"/>
              <a:t>, particularly </a:t>
            </a:r>
            <a:r>
              <a:rPr lang="en-US" dirty="0" smtClean="0"/>
              <a:t>of GH</a:t>
            </a:r>
            <a:r>
              <a:rPr lang="en-US" dirty="0"/>
              <a:t>, may occur, several hormones are usually involved. If </a:t>
            </a:r>
            <a:r>
              <a:rPr lang="en-US" dirty="0" smtClean="0"/>
              <a:t>a deficiency </a:t>
            </a:r>
            <a:r>
              <a:rPr lang="en-US" dirty="0"/>
              <a:t>of one hormone is demonstrated, it is </a:t>
            </a:r>
            <a:r>
              <a:rPr lang="en-US" dirty="0" smtClean="0"/>
              <a:t>important to </a:t>
            </a:r>
            <a:r>
              <a:rPr lang="en-US" dirty="0"/>
              <a:t>establish whether the secretion of others is </a:t>
            </a:r>
            <a:r>
              <a:rPr lang="en-US" dirty="0" smtClean="0"/>
              <a:t>also abnormal</a:t>
            </a:r>
            <a:r>
              <a:rPr lang="en-US" dirty="0"/>
              <a:t>. </a:t>
            </a:r>
            <a:r>
              <a:rPr lang="en-US" dirty="0" err="1"/>
              <a:t>Gonadotrophins</a:t>
            </a:r>
            <a:r>
              <a:rPr lang="en-US" dirty="0"/>
              <a:t> are often the </a:t>
            </a:r>
            <a:r>
              <a:rPr lang="en-US" dirty="0" smtClean="0"/>
              <a:t>first </a:t>
            </a:r>
            <a:r>
              <a:rPr lang="en-US" dirty="0"/>
              <a:t>to </a:t>
            </a:r>
            <a:r>
              <a:rPr lang="en-US" dirty="0" smtClean="0"/>
              <a:t>decrease in </a:t>
            </a:r>
            <a:r>
              <a:rPr lang="en-US" dirty="0"/>
              <a:t>hypopituitarism and it is unusual for the </a:t>
            </a:r>
            <a:r>
              <a:rPr lang="en-US" dirty="0" smtClean="0"/>
              <a:t>post-pituitary hormones </a:t>
            </a:r>
            <a:r>
              <a:rPr lang="en-US" dirty="0"/>
              <a:t>such as ADH and oxytocin to be affected.</a:t>
            </a:r>
          </a:p>
        </p:txBody>
      </p:sp>
    </p:spTree>
    <p:extLst>
      <p:ext uri="{BB962C8B-B14F-4D97-AF65-F5344CB8AC3E}">
        <p14:creationId xmlns:p14="http://schemas.microsoft.com/office/powerpoint/2010/main" val="28738817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pPr marL="0" indent="0">
              <a:buNone/>
            </a:pPr>
            <a:r>
              <a:rPr lang="en-US" b="1" u="sng" dirty="0"/>
              <a:t>Consequences of pituitary </a:t>
            </a:r>
            <a:r>
              <a:rPr lang="en-US" b="1" u="sng" dirty="0" smtClean="0"/>
              <a:t>hormone deficiencies</a:t>
            </a:r>
            <a:endParaRPr lang="en-US" b="1" u="sng" dirty="0"/>
          </a:p>
          <a:p>
            <a:pPr marL="0" indent="0">
              <a:buNone/>
            </a:pPr>
            <a:r>
              <a:rPr lang="en-US" dirty="0" smtClean="0"/>
              <a:t>Progressive </a:t>
            </a:r>
            <a:r>
              <a:rPr lang="en-US" dirty="0"/>
              <a:t>pituitary damage usually presents </a:t>
            </a:r>
            <a:r>
              <a:rPr lang="en-US" dirty="0" smtClean="0"/>
              <a:t>with evidence </a:t>
            </a:r>
            <a:r>
              <a:rPr lang="en-US" dirty="0"/>
              <a:t>of deficiencies of </a:t>
            </a:r>
            <a:r>
              <a:rPr lang="en-US" dirty="0" err="1"/>
              <a:t>gonadotrophins</a:t>
            </a:r>
            <a:r>
              <a:rPr lang="en-US" dirty="0"/>
              <a:t> and </a:t>
            </a:r>
            <a:r>
              <a:rPr lang="en-US" dirty="0" smtClean="0"/>
              <a:t>GH. Plasma </a:t>
            </a:r>
            <a:r>
              <a:rPr lang="en-US" dirty="0"/>
              <a:t>ACTH and/or TSH concentrations may </a:t>
            </a:r>
            <a:r>
              <a:rPr lang="en-US" dirty="0" smtClean="0"/>
              <a:t>remain normal</a:t>
            </a:r>
            <a:r>
              <a:rPr lang="en-US" dirty="0"/>
              <a:t>, or become deficient months or even </a:t>
            </a:r>
            <a:r>
              <a:rPr lang="en-US" dirty="0" smtClean="0"/>
              <a:t>years later</a:t>
            </a:r>
            <a:r>
              <a:rPr lang="en-US" dirty="0"/>
              <a:t>. The clinical and biochemical consequences of </a:t>
            </a:r>
            <a:r>
              <a:rPr lang="en-US" dirty="0" smtClean="0"/>
              <a:t>the target-gland </a:t>
            </a:r>
            <a:r>
              <a:rPr lang="en-US" dirty="0"/>
              <a:t>failure include the following:</a:t>
            </a:r>
          </a:p>
          <a:p>
            <a:r>
              <a:rPr lang="en-US" i="1" dirty="0" smtClean="0">
                <a:solidFill>
                  <a:srgbClr val="FF0000"/>
                </a:solidFill>
              </a:rPr>
              <a:t>Growth </a:t>
            </a:r>
            <a:r>
              <a:rPr lang="en-US" i="1" dirty="0">
                <a:solidFill>
                  <a:srgbClr val="FF0000"/>
                </a:solidFill>
              </a:rPr>
              <a:t>retardation in children</a:t>
            </a:r>
            <a:r>
              <a:rPr lang="en-US" i="1" dirty="0"/>
              <a:t> </a:t>
            </a:r>
            <a:endParaRPr lang="en-US" i="1" dirty="0" smtClean="0"/>
          </a:p>
          <a:p>
            <a:pPr marL="0" indent="0">
              <a:buNone/>
            </a:pPr>
            <a:r>
              <a:rPr lang="en-US" dirty="0" smtClean="0"/>
              <a:t>This </a:t>
            </a:r>
            <a:r>
              <a:rPr lang="en-US" dirty="0"/>
              <a:t>may be due </a:t>
            </a:r>
            <a:r>
              <a:rPr lang="en-US" dirty="0" smtClean="0"/>
              <a:t>to deficiency </a:t>
            </a:r>
            <a:r>
              <a:rPr lang="en-US" dirty="0"/>
              <a:t>of GH; deficiency of TSH, and </a:t>
            </a:r>
            <a:r>
              <a:rPr lang="en-US" dirty="0" smtClean="0"/>
              <a:t>therefore of </a:t>
            </a:r>
            <a:r>
              <a:rPr lang="en-US" dirty="0"/>
              <a:t>thyroid hormone, may contribute</a:t>
            </a:r>
            <a:r>
              <a:rPr lang="en-US" dirty="0" smtClean="0"/>
              <a:t>.</a:t>
            </a:r>
          </a:p>
          <a:p>
            <a:r>
              <a:rPr lang="en-US" i="1" dirty="0">
                <a:solidFill>
                  <a:srgbClr val="FF0000"/>
                </a:solidFill>
              </a:rPr>
              <a:t>Secondary </a:t>
            </a:r>
            <a:r>
              <a:rPr lang="en-US" i="1" dirty="0" err="1">
                <a:solidFill>
                  <a:srgbClr val="FF0000"/>
                </a:solidFill>
              </a:rPr>
              <a:t>hypogonadism</a:t>
            </a:r>
            <a:r>
              <a:rPr lang="en-US" i="1" dirty="0"/>
              <a:t> </a:t>
            </a:r>
            <a:endParaRPr lang="en-US" i="1" dirty="0" smtClean="0"/>
          </a:p>
          <a:p>
            <a:pPr marL="0" indent="0">
              <a:buNone/>
            </a:pPr>
            <a:r>
              <a:rPr lang="en-US" dirty="0" smtClean="0"/>
              <a:t>This </a:t>
            </a:r>
            <a:r>
              <a:rPr lang="en-US" dirty="0"/>
              <a:t>is due </a:t>
            </a:r>
            <a:r>
              <a:rPr lang="en-US" dirty="0" smtClean="0"/>
              <a:t>to </a:t>
            </a:r>
            <a:r>
              <a:rPr lang="en-US" dirty="0" err="1" smtClean="0"/>
              <a:t>gonadotrophin</a:t>
            </a:r>
            <a:r>
              <a:rPr lang="en-US" dirty="0" smtClean="0"/>
              <a:t> </a:t>
            </a:r>
            <a:r>
              <a:rPr lang="en-US" dirty="0"/>
              <a:t>deficiency, presenting </a:t>
            </a:r>
            <a:r>
              <a:rPr lang="en-US" dirty="0" smtClean="0"/>
              <a:t>as </a:t>
            </a:r>
            <a:r>
              <a:rPr lang="en-US" dirty="0" err="1" smtClean="0"/>
              <a:t>amenorrhoea</a:t>
            </a:r>
            <a:r>
              <a:rPr lang="en-US" dirty="0"/>
              <a:t>, infertility and atrophy of </a:t>
            </a:r>
            <a:r>
              <a:rPr lang="en-US" dirty="0" smtClean="0"/>
              <a:t>secondary sexual </a:t>
            </a:r>
            <a:r>
              <a:rPr lang="en-US" dirty="0"/>
              <a:t>characteristics with loss of axillary and </a:t>
            </a:r>
            <a:r>
              <a:rPr lang="en-US" dirty="0" smtClean="0"/>
              <a:t>pubic hair </a:t>
            </a:r>
            <a:r>
              <a:rPr lang="en-US" dirty="0"/>
              <a:t>and impotence or loss of libido. Puberty </a:t>
            </a:r>
            <a:r>
              <a:rPr lang="en-US" dirty="0" smtClean="0"/>
              <a:t>is delayed </a:t>
            </a:r>
            <a:r>
              <a:rPr lang="en-US" dirty="0"/>
              <a:t>in children.</a:t>
            </a:r>
          </a:p>
        </p:txBody>
      </p:sp>
    </p:spTree>
    <p:extLst>
      <p:ext uri="{BB962C8B-B14F-4D97-AF65-F5344CB8AC3E}">
        <p14:creationId xmlns:p14="http://schemas.microsoft.com/office/powerpoint/2010/main" val="1263844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p:txBody>
          <a:bodyPr>
            <a:normAutofit fontScale="77500" lnSpcReduction="20000"/>
          </a:bodyPr>
          <a:lstStyle/>
          <a:p>
            <a:r>
              <a:rPr lang="en-US" i="1" dirty="0">
                <a:solidFill>
                  <a:srgbClr val="FF0000"/>
                </a:solidFill>
              </a:rPr>
              <a:t>Secondary adrenocortical </a:t>
            </a:r>
            <a:r>
              <a:rPr lang="en-US" i="1" dirty="0" err="1">
                <a:solidFill>
                  <a:srgbClr val="FF0000"/>
                </a:solidFill>
              </a:rPr>
              <a:t>hypofunction</a:t>
            </a:r>
            <a:r>
              <a:rPr lang="en-US" i="1" dirty="0">
                <a:solidFill>
                  <a:srgbClr val="FF0000"/>
                </a:solidFill>
              </a:rPr>
              <a:t> </a:t>
            </a:r>
            <a:r>
              <a:rPr lang="en-US" dirty="0">
                <a:solidFill>
                  <a:srgbClr val="FF0000"/>
                </a:solidFill>
              </a:rPr>
              <a:t>(</a:t>
            </a:r>
            <a:r>
              <a:rPr lang="en-US" dirty="0" smtClean="0">
                <a:solidFill>
                  <a:srgbClr val="FF0000"/>
                </a:solidFill>
              </a:rPr>
              <a:t>ACTH deficiency</a:t>
            </a:r>
            <a:r>
              <a:rPr lang="en-US" dirty="0">
                <a:solidFill>
                  <a:srgbClr val="FF0000"/>
                </a:solidFill>
              </a:rPr>
              <a:t>)</a:t>
            </a:r>
            <a:r>
              <a:rPr lang="en-US" dirty="0"/>
              <a:t> </a:t>
            </a:r>
            <a:endParaRPr lang="en-US" dirty="0" smtClean="0"/>
          </a:p>
          <a:p>
            <a:pPr marL="0" indent="0">
              <a:buNone/>
            </a:pPr>
            <a:r>
              <a:rPr lang="en-US" dirty="0" smtClean="0"/>
              <a:t>In </a:t>
            </a:r>
            <a:r>
              <a:rPr lang="en-US" dirty="0"/>
              <a:t>contrast to the primary </a:t>
            </a:r>
            <a:r>
              <a:rPr lang="en-US" dirty="0" smtClean="0"/>
              <a:t>form (Addison’s </a:t>
            </a:r>
            <a:r>
              <a:rPr lang="en-US" dirty="0"/>
              <a:t>disease), patients are not </a:t>
            </a:r>
            <a:r>
              <a:rPr lang="en-US" dirty="0" err="1" smtClean="0"/>
              <a:t>hyperpigmented</a:t>
            </a:r>
            <a:r>
              <a:rPr lang="en-US" dirty="0"/>
              <a:t> </a:t>
            </a:r>
            <a:r>
              <a:rPr lang="en-US" dirty="0" smtClean="0"/>
              <a:t>because </a:t>
            </a:r>
            <a:r>
              <a:rPr lang="en-US" dirty="0"/>
              <a:t>ACTH secretion is not raised. </a:t>
            </a:r>
            <a:r>
              <a:rPr lang="en-US" dirty="0" smtClean="0"/>
              <a:t>The sodium </a:t>
            </a:r>
            <a:r>
              <a:rPr lang="en-US" dirty="0"/>
              <a:t>and water deficiency and </a:t>
            </a:r>
            <a:r>
              <a:rPr lang="en-US" dirty="0" err="1" smtClean="0"/>
              <a:t>hyperkalaemia</a:t>
            </a:r>
            <a:r>
              <a:rPr lang="en-US" dirty="0"/>
              <a:t> </a:t>
            </a:r>
            <a:r>
              <a:rPr lang="en-US" dirty="0" smtClean="0"/>
              <a:t>characteristic </a:t>
            </a:r>
            <a:r>
              <a:rPr lang="en-US" dirty="0"/>
              <a:t>of Addison’s disease do not </a:t>
            </a:r>
            <a:r>
              <a:rPr lang="en-US" dirty="0" smtClean="0"/>
              <a:t>usually occur </a:t>
            </a:r>
            <a:r>
              <a:rPr lang="en-US" dirty="0"/>
              <a:t>because aldosterone secretion (which </a:t>
            </a:r>
            <a:r>
              <a:rPr lang="en-US" dirty="0" smtClean="0"/>
              <a:t>is controlled </a:t>
            </a:r>
            <a:r>
              <a:rPr lang="en-US" dirty="0"/>
              <a:t>by angiotensin and not by ACTH) </a:t>
            </a:r>
            <a:r>
              <a:rPr lang="en-US" dirty="0" smtClean="0"/>
              <a:t>is normal</a:t>
            </a:r>
            <a:r>
              <a:rPr lang="en-US" dirty="0"/>
              <a:t>. However, cortisol is needed for normal </a:t>
            </a:r>
            <a:r>
              <a:rPr lang="en-US" dirty="0" smtClean="0"/>
              <a:t>free water </a:t>
            </a:r>
            <a:r>
              <a:rPr lang="en-US" dirty="0"/>
              <a:t>excretion, and consequently there may be </a:t>
            </a:r>
            <a:r>
              <a:rPr lang="en-US" dirty="0" smtClean="0"/>
              <a:t>a </a:t>
            </a:r>
            <a:r>
              <a:rPr lang="en-US" dirty="0" err="1" smtClean="0"/>
              <a:t>dilutional</a:t>
            </a:r>
            <a:r>
              <a:rPr lang="en-US" dirty="0" smtClean="0"/>
              <a:t> </a:t>
            </a:r>
            <a:r>
              <a:rPr lang="en-US" dirty="0" err="1"/>
              <a:t>hyponatraemia</a:t>
            </a:r>
            <a:r>
              <a:rPr lang="en-US" dirty="0"/>
              <a:t> due to cortisol </a:t>
            </a:r>
            <a:r>
              <a:rPr lang="en-US" dirty="0" smtClean="0"/>
              <a:t>deficiency. Cortisol </a:t>
            </a:r>
            <a:r>
              <a:rPr lang="en-US" dirty="0"/>
              <a:t>is also necessary for the </a:t>
            </a:r>
            <a:r>
              <a:rPr lang="en-US" dirty="0" smtClean="0"/>
              <a:t>maintenance of </a:t>
            </a:r>
            <a:r>
              <a:rPr lang="en-US" dirty="0"/>
              <a:t>normal blood pressure. Hypotension may </a:t>
            </a:r>
            <a:r>
              <a:rPr lang="en-US" dirty="0" smtClean="0"/>
              <a:t>be associated </a:t>
            </a:r>
            <a:r>
              <a:rPr lang="en-US" dirty="0"/>
              <a:t>with ACTH deficiency. Cortisol </a:t>
            </a:r>
            <a:r>
              <a:rPr lang="en-US" dirty="0" smtClean="0"/>
              <a:t>and/or GH </a:t>
            </a:r>
            <a:r>
              <a:rPr lang="en-US" dirty="0"/>
              <a:t>deficiency may cause increased insulin </a:t>
            </a:r>
            <a:r>
              <a:rPr lang="en-US" dirty="0" smtClean="0"/>
              <a:t>sensitivity with </a:t>
            </a:r>
            <a:r>
              <a:rPr lang="en-US" dirty="0"/>
              <a:t>fasting </a:t>
            </a:r>
            <a:r>
              <a:rPr lang="en-US" dirty="0" err="1"/>
              <a:t>hypoglycaemia</a:t>
            </a:r>
            <a:r>
              <a:rPr lang="en-US" dirty="0"/>
              <a:t>.</a:t>
            </a:r>
          </a:p>
        </p:txBody>
      </p:sp>
    </p:spTree>
    <p:extLst>
      <p:ext uri="{BB962C8B-B14F-4D97-AF65-F5344CB8AC3E}">
        <p14:creationId xmlns:p14="http://schemas.microsoft.com/office/powerpoint/2010/main" val="15701085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p:txBody>
          <a:bodyPr>
            <a:normAutofit fontScale="92500" lnSpcReduction="10000"/>
          </a:bodyPr>
          <a:lstStyle/>
          <a:p>
            <a:r>
              <a:rPr lang="en-US" i="1" dirty="0">
                <a:solidFill>
                  <a:srgbClr val="FF0000"/>
                </a:solidFill>
              </a:rPr>
              <a:t>Secondary hypothyroidism </a:t>
            </a:r>
            <a:r>
              <a:rPr lang="en-US" dirty="0">
                <a:solidFill>
                  <a:srgbClr val="FF0000"/>
                </a:solidFill>
              </a:rPr>
              <a:t>(TSH deficiency)</a:t>
            </a:r>
            <a:r>
              <a:rPr lang="en-US" dirty="0"/>
              <a:t> </a:t>
            </a:r>
            <a:endParaRPr lang="en-US" dirty="0" smtClean="0"/>
          </a:p>
          <a:p>
            <a:pPr marL="0" indent="0">
              <a:buNone/>
            </a:pPr>
            <a:r>
              <a:rPr lang="en-US" dirty="0" smtClean="0"/>
              <a:t>This may </a:t>
            </a:r>
            <a:r>
              <a:rPr lang="en-US" dirty="0"/>
              <a:t>sometimes be clinically indistinguishable </a:t>
            </a:r>
            <a:r>
              <a:rPr lang="en-US" dirty="0" smtClean="0"/>
              <a:t>from primary </a:t>
            </a:r>
            <a:r>
              <a:rPr lang="en-US" dirty="0"/>
              <a:t>hypothyroidism.</a:t>
            </a:r>
          </a:p>
          <a:p>
            <a:r>
              <a:rPr lang="en-US" i="1" dirty="0" smtClean="0">
                <a:solidFill>
                  <a:srgbClr val="FF0000"/>
                </a:solidFill>
              </a:rPr>
              <a:t>Prolactin </a:t>
            </a:r>
            <a:r>
              <a:rPr lang="en-US" i="1" dirty="0">
                <a:solidFill>
                  <a:srgbClr val="FF0000"/>
                </a:solidFill>
              </a:rPr>
              <a:t>deficiency</a:t>
            </a:r>
            <a:r>
              <a:rPr lang="en-US" i="1" dirty="0"/>
              <a:t> </a:t>
            </a:r>
            <a:endParaRPr lang="en-US" i="1" dirty="0" smtClean="0"/>
          </a:p>
          <a:p>
            <a:pPr marL="0" indent="0">
              <a:buNone/>
            </a:pPr>
            <a:r>
              <a:rPr lang="en-US" dirty="0" smtClean="0"/>
              <a:t>Associated </a:t>
            </a:r>
            <a:r>
              <a:rPr lang="en-US" dirty="0"/>
              <a:t>with failure to </a:t>
            </a:r>
            <a:r>
              <a:rPr lang="en-US" dirty="0" smtClean="0"/>
              <a:t>lactate, this </a:t>
            </a:r>
            <a:r>
              <a:rPr lang="en-US" dirty="0"/>
              <a:t>may occur after post-partum pituitary </a:t>
            </a:r>
            <a:r>
              <a:rPr lang="en-US" dirty="0" smtClean="0"/>
              <a:t>infarction (Sheehan’s </a:t>
            </a:r>
            <a:r>
              <a:rPr lang="en-US" dirty="0"/>
              <a:t>syndrome). However, in </a:t>
            </a:r>
            <a:r>
              <a:rPr lang="en-US" dirty="0" smtClean="0"/>
              <a:t>hypopituitarism due </a:t>
            </a:r>
            <a:r>
              <a:rPr lang="en-US" dirty="0"/>
              <a:t>to a </a:t>
            </a:r>
            <a:r>
              <a:rPr lang="en-US" dirty="0" err="1"/>
              <a:t>tumour</a:t>
            </a:r>
            <a:r>
              <a:rPr lang="en-US" dirty="0"/>
              <a:t>, plasma prolactin concentrations </a:t>
            </a:r>
            <a:r>
              <a:rPr lang="en-US" dirty="0" smtClean="0"/>
              <a:t>are often </a:t>
            </a:r>
            <a:r>
              <a:rPr lang="en-US" dirty="0"/>
              <a:t>raised and may cause </a:t>
            </a:r>
            <a:r>
              <a:rPr lang="en-US" dirty="0" err="1"/>
              <a:t>galactorrhoea</a:t>
            </a:r>
            <a:r>
              <a:rPr lang="en-US" dirty="0"/>
              <a:t> (</a:t>
            </a:r>
            <a:r>
              <a:rPr lang="en-US" dirty="0" smtClean="0"/>
              <a:t>secretion of </a:t>
            </a:r>
            <a:r>
              <a:rPr lang="en-US" dirty="0"/>
              <a:t>breast fluid).</a:t>
            </a:r>
          </a:p>
        </p:txBody>
      </p:sp>
    </p:spTree>
    <p:extLst>
      <p:ext uri="{BB962C8B-B14F-4D97-AF65-F5344CB8AC3E}">
        <p14:creationId xmlns:p14="http://schemas.microsoft.com/office/powerpoint/2010/main" val="41368416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p:txBody>
          <a:bodyPr>
            <a:normAutofit/>
          </a:bodyPr>
          <a:lstStyle/>
          <a:p>
            <a:pPr marL="0" indent="0">
              <a:buNone/>
            </a:pPr>
            <a:r>
              <a:rPr lang="en-US" dirty="0"/>
              <a:t>Patients with hypopituitarism, like those </a:t>
            </a:r>
            <a:r>
              <a:rPr lang="en-US" dirty="0" smtClean="0"/>
              <a:t>with Addison’s </a:t>
            </a:r>
            <a:r>
              <a:rPr lang="en-US" dirty="0"/>
              <a:t>disease, may die because of an inability </a:t>
            </a:r>
            <a:r>
              <a:rPr lang="en-US" dirty="0" smtClean="0"/>
              <a:t>to secrete </a:t>
            </a:r>
            <a:r>
              <a:rPr lang="en-US" dirty="0"/>
              <a:t>an adequate amount of cortisol in response </a:t>
            </a:r>
            <a:r>
              <a:rPr lang="en-US" dirty="0" smtClean="0"/>
              <a:t>to stress </a:t>
            </a:r>
            <a:r>
              <a:rPr lang="en-US" dirty="0"/>
              <a:t>caused by, for example, infection or surgery. </a:t>
            </a:r>
            <a:r>
              <a:rPr lang="en-US" dirty="0" smtClean="0"/>
              <a:t>Other life-threatening </a:t>
            </a:r>
            <a:r>
              <a:rPr lang="en-US" dirty="0"/>
              <a:t>complications are </a:t>
            </a:r>
            <a:r>
              <a:rPr lang="en-US" dirty="0" err="1"/>
              <a:t>hypoglycaemia</a:t>
            </a:r>
            <a:r>
              <a:rPr lang="en-US" dirty="0"/>
              <a:t> </a:t>
            </a:r>
            <a:r>
              <a:rPr lang="en-US" dirty="0" smtClean="0"/>
              <a:t>and hypothermia</a:t>
            </a:r>
            <a:r>
              <a:rPr lang="en-US" dirty="0"/>
              <a:t>.</a:t>
            </a:r>
          </a:p>
        </p:txBody>
      </p:sp>
    </p:spTree>
    <p:extLst>
      <p:ext uri="{BB962C8B-B14F-4D97-AF65-F5344CB8AC3E}">
        <p14:creationId xmlns:p14="http://schemas.microsoft.com/office/powerpoint/2010/main" val="39269885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
            </a:pPr>
            <a:r>
              <a:rPr lang="en-US" sz="3800" b="1" u="sng" dirty="0">
                <a:solidFill>
                  <a:srgbClr val="FF0000"/>
                </a:solidFill>
              </a:rPr>
              <a:t>Pituitary </a:t>
            </a:r>
            <a:r>
              <a:rPr lang="en-US" sz="3800" b="1" u="sng" dirty="0" err="1">
                <a:solidFill>
                  <a:srgbClr val="FF0000"/>
                </a:solidFill>
              </a:rPr>
              <a:t>tumours</a:t>
            </a:r>
            <a:endParaRPr lang="en-US" sz="3800" b="1" u="sng" dirty="0">
              <a:solidFill>
                <a:srgbClr val="FF0000"/>
              </a:solidFill>
            </a:endParaRPr>
          </a:p>
          <a:p>
            <a:pPr marL="0" indent="0">
              <a:buNone/>
            </a:pPr>
            <a:r>
              <a:rPr lang="en-US" dirty="0" smtClean="0"/>
              <a:t>The </a:t>
            </a:r>
            <a:r>
              <a:rPr lang="en-US" dirty="0"/>
              <a:t>clinical presentation of pituitary </a:t>
            </a:r>
            <a:r>
              <a:rPr lang="en-US" dirty="0" err="1" smtClean="0"/>
              <a:t>tumours</a:t>
            </a:r>
            <a:r>
              <a:rPr lang="en-US" dirty="0"/>
              <a:t> </a:t>
            </a:r>
            <a:r>
              <a:rPr lang="en-US" dirty="0" smtClean="0"/>
              <a:t>depends </a:t>
            </a:r>
            <a:r>
              <a:rPr lang="en-US" dirty="0"/>
              <a:t>on the type of cells involved and on the </a:t>
            </a:r>
            <a:r>
              <a:rPr lang="en-US" dirty="0" smtClean="0"/>
              <a:t>size of </a:t>
            </a:r>
            <a:r>
              <a:rPr lang="en-US" dirty="0"/>
              <a:t>the </a:t>
            </a:r>
            <a:r>
              <a:rPr lang="en-US" dirty="0" err="1"/>
              <a:t>tumour</a:t>
            </a:r>
            <a:r>
              <a:rPr lang="en-US" dirty="0"/>
              <a:t> (</a:t>
            </a:r>
            <a:r>
              <a:rPr lang="en-US" dirty="0" err="1"/>
              <a:t>microadenomas</a:t>
            </a:r>
            <a:r>
              <a:rPr lang="en-US" dirty="0"/>
              <a:t> less than 10 mm </a:t>
            </a:r>
            <a:r>
              <a:rPr lang="en-US" dirty="0" smtClean="0"/>
              <a:t>and </a:t>
            </a:r>
            <a:r>
              <a:rPr lang="en-US" dirty="0" err="1" smtClean="0"/>
              <a:t>macroadenomas</a:t>
            </a:r>
            <a:r>
              <a:rPr lang="en-US" dirty="0" smtClean="0"/>
              <a:t> </a:t>
            </a:r>
            <a:r>
              <a:rPr lang="en-US" dirty="0"/>
              <a:t>more than 10 mm</a:t>
            </a:r>
            <a:r>
              <a:rPr lang="en-US" dirty="0" smtClean="0"/>
              <a:t>). </a:t>
            </a:r>
          </a:p>
          <a:p>
            <a:pPr marL="0" indent="0">
              <a:buNone/>
            </a:pPr>
            <a:r>
              <a:rPr lang="en-US" dirty="0" err="1" smtClean="0"/>
              <a:t>Tumours</a:t>
            </a:r>
            <a:r>
              <a:rPr lang="en-US" dirty="0" smtClean="0"/>
              <a:t> </a:t>
            </a:r>
            <a:r>
              <a:rPr lang="en-US" dirty="0"/>
              <a:t>of secretory cells may produce the </a:t>
            </a:r>
            <a:r>
              <a:rPr lang="en-US" dirty="0" smtClean="0"/>
              <a:t>clinical effects </a:t>
            </a:r>
            <a:r>
              <a:rPr lang="en-US" dirty="0"/>
              <a:t>of excess hormone secretion:</a:t>
            </a:r>
          </a:p>
          <a:p>
            <a:r>
              <a:rPr lang="en-US" dirty="0" smtClean="0"/>
              <a:t>Excess </a:t>
            </a:r>
            <a:r>
              <a:rPr lang="en-US" dirty="0"/>
              <a:t>prolactin causes infertility, </a:t>
            </a:r>
            <a:r>
              <a:rPr lang="en-US" dirty="0" err="1"/>
              <a:t>amenorrhoea</a:t>
            </a:r>
            <a:r>
              <a:rPr lang="en-US" dirty="0"/>
              <a:t> </a:t>
            </a:r>
            <a:r>
              <a:rPr lang="en-US" dirty="0" smtClean="0"/>
              <a:t>and varying </a:t>
            </a:r>
            <a:r>
              <a:rPr lang="en-US" dirty="0"/>
              <a:t>degrees of </a:t>
            </a:r>
            <a:r>
              <a:rPr lang="en-US" dirty="0" err="1"/>
              <a:t>galactorrhoea</a:t>
            </a:r>
            <a:r>
              <a:rPr lang="en-US" dirty="0"/>
              <a:t> </a:t>
            </a:r>
            <a:endParaRPr lang="en-US" dirty="0" smtClean="0"/>
          </a:p>
          <a:p>
            <a:r>
              <a:rPr lang="en-US" dirty="0" smtClean="0"/>
              <a:t>Excess </a:t>
            </a:r>
            <a:r>
              <a:rPr lang="en-US" dirty="0"/>
              <a:t>GH causes acromegaly or </a:t>
            </a:r>
            <a:r>
              <a:rPr lang="en-US" dirty="0" smtClean="0"/>
              <a:t>gigantism</a:t>
            </a:r>
            <a:endParaRPr lang="en-US" dirty="0"/>
          </a:p>
          <a:p>
            <a:r>
              <a:rPr lang="en-US" dirty="0" smtClean="0"/>
              <a:t>Excess </a:t>
            </a:r>
            <a:r>
              <a:rPr lang="en-US" dirty="0"/>
              <a:t>ACTH causes Cushing’s </a:t>
            </a:r>
            <a:r>
              <a:rPr lang="en-US" dirty="0" smtClean="0"/>
              <a:t>syndrome</a:t>
            </a:r>
            <a:endParaRPr lang="en-US" dirty="0"/>
          </a:p>
        </p:txBody>
      </p:sp>
    </p:spTree>
    <p:extLst>
      <p:ext uri="{BB962C8B-B14F-4D97-AF65-F5344CB8AC3E}">
        <p14:creationId xmlns:p14="http://schemas.microsoft.com/office/powerpoint/2010/main" val="25601036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pPr marL="0" indent="0">
              <a:buNone/>
            </a:pPr>
            <a:r>
              <a:rPr lang="en-US" u="sng" dirty="0"/>
              <a:t>Large pituitary </a:t>
            </a:r>
            <a:r>
              <a:rPr lang="en-US" u="sng" dirty="0" err="1"/>
              <a:t>tumours</a:t>
            </a:r>
            <a:r>
              <a:rPr lang="en-US" u="sng" dirty="0"/>
              <a:t> may present with:</a:t>
            </a:r>
          </a:p>
          <a:p>
            <a:r>
              <a:rPr lang="en-US" dirty="0" smtClean="0"/>
              <a:t>Visual </a:t>
            </a:r>
            <a:r>
              <a:rPr lang="en-US" dirty="0"/>
              <a:t>disturbances caused by pressure on the </a:t>
            </a:r>
            <a:r>
              <a:rPr lang="en-US" dirty="0" smtClean="0"/>
              <a:t>optic nerves </a:t>
            </a:r>
            <a:r>
              <a:rPr lang="en-US" dirty="0"/>
              <a:t>or headache due to raised intracranial </a:t>
            </a:r>
            <a:r>
              <a:rPr lang="en-US" dirty="0" smtClean="0"/>
              <a:t>pressure.</a:t>
            </a:r>
            <a:endParaRPr lang="en-US" dirty="0"/>
          </a:p>
          <a:p>
            <a:r>
              <a:rPr lang="en-US" dirty="0" smtClean="0"/>
              <a:t>Deficiency </a:t>
            </a:r>
            <a:r>
              <a:rPr lang="en-US" dirty="0"/>
              <a:t>of some or all of the pituitary </a:t>
            </a:r>
            <a:r>
              <a:rPr lang="en-US" dirty="0" smtClean="0"/>
              <a:t>hormones due </a:t>
            </a:r>
            <a:r>
              <a:rPr lang="en-US" dirty="0"/>
              <a:t>to destruction of secretory cells in the gland.</a:t>
            </a:r>
          </a:p>
          <a:p>
            <a:pPr marL="0" indent="0">
              <a:buNone/>
            </a:pPr>
            <a:r>
              <a:rPr lang="en-US" dirty="0"/>
              <a:t>Non-secreting </a:t>
            </a:r>
            <a:r>
              <a:rPr lang="en-US" dirty="0" err="1"/>
              <a:t>tumours</a:t>
            </a:r>
            <a:r>
              <a:rPr lang="en-US" dirty="0"/>
              <a:t> are </a:t>
            </a:r>
            <a:r>
              <a:rPr lang="en-US" dirty="0" smtClean="0"/>
              <a:t>difficult </a:t>
            </a:r>
            <a:r>
              <a:rPr lang="en-US" dirty="0"/>
              <a:t>to </a:t>
            </a:r>
            <a:r>
              <a:rPr lang="en-US" dirty="0" smtClean="0"/>
              <a:t>diagnose using </a:t>
            </a:r>
            <a:r>
              <a:rPr lang="en-US" dirty="0"/>
              <a:t>biochemical tests, although the </a:t>
            </a:r>
            <a:r>
              <a:rPr lang="en-US" dirty="0" smtClean="0"/>
              <a:t>combined pituitary </a:t>
            </a:r>
            <a:r>
              <a:rPr lang="en-US" dirty="0"/>
              <a:t>stimulation test </a:t>
            </a:r>
            <a:r>
              <a:rPr lang="en-US" dirty="0" smtClean="0"/>
              <a:t>(Investigation of suspected </a:t>
            </a:r>
            <a:r>
              <a:rPr lang="en-US" dirty="0"/>
              <a:t>hypopituitarism) may indicate </a:t>
            </a:r>
            <a:r>
              <a:rPr lang="en-US" dirty="0" smtClean="0"/>
              <a:t>subclinical impairment </a:t>
            </a:r>
            <a:r>
              <a:rPr lang="en-US" dirty="0"/>
              <a:t>of function. </a:t>
            </a:r>
            <a:r>
              <a:rPr lang="en-US" dirty="0" err="1"/>
              <a:t>Hyperprolactinaemia</a:t>
            </a:r>
            <a:r>
              <a:rPr lang="en-US" dirty="0"/>
              <a:t>, </a:t>
            </a:r>
            <a:r>
              <a:rPr lang="en-US" dirty="0" smtClean="0"/>
              <a:t>which may </a:t>
            </a:r>
            <a:r>
              <a:rPr lang="en-US" dirty="0"/>
              <a:t>be asymptomatic, is a valuable biochemical </a:t>
            </a:r>
            <a:r>
              <a:rPr lang="en-US" dirty="0" smtClean="0"/>
              <a:t>marker of </a:t>
            </a:r>
            <a:r>
              <a:rPr lang="en-US" dirty="0"/>
              <a:t>the presence of a pituitary </a:t>
            </a:r>
            <a:r>
              <a:rPr lang="en-US" dirty="0" err="1"/>
              <a:t>tumour</a:t>
            </a:r>
            <a:r>
              <a:rPr lang="en-US" dirty="0"/>
              <a:t>. Prolactin may </a:t>
            </a:r>
            <a:r>
              <a:rPr lang="en-US" dirty="0" smtClean="0"/>
              <a:t>be secreted </a:t>
            </a:r>
            <a:r>
              <a:rPr lang="en-US" dirty="0"/>
              <a:t>by the </a:t>
            </a:r>
            <a:r>
              <a:rPr lang="en-US" dirty="0" err="1"/>
              <a:t>tumour</a:t>
            </a:r>
            <a:r>
              <a:rPr lang="en-US" dirty="0"/>
              <a:t> cells or by unaffected </a:t>
            </a:r>
            <a:r>
              <a:rPr lang="en-US" dirty="0" err="1" smtClean="0"/>
              <a:t>lactotrophs</a:t>
            </a:r>
            <a:r>
              <a:rPr lang="en-US" dirty="0"/>
              <a:t> </a:t>
            </a:r>
            <a:r>
              <a:rPr lang="en-US" dirty="0" smtClean="0"/>
              <a:t>if </a:t>
            </a:r>
            <a:r>
              <a:rPr lang="en-US" dirty="0" err="1"/>
              <a:t>tumour</a:t>
            </a:r>
            <a:r>
              <a:rPr lang="en-US" dirty="0"/>
              <a:t> growth interferes with the normal </a:t>
            </a:r>
            <a:r>
              <a:rPr lang="en-US" dirty="0" smtClean="0"/>
              <a:t>inhibition of </a:t>
            </a:r>
            <a:r>
              <a:rPr lang="en-US" dirty="0"/>
              <a:t>prolactin </a:t>
            </a:r>
            <a:r>
              <a:rPr lang="en-US" dirty="0" smtClean="0"/>
              <a:t>secretion.</a:t>
            </a:r>
            <a:endParaRPr lang="en-US" dirty="0"/>
          </a:p>
        </p:txBody>
      </p:sp>
    </p:spTree>
    <p:extLst>
      <p:ext uri="{BB962C8B-B14F-4D97-AF65-F5344CB8AC3E}">
        <p14:creationId xmlns:p14="http://schemas.microsoft.com/office/powerpoint/2010/main" val="33951386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u="sng" dirty="0">
                <a:solidFill>
                  <a:srgbClr val="FF0000"/>
                </a:solidFill>
              </a:rPr>
              <a:t>Investigation of suspected hypopituitarism</a:t>
            </a:r>
          </a:p>
          <a:p>
            <a:pPr marL="0" indent="0">
              <a:buNone/>
            </a:pPr>
            <a:r>
              <a:rPr lang="en-US" dirty="0"/>
              <a:t>The laboratory should always be consulted before </a:t>
            </a:r>
            <a:r>
              <a:rPr lang="en-US" dirty="0" smtClean="0"/>
              <a:t>any complex </a:t>
            </a:r>
            <a:r>
              <a:rPr lang="en-US" dirty="0"/>
              <a:t>investigation or uncommon test is </a:t>
            </a:r>
            <a:r>
              <a:rPr lang="en-US" dirty="0" smtClean="0"/>
              <a:t>performed, in </a:t>
            </a:r>
            <a:r>
              <a:rPr lang="en-US" dirty="0"/>
              <a:t>order to check the details of specimen collection </a:t>
            </a:r>
            <a:r>
              <a:rPr lang="en-US" dirty="0" smtClean="0"/>
              <a:t>and handling. </a:t>
            </a:r>
          </a:p>
          <a:p>
            <a:pPr marL="0" indent="0">
              <a:buNone/>
            </a:pPr>
            <a:r>
              <a:rPr lang="en-US" dirty="0" smtClean="0"/>
              <a:t>Deficiency </a:t>
            </a:r>
            <a:r>
              <a:rPr lang="en-US" dirty="0"/>
              <a:t>of pituitary hormones </a:t>
            </a:r>
            <a:r>
              <a:rPr lang="en-US" dirty="0" smtClean="0"/>
              <a:t>causes </a:t>
            </a:r>
            <a:r>
              <a:rPr lang="en-US" dirty="0" err="1" smtClean="0"/>
              <a:t>hypofunction</a:t>
            </a:r>
            <a:r>
              <a:rPr lang="en-US" dirty="0" smtClean="0"/>
              <a:t> </a:t>
            </a:r>
            <a:r>
              <a:rPr lang="en-US" dirty="0"/>
              <a:t>of the target endocrine </a:t>
            </a:r>
            <a:r>
              <a:rPr lang="en-US" dirty="0" smtClean="0"/>
              <a:t>glands. </a:t>
            </a:r>
          </a:p>
          <a:p>
            <a:pPr marL="0" indent="0">
              <a:buNone/>
            </a:pPr>
            <a:r>
              <a:rPr lang="en-US" dirty="0" smtClean="0"/>
              <a:t>Investigation </a:t>
            </a:r>
            <a:r>
              <a:rPr lang="en-US" dirty="0"/>
              <a:t>aims to </a:t>
            </a:r>
            <a:r>
              <a:rPr lang="en-US" dirty="0" smtClean="0"/>
              <a:t>confirm </a:t>
            </a:r>
            <a:r>
              <a:rPr lang="en-US" dirty="0"/>
              <a:t>such </a:t>
            </a:r>
            <a:r>
              <a:rPr lang="en-US" dirty="0" smtClean="0"/>
              <a:t>deficiency</a:t>
            </a:r>
            <a:r>
              <a:rPr lang="en-US" dirty="0"/>
              <a:t>, </a:t>
            </a:r>
            <a:r>
              <a:rPr lang="en-US" dirty="0" smtClean="0"/>
              <a:t>to exclude </a:t>
            </a:r>
            <a:r>
              <a:rPr lang="en-US" dirty="0"/>
              <a:t>disease of the target gland and then to </a:t>
            </a:r>
            <a:r>
              <a:rPr lang="en-US" dirty="0" smtClean="0"/>
              <a:t>test pituitary </a:t>
            </a:r>
            <a:r>
              <a:rPr lang="en-US" dirty="0"/>
              <a:t>hormone secretion after maximal </a:t>
            </a:r>
            <a:r>
              <a:rPr lang="en-US" dirty="0" smtClean="0"/>
              <a:t>stimulation of </a:t>
            </a:r>
            <a:r>
              <a:rPr lang="en-US" dirty="0"/>
              <a:t>the gland.</a:t>
            </a:r>
          </a:p>
        </p:txBody>
      </p:sp>
    </p:spTree>
    <p:extLst>
      <p:ext uri="{BB962C8B-B14F-4D97-AF65-F5344CB8AC3E}">
        <p14:creationId xmlns:p14="http://schemas.microsoft.com/office/powerpoint/2010/main" val="32397635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a:xfrm>
            <a:off x="457200" y="1600200"/>
            <a:ext cx="8229600" cy="4876800"/>
          </a:xfrm>
        </p:spPr>
        <p:txBody>
          <a:bodyPr>
            <a:normAutofit fontScale="77500" lnSpcReduction="20000"/>
          </a:bodyPr>
          <a:lstStyle/>
          <a:p>
            <a:pPr marL="0" indent="0">
              <a:buNone/>
            </a:pPr>
            <a:r>
              <a:rPr lang="en-US" u="sng" dirty="0"/>
              <a:t>Measurement should be made of the </a:t>
            </a:r>
            <a:r>
              <a:rPr lang="en-US" u="sng" dirty="0" smtClean="0"/>
              <a:t>plasma concentrations </a:t>
            </a:r>
            <a:r>
              <a:rPr lang="en-US" u="sng" dirty="0"/>
              <a:t>of:</a:t>
            </a:r>
          </a:p>
          <a:p>
            <a:r>
              <a:rPr lang="en-US" dirty="0"/>
              <a:t> LH, FSH and </a:t>
            </a:r>
            <a:r>
              <a:rPr lang="en-US" dirty="0" err="1"/>
              <a:t>oestradiol</a:t>
            </a:r>
            <a:r>
              <a:rPr lang="en-US" dirty="0"/>
              <a:t> (female) or testosterone (male),</a:t>
            </a:r>
          </a:p>
          <a:p>
            <a:r>
              <a:rPr lang="en-US" dirty="0"/>
              <a:t> </a:t>
            </a:r>
            <a:r>
              <a:rPr lang="en-US" dirty="0" smtClean="0"/>
              <a:t>Total </a:t>
            </a:r>
            <a:r>
              <a:rPr lang="en-US" dirty="0"/>
              <a:t>or free T4 and TSH,</a:t>
            </a:r>
          </a:p>
          <a:p>
            <a:r>
              <a:rPr lang="en-US" dirty="0"/>
              <a:t> </a:t>
            </a:r>
            <a:r>
              <a:rPr lang="en-US" dirty="0" smtClean="0"/>
              <a:t>Prolactin</a:t>
            </a:r>
            <a:r>
              <a:rPr lang="en-US" dirty="0"/>
              <a:t>, to test for hypothalamic or pituitary </a:t>
            </a:r>
            <a:r>
              <a:rPr lang="en-US" dirty="0" smtClean="0"/>
              <a:t>stalk involvement</a:t>
            </a:r>
            <a:r>
              <a:rPr lang="en-US" dirty="0"/>
              <a:t>,</a:t>
            </a:r>
          </a:p>
          <a:p>
            <a:r>
              <a:rPr lang="en-US" dirty="0"/>
              <a:t> </a:t>
            </a:r>
            <a:r>
              <a:rPr lang="en-US" dirty="0" smtClean="0"/>
              <a:t>Cortisol </a:t>
            </a:r>
            <a:r>
              <a:rPr lang="en-US" dirty="0"/>
              <a:t>at 09.00 h, to assess the risk of </a:t>
            </a:r>
            <a:r>
              <a:rPr lang="en-US" dirty="0" smtClean="0"/>
              <a:t>adrenocortical insufficiency </a:t>
            </a:r>
            <a:r>
              <a:rPr lang="en-US" dirty="0"/>
              <a:t>during later testing.</a:t>
            </a:r>
          </a:p>
          <a:p>
            <a:pPr marL="0" indent="0">
              <a:buNone/>
            </a:pPr>
            <a:r>
              <a:rPr lang="en-US" dirty="0"/>
              <a:t>If the plasma concentration of the target </a:t>
            </a:r>
            <a:r>
              <a:rPr lang="en-US" dirty="0" smtClean="0"/>
              <a:t>gland hormone </a:t>
            </a:r>
            <a:r>
              <a:rPr lang="en-US" dirty="0"/>
              <a:t>is low and the concentration of </a:t>
            </a:r>
            <a:r>
              <a:rPr lang="en-US" dirty="0" smtClean="0"/>
              <a:t>trophic hormone </a:t>
            </a:r>
            <a:r>
              <a:rPr lang="en-US" dirty="0"/>
              <a:t>is raised, the affected target gland should </a:t>
            </a:r>
            <a:r>
              <a:rPr lang="en-US" dirty="0" smtClean="0"/>
              <a:t>be investigated</a:t>
            </a:r>
            <a:r>
              <a:rPr lang="en-US" dirty="0"/>
              <a:t>. Conversely, if the plasma </a:t>
            </a:r>
            <a:r>
              <a:rPr lang="en-US" dirty="0" smtClean="0"/>
              <a:t>concentrations of </a:t>
            </a:r>
            <a:r>
              <a:rPr lang="en-US" dirty="0"/>
              <a:t>both the target gland and trophic hormones are </a:t>
            </a:r>
            <a:r>
              <a:rPr lang="en-US" dirty="0" smtClean="0"/>
              <a:t>low or </a:t>
            </a:r>
            <a:r>
              <a:rPr lang="en-US" dirty="0"/>
              <a:t>low-normal, consider a pituitary stimulation </a:t>
            </a:r>
            <a:r>
              <a:rPr lang="en-US" dirty="0" smtClean="0"/>
              <a:t>test.</a:t>
            </a:r>
            <a:endParaRPr lang="en-US" dirty="0"/>
          </a:p>
        </p:txBody>
      </p:sp>
    </p:spTree>
    <p:extLst>
      <p:ext uri="{BB962C8B-B14F-4D97-AF65-F5344CB8AC3E}">
        <p14:creationId xmlns:p14="http://schemas.microsoft.com/office/powerpoint/2010/main" val="42909747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Investigation of the pituitary region </a:t>
            </a:r>
            <a:r>
              <a:rPr lang="en-US" dirty="0" smtClean="0"/>
              <a:t>using radiological </a:t>
            </a:r>
            <a:r>
              <a:rPr lang="en-US" dirty="0"/>
              <a:t>techniques such as CT or MRI </a:t>
            </a:r>
            <a:r>
              <a:rPr lang="en-US" dirty="0" smtClean="0"/>
              <a:t>scanning may </a:t>
            </a:r>
            <a:r>
              <a:rPr lang="en-US" dirty="0"/>
              <a:t>help elucidate a cause of the hypopituitarism.</a:t>
            </a:r>
          </a:p>
          <a:p>
            <a:pPr marL="0" indent="0">
              <a:buNone/>
            </a:pPr>
            <a:r>
              <a:rPr lang="en-US" dirty="0"/>
              <a:t>Although </a:t>
            </a:r>
            <a:r>
              <a:rPr lang="en-US" dirty="0" smtClean="0"/>
              <a:t>some </a:t>
            </a:r>
            <a:r>
              <a:rPr lang="en-US" dirty="0"/>
              <a:t>talk about the </a:t>
            </a:r>
            <a:r>
              <a:rPr lang="en-US" dirty="0" smtClean="0"/>
              <a:t>combined pituitary </a:t>
            </a:r>
            <a:r>
              <a:rPr lang="en-US" dirty="0"/>
              <a:t>stimulation test (insulin or glucagon plus </a:t>
            </a:r>
            <a:r>
              <a:rPr lang="en-US" dirty="0" smtClean="0"/>
              <a:t>TRH and </a:t>
            </a:r>
            <a:r>
              <a:rPr lang="en-US" dirty="0" err="1"/>
              <a:t>GnRH</a:t>
            </a:r>
            <a:r>
              <a:rPr lang="en-US" dirty="0"/>
              <a:t> given as one test), this is rarely required, </a:t>
            </a:r>
            <a:r>
              <a:rPr lang="en-US" dirty="0" smtClean="0"/>
              <a:t>as useful </a:t>
            </a:r>
            <a:r>
              <a:rPr lang="en-US" dirty="0"/>
              <a:t>information can be obtained from the basal </a:t>
            </a:r>
            <a:r>
              <a:rPr lang="en-US" dirty="0" smtClean="0"/>
              <a:t>pituitary hormones </a:t>
            </a:r>
            <a:r>
              <a:rPr lang="en-US" dirty="0"/>
              <a:t>and, if indicated, an insulin </a:t>
            </a:r>
            <a:r>
              <a:rPr lang="en-US" dirty="0" smtClean="0"/>
              <a:t>stimulation/ </a:t>
            </a:r>
            <a:r>
              <a:rPr lang="en-US" dirty="0" err="1" smtClean="0"/>
              <a:t>hypoglycaemia</a:t>
            </a:r>
            <a:r>
              <a:rPr lang="en-US" dirty="0" smtClean="0"/>
              <a:t> </a:t>
            </a:r>
            <a:r>
              <a:rPr lang="en-US" dirty="0"/>
              <a:t>test, although this is not without risk.</a:t>
            </a:r>
          </a:p>
        </p:txBody>
      </p:sp>
    </p:spTree>
    <p:extLst>
      <p:ext uri="{BB962C8B-B14F-4D97-AF65-F5344CB8AC3E}">
        <p14:creationId xmlns:p14="http://schemas.microsoft.com/office/powerpoint/2010/main" val="2246730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HYPOTHALAMUS AND PITUITARY</a:t>
            </a:r>
            <a:br>
              <a:rPr lang="en-US" b="1" dirty="0"/>
            </a:br>
            <a:r>
              <a:rPr lang="en-US" b="1" dirty="0"/>
              <a:t>GLAND</a:t>
            </a: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20000"/>
          </a:bodyPr>
          <a:lstStyle/>
          <a:p>
            <a:r>
              <a:rPr lang="en-US" dirty="0" smtClean="0"/>
              <a:t>Hypothalamic-pituitary axis (HPA) as central regulator.</a:t>
            </a:r>
          </a:p>
          <a:p>
            <a:r>
              <a:rPr lang="en-US" dirty="0" smtClean="0">
                <a:solidFill>
                  <a:srgbClr val="FF0000"/>
                </a:solidFill>
              </a:rPr>
              <a:t>The anterior (</a:t>
            </a:r>
            <a:r>
              <a:rPr lang="en-US" dirty="0" err="1" smtClean="0">
                <a:solidFill>
                  <a:srgbClr val="FF0000"/>
                </a:solidFill>
              </a:rPr>
              <a:t>adenohypophysis</a:t>
            </a:r>
            <a:r>
              <a:rPr lang="en-US" dirty="0" smtClean="0">
                <a:solidFill>
                  <a:srgbClr val="FF0000"/>
                </a:solidFill>
              </a:rPr>
              <a:t>)</a:t>
            </a:r>
            <a:r>
              <a:rPr lang="en-US" dirty="0" smtClean="0"/>
              <a:t> </a:t>
            </a:r>
            <a:r>
              <a:rPr lang="en-US" dirty="0"/>
              <a:t>and </a:t>
            </a:r>
            <a:r>
              <a:rPr lang="en-US" dirty="0">
                <a:solidFill>
                  <a:srgbClr val="FF0000"/>
                </a:solidFill>
              </a:rPr>
              <a:t>posterior </a:t>
            </a:r>
            <a:r>
              <a:rPr lang="en-US" dirty="0" smtClean="0">
                <a:solidFill>
                  <a:srgbClr val="FF0000"/>
                </a:solidFill>
              </a:rPr>
              <a:t>(</a:t>
            </a:r>
            <a:r>
              <a:rPr lang="en-US" dirty="0" err="1" smtClean="0">
                <a:solidFill>
                  <a:srgbClr val="FF0000"/>
                </a:solidFill>
              </a:rPr>
              <a:t>neurohypophysis</a:t>
            </a:r>
            <a:r>
              <a:rPr lang="en-US" dirty="0" smtClean="0">
                <a:solidFill>
                  <a:srgbClr val="FF0000"/>
                </a:solidFill>
              </a:rPr>
              <a:t>)</a:t>
            </a:r>
            <a:r>
              <a:rPr lang="en-US" dirty="0" smtClean="0"/>
              <a:t> lobes </a:t>
            </a:r>
            <a:r>
              <a:rPr lang="en-US" dirty="0"/>
              <a:t>of the pituitary </a:t>
            </a:r>
            <a:r>
              <a:rPr lang="en-US" dirty="0" smtClean="0"/>
              <a:t>gland are </a:t>
            </a:r>
            <a:r>
              <a:rPr lang="en-US" dirty="0"/>
              <a:t>developmentally and functionally distinct; </a:t>
            </a:r>
            <a:r>
              <a:rPr lang="en-US" dirty="0" smtClean="0"/>
              <a:t>both depend </a:t>
            </a:r>
            <a:r>
              <a:rPr lang="en-US" dirty="0"/>
              <a:t>on hormones synthesized in the </a:t>
            </a:r>
            <a:r>
              <a:rPr lang="en-US" dirty="0" smtClean="0"/>
              <a:t>hypothalamus for </a:t>
            </a:r>
            <a:r>
              <a:rPr lang="en-US" dirty="0"/>
              <a:t>normal </a:t>
            </a:r>
            <a:r>
              <a:rPr lang="en-US" dirty="0" smtClean="0"/>
              <a:t>function (play a central role in endocrine feedback regulation). </a:t>
            </a:r>
          </a:p>
          <a:p>
            <a:r>
              <a:rPr lang="en-US" dirty="0" smtClean="0"/>
              <a:t>The </a:t>
            </a:r>
            <a:r>
              <a:rPr lang="en-US" dirty="0"/>
              <a:t>hypothalamus also </a:t>
            </a:r>
            <a:r>
              <a:rPr lang="en-US" dirty="0" smtClean="0"/>
              <a:t>has extensive </a:t>
            </a:r>
            <a:r>
              <a:rPr lang="en-US" dirty="0"/>
              <a:t>neural connections with the rest of the </a:t>
            </a:r>
            <a:r>
              <a:rPr lang="en-US" dirty="0" smtClean="0"/>
              <a:t>brain, and </a:t>
            </a:r>
            <a:r>
              <a:rPr lang="en-US" dirty="0"/>
              <a:t>stress and some psychological disorders affect </a:t>
            </a:r>
            <a:r>
              <a:rPr lang="en-US" dirty="0" smtClean="0"/>
              <a:t>the secretion </a:t>
            </a:r>
            <a:r>
              <a:rPr lang="en-US" dirty="0"/>
              <a:t>of pituitary hormones and of the </a:t>
            </a:r>
            <a:r>
              <a:rPr lang="en-US" dirty="0" smtClean="0"/>
              <a:t>hormones from </a:t>
            </a:r>
            <a:r>
              <a:rPr lang="en-US" dirty="0"/>
              <a:t>other endocrine </a:t>
            </a:r>
            <a:r>
              <a:rPr lang="en-US" dirty="0" smtClean="0"/>
              <a:t>glands.</a:t>
            </a:r>
            <a:endParaRPr lang="en-US" dirty="0"/>
          </a:p>
        </p:txBody>
      </p:sp>
    </p:spTree>
    <p:extLst>
      <p:ext uri="{BB962C8B-B14F-4D97-AF65-F5344CB8AC3E}">
        <p14:creationId xmlns:p14="http://schemas.microsoft.com/office/powerpoint/2010/main" val="35627112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pPr marL="0" indent="0">
              <a:buNone/>
            </a:pPr>
            <a:r>
              <a:rPr lang="en-US" b="1" i="1" u="sng" dirty="0"/>
              <a:t>Insulin tolerance or insulin stimulation test</a:t>
            </a:r>
            <a:endParaRPr lang="en-US" b="1" u="sng" dirty="0" smtClean="0"/>
          </a:p>
          <a:p>
            <a:pPr marL="0" indent="0">
              <a:buNone/>
            </a:pPr>
            <a:r>
              <a:rPr lang="en-US" dirty="0" smtClean="0"/>
              <a:t>This </a:t>
            </a:r>
            <a:r>
              <a:rPr lang="en-US" dirty="0"/>
              <a:t>test is potentially dangerous and must be </a:t>
            </a:r>
            <a:r>
              <a:rPr lang="en-US" dirty="0" smtClean="0"/>
              <a:t>done under </a:t>
            </a:r>
            <a:r>
              <a:rPr lang="en-US" dirty="0"/>
              <a:t>direct medical supervision. Fatalities </a:t>
            </a:r>
            <a:r>
              <a:rPr lang="en-US" dirty="0" smtClean="0"/>
              <a:t>have been </a:t>
            </a:r>
            <a:r>
              <a:rPr lang="en-US" dirty="0"/>
              <a:t>reported due to severe </a:t>
            </a:r>
            <a:r>
              <a:rPr lang="en-US" dirty="0" err="1"/>
              <a:t>hypoglycaemia</a:t>
            </a:r>
            <a:r>
              <a:rPr lang="en-US" dirty="0"/>
              <a:t> and </a:t>
            </a:r>
            <a:r>
              <a:rPr lang="en-US" dirty="0" smtClean="0"/>
              <a:t>the test </a:t>
            </a:r>
            <a:r>
              <a:rPr lang="en-US" dirty="0"/>
              <a:t>should be carried out only in specialist units </a:t>
            </a:r>
            <a:r>
              <a:rPr lang="en-US" dirty="0" smtClean="0"/>
              <a:t>by experienced </a:t>
            </a:r>
            <a:r>
              <a:rPr lang="en-US" dirty="0"/>
              <a:t>staff. </a:t>
            </a:r>
            <a:endParaRPr lang="en-US" dirty="0" smtClean="0"/>
          </a:p>
          <a:p>
            <a:pPr marL="0" indent="0">
              <a:buNone/>
            </a:pPr>
            <a:r>
              <a:rPr lang="en-US" i="1" dirty="0" smtClean="0"/>
              <a:t>It </a:t>
            </a:r>
            <a:r>
              <a:rPr lang="en-US" i="1" dirty="0"/>
              <a:t>is contraindicated in the </a:t>
            </a:r>
            <a:r>
              <a:rPr lang="en-US" i="1" dirty="0" smtClean="0"/>
              <a:t>following patient </a:t>
            </a:r>
            <a:r>
              <a:rPr lang="en-US" i="1" dirty="0"/>
              <a:t>groups:</a:t>
            </a:r>
            <a:r>
              <a:rPr lang="en-US" dirty="0"/>
              <a:t> </a:t>
            </a:r>
            <a:endParaRPr lang="en-US" dirty="0" smtClean="0"/>
          </a:p>
          <a:p>
            <a:pPr marL="0" indent="0">
              <a:buNone/>
            </a:pPr>
            <a:r>
              <a:rPr lang="en-US" dirty="0" smtClean="0"/>
              <a:t>The </a:t>
            </a:r>
            <a:r>
              <a:rPr lang="en-US" dirty="0"/>
              <a:t>elderly, patients with </a:t>
            </a:r>
            <a:r>
              <a:rPr lang="en-US" dirty="0" err="1" smtClean="0"/>
              <a:t>ischaemic</a:t>
            </a:r>
            <a:r>
              <a:rPr lang="en-US" dirty="0"/>
              <a:t> </a:t>
            </a:r>
            <a:r>
              <a:rPr lang="en-US" dirty="0" smtClean="0"/>
              <a:t>heart </a:t>
            </a:r>
            <a:r>
              <a:rPr lang="en-US" dirty="0"/>
              <a:t>disease, epilepsy or severe </a:t>
            </a:r>
            <a:r>
              <a:rPr lang="en-US" dirty="0" err="1" smtClean="0"/>
              <a:t>panhypopituitarism</a:t>
            </a:r>
            <a:r>
              <a:rPr lang="en-US" dirty="0" smtClean="0"/>
              <a:t>, and </a:t>
            </a:r>
            <a:r>
              <a:rPr lang="en-US" dirty="0"/>
              <a:t>patients in whom plasma cortisol at 09.00 h is </a:t>
            </a:r>
            <a:r>
              <a:rPr lang="en-US" dirty="0" smtClean="0"/>
              <a:t>less than </a:t>
            </a:r>
            <a:r>
              <a:rPr lang="en-US" dirty="0"/>
              <a:t>100 </a:t>
            </a:r>
            <a:r>
              <a:rPr lang="en-US" dirty="0" err="1"/>
              <a:t>nmol</a:t>
            </a:r>
            <a:r>
              <a:rPr lang="en-US" dirty="0"/>
              <a:t>/L.</a:t>
            </a:r>
          </a:p>
          <a:p>
            <a:pPr marL="0" indent="0">
              <a:buNone/>
            </a:pPr>
            <a:r>
              <a:rPr lang="en-US" dirty="0"/>
              <a:t>A resting electrocardiogram should be </a:t>
            </a:r>
            <a:r>
              <a:rPr lang="en-US" dirty="0" smtClean="0"/>
              <a:t>normal. Hypothyroidism </a:t>
            </a:r>
            <a:r>
              <a:rPr lang="en-US" dirty="0"/>
              <a:t>should be treated beforehand as </a:t>
            </a:r>
            <a:r>
              <a:rPr lang="en-US" dirty="0" smtClean="0"/>
              <a:t>this can </a:t>
            </a:r>
            <a:r>
              <a:rPr lang="en-US" dirty="0"/>
              <a:t>impair the cortisol and GH responses. </a:t>
            </a:r>
          </a:p>
        </p:txBody>
      </p:sp>
    </p:spTree>
    <p:extLst>
      <p:ext uri="{BB962C8B-B14F-4D97-AF65-F5344CB8AC3E}">
        <p14:creationId xmlns:p14="http://schemas.microsoft.com/office/powerpoint/2010/main" val="41712121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a:t>However, note that treatment with </a:t>
            </a:r>
            <a:r>
              <a:rPr lang="en-US" dirty="0" err="1"/>
              <a:t>thyroxine</a:t>
            </a:r>
            <a:r>
              <a:rPr lang="en-US" dirty="0"/>
              <a:t> can precipitate </a:t>
            </a:r>
            <a:r>
              <a:rPr lang="en-US" dirty="0" smtClean="0"/>
              <a:t>an adrenal </a:t>
            </a:r>
            <a:r>
              <a:rPr lang="en-US" dirty="0"/>
              <a:t>crisis in such patients and thus </a:t>
            </a:r>
            <a:r>
              <a:rPr lang="en-US" dirty="0" smtClean="0"/>
              <a:t>corticosteroid replacement </a:t>
            </a:r>
            <a:r>
              <a:rPr lang="en-US" dirty="0"/>
              <a:t>is also necessary.</a:t>
            </a:r>
          </a:p>
          <a:p>
            <a:pPr marL="0" indent="0">
              <a:buNone/>
            </a:pPr>
            <a:r>
              <a:rPr lang="en-US" u="sng" dirty="0"/>
              <a:t>Indications of the insulin stimulation test may include:</a:t>
            </a:r>
          </a:p>
          <a:p>
            <a:r>
              <a:rPr lang="en-US" dirty="0" smtClean="0"/>
              <a:t>Assessment </a:t>
            </a:r>
            <a:r>
              <a:rPr lang="en-US" dirty="0"/>
              <a:t>of GH in growth </a:t>
            </a:r>
            <a:r>
              <a:rPr lang="en-US" dirty="0" smtClean="0"/>
              <a:t>deficiency</a:t>
            </a:r>
            <a:endParaRPr lang="en-US" dirty="0"/>
          </a:p>
          <a:p>
            <a:r>
              <a:rPr lang="en-US" dirty="0" smtClean="0"/>
              <a:t>Assessment </a:t>
            </a:r>
            <a:r>
              <a:rPr lang="en-US" dirty="0"/>
              <a:t>of ACTH/cortisol reserve (although </a:t>
            </a:r>
            <a:r>
              <a:rPr lang="en-US" dirty="0" smtClean="0"/>
              <a:t>the development </a:t>
            </a:r>
            <a:r>
              <a:rPr lang="en-US" dirty="0"/>
              <a:t>of plasma ACTH assays has made </a:t>
            </a:r>
            <a:r>
              <a:rPr lang="en-US" dirty="0" smtClean="0"/>
              <a:t>such testing </a:t>
            </a:r>
            <a:r>
              <a:rPr lang="en-US" dirty="0"/>
              <a:t>less necessary</a:t>
            </a:r>
            <a:r>
              <a:rPr lang="en-US" dirty="0" smtClean="0"/>
              <a:t>)</a:t>
            </a:r>
            <a:endParaRPr lang="en-US" dirty="0"/>
          </a:p>
          <a:p>
            <a:r>
              <a:rPr lang="en-US" dirty="0" smtClean="0"/>
              <a:t>Differentiation </a:t>
            </a:r>
            <a:r>
              <a:rPr lang="en-US" dirty="0"/>
              <a:t>of Cushing’s syndrome from </a:t>
            </a:r>
            <a:r>
              <a:rPr lang="en-US" dirty="0" smtClean="0"/>
              <a:t>pseudo- Cushing’s </a:t>
            </a:r>
            <a:r>
              <a:rPr lang="en-US" dirty="0"/>
              <a:t>syndrome, for example depression </a:t>
            </a:r>
            <a:r>
              <a:rPr lang="en-US" dirty="0" smtClean="0"/>
              <a:t>or alcohol excess</a:t>
            </a:r>
            <a:endParaRPr lang="en-US" dirty="0"/>
          </a:p>
        </p:txBody>
      </p:sp>
    </p:spTree>
    <p:extLst>
      <p:ext uri="{BB962C8B-B14F-4D97-AF65-F5344CB8AC3E}">
        <p14:creationId xmlns:p14="http://schemas.microsoft.com/office/powerpoint/2010/main" val="9143439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a:xfrm>
            <a:off x="228600" y="1600200"/>
            <a:ext cx="8686800" cy="5029200"/>
          </a:xfrm>
        </p:spPr>
        <p:txBody>
          <a:bodyPr>
            <a:normAutofit lnSpcReduction="10000"/>
          </a:bodyPr>
          <a:lstStyle/>
          <a:p>
            <a:pPr marL="0" indent="0">
              <a:buNone/>
            </a:pPr>
            <a:r>
              <a:rPr lang="en-US" dirty="0"/>
              <a:t>Both ACTH and GH are released in response to </a:t>
            </a:r>
            <a:r>
              <a:rPr lang="en-US" dirty="0" smtClean="0"/>
              <a:t>the stress </a:t>
            </a:r>
            <a:r>
              <a:rPr lang="en-US" dirty="0"/>
              <a:t>of </a:t>
            </a:r>
            <a:r>
              <a:rPr lang="en-US" dirty="0" err="1"/>
              <a:t>hypoglycaemia</a:t>
            </a:r>
            <a:r>
              <a:rPr lang="en-US" dirty="0"/>
              <a:t>.</a:t>
            </a:r>
          </a:p>
          <a:p>
            <a:pPr marL="0" indent="0">
              <a:buNone/>
            </a:pPr>
            <a:r>
              <a:rPr lang="en-US" dirty="0"/>
              <a:t>Fifty </a:t>
            </a:r>
            <a:r>
              <a:rPr lang="en-US" dirty="0" err="1"/>
              <a:t>millilitres</a:t>
            </a:r>
            <a:r>
              <a:rPr lang="en-US" dirty="0"/>
              <a:t> of </a:t>
            </a:r>
            <a:r>
              <a:rPr lang="en-US" dirty="0" smtClean="0"/>
              <a:t>20% </a:t>
            </a:r>
            <a:r>
              <a:rPr lang="en-US" dirty="0"/>
              <a:t>glucose for </a:t>
            </a:r>
            <a:r>
              <a:rPr lang="en-US" dirty="0" smtClean="0"/>
              <a:t>intravenous administration </a:t>
            </a:r>
            <a:r>
              <a:rPr lang="en-US" dirty="0"/>
              <a:t>must be immediately available in </a:t>
            </a:r>
            <a:r>
              <a:rPr lang="en-US" dirty="0" smtClean="0"/>
              <a:t>case severe </a:t>
            </a:r>
            <a:r>
              <a:rPr lang="en-US" dirty="0"/>
              <a:t>symptomatic </a:t>
            </a:r>
            <a:r>
              <a:rPr lang="en-US" dirty="0" err="1"/>
              <a:t>hypoglycaemia</a:t>
            </a:r>
            <a:r>
              <a:rPr lang="en-US" dirty="0"/>
              <a:t> develops. </a:t>
            </a:r>
            <a:r>
              <a:rPr lang="en-US" dirty="0" smtClean="0"/>
              <a:t>Care should </a:t>
            </a:r>
            <a:r>
              <a:rPr lang="en-US" dirty="0"/>
              <a:t>be taken not to induce severe </a:t>
            </a:r>
            <a:r>
              <a:rPr lang="en-US" dirty="0" err="1" smtClean="0"/>
              <a:t>hyperglycaemia</a:t>
            </a:r>
            <a:r>
              <a:rPr lang="en-US" dirty="0"/>
              <a:t> </a:t>
            </a:r>
            <a:r>
              <a:rPr lang="en-US" dirty="0" smtClean="0"/>
              <a:t>during </a:t>
            </a:r>
            <a:r>
              <a:rPr lang="en-US" dirty="0"/>
              <a:t>infusion, as it may cause </a:t>
            </a:r>
            <a:r>
              <a:rPr lang="en-US" dirty="0" err="1"/>
              <a:t>hyperosmolality</a:t>
            </a:r>
            <a:r>
              <a:rPr lang="en-US" dirty="0"/>
              <a:t>, </a:t>
            </a:r>
            <a:r>
              <a:rPr lang="en-US" dirty="0" smtClean="0"/>
              <a:t>which can </a:t>
            </a:r>
            <a:r>
              <a:rPr lang="en-US" dirty="0"/>
              <a:t>be dangerous. Plasma cortisol is usually </a:t>
            </a:r>
            <a:r>
              <a:rPr lang="en-US" dirty="0" smtClean="0"/>
              <a:t>measured as </a:t>
            </a:r>
            <a:r>
              <a:rPr lang="en-US" dirty="0"/>
              <a:t>an index of ACTH secretion. If glucose needs to </a:t>
            </a:r>
            <a:r>
              <a:rPr lang="en-US" dirty="0" smtClean="0"/>
              <a:t>be given</a:t>
            </a:r>
            <a:r>
              <a:rPr lang="en-US" dirty="0"/>
              <a:t>, continue with the sampling.</a:t>
            </a:r>
          </a:p>
        </p:txBody>
      </p:sp>
    </p:spTree>
    <p:extLst>
      <p:ext uri="{BB962C8B-B14F-4D97-AF65-F5344CB8AC3E}">
        <p14:creationId xmlns:p14="http://schemas.microsoft.com/office/powerpoint/2010/main" val="611280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a:xfrm>
            <a:off x="228600" y="1600200"/>
            <a:ext cx="8686800" cy="5029200"/>
          </a:xfrm>
        </p:spPr>
        <p:txBody>
          <a:bodyPr>
            <a:normAutofit fontScale="70000" lnSpcReduction="20000"/>
          </a:bodyPr>
          <a:lstStyle/>
          <a:p>
            <a:pPr marL="0" indent="0">
              <a:buNone/>
            </a:pPr>
            <a:r>
              <a:rPr lang="en-US" i="1" u="sng" dirty="0"/>
              <a:t>Procedure</a:t>
            </a:r>
          </a:p>
          <a:p>
            <a:pPr>
              <a:buFontTx/>
              <a:buChar char="-"/>
            </a:pPr>
            <a:r>
              <a:rPr lang="en-US" dirty="0" smtClean="0"/>
              <a:t>After </a:t>
            </a:r>
            <a:r>
              <a:rPr lang="en-US" dirty="0"/>
              <a:t>an overnight fast, insert an indwelling </a:t>
            </a:r>
            <a:r>
              <a:rPr lang="en-US" dirty="0" smtClean="0"/>
              <a:t>intravenous cannula</a:t>
            </a:r>
            <a:r>
              <a:rPr lang="en-US" dirty="0"/>
              <a:t>, for example 19 gauge. After at least 30 </a:t>
            </a:r>
            <a:r>
              <a:rPr lang="en-US" dirty="0" smtClean="0"/>
              <a:t>min, take </a:t>
            </a:r>
            <a:r>
              <a:rPr lang="en-US" dirty="0"/>
              <a:t>basal samples at time 0 min for cortisol, GH </a:t>
            </a:r>
            <a:r>
              <a:rPr lang="en-US" dirty="0" smtClean="0"/>
              <a:t>and glucose.</a:t>
            </a:r>
          </a:p>
          <a:p>
            <a:pPr>
              <a:buFontTx/>
              <a:buChar char="-"/>
            </a:pPr>
            <a:r>
              <a:rPr lang="en-US" dirty="0" smtClean="0"/>
              <a:t>Inject </a:t>
            </a:r>
            <a:r>
              <a:rPr lang="en-US" dirty="0"/>
              <a:t>soluble insulin in a dose </a:t>
            </a:r>
            <a:r>
              <a:rPr lang="en-US" dirty="0" smtClean="0"/>
              <a:t>sufficient to lower </a:t>
            </a:r>
            <a:r>
              <a:rPr lang="en-US" dirty="0"/>
              <a:t>plasma glucose concentrations to less </a:t>
            </a:r>
            <a:r>
              <a:rPr lang="en-US" dirty="0" smtClean="0"/>
              <a:t>than 2.5 </a:t>
            </a:r>
            <a:r>
              <a:rPr lang="en-US" dirty="0" err="1"/>
              <a:t>mmol</a:t>
            </a:r>
            <a:r>
              <a:rPr lang="en-US" dirty="0"/>
              <a:t>/L and evoke symptomatic </a:t>
            </a:r>
            <a:r>
              <a:rPr lang="en-US" dirty="0" err="1" smtClean="0"/>
              <a:t>hypoglycaemia</a:t>
            </a:r>
            <a:r>
              <a:rPr lang="en-US" dirty="0" smtClean="0"/>
              <a:t>. The </a:t>
            </a:r>
            <a:r>
              <a:rPr lang="en-US" dirty="0"/>
              <a:t>recommended dose of insulin must be </a:t>
            </a:r>
            <a:r>
              <a:rPr lang="en-US" dirty="0" smtClean="0"/>
              <a:t>adjusted for </a:t>
            </a:r>
            <a:r>
              <a:rPr lang="en-US" dirty="0"/>
              <a:t>the patient’s body weight and for the </a:t>
            </a:r>
            <a:r>
              <a:rPr lang="en-US" dirty="0" smtClean="0"/>
              <a:t>suspected clinical </a:t>
            </a:r>
            <a:r>
              <a:rPr lang="en-US" dirty="0"/>
              <a:t>condition under investigation. The </a:t>
            </a:r>
            <a:r>
              <a:rPr lang="en-US" dirty="0" smtClean="0"/>
              <a:t>usual dose </a:t>
            </a:r>
            <a:r>
              <a:rPr lang="en-US" dirty="0"/>
              <a:t>is 0.15 U/kg body weight. If either pituitary </a:t>
            </a:r>
            <a:r>
              <a:rPr lang="en-US" dirty="0" smtClean="0"/>
              <a:t>or adrenocortical </a:t>
            </a:r>
            <a:r>
              <a:rPr lang="en-US" dirty="0" err="1"/>
              <a:t>hypofunction</a:t>
            </a:r>
            <a:r>
              <a:rPr lang="en-US" dirty="0"/>
              <a:t> is suspected, or if a </a:t>
            </a:r>
            <a:r>
              <a:rPr lang="en-US" dirty="0" smtClean="0"/>
              <a:t>low fasting </a:t>
            </a:r>
            <a:r>
              <a:rPr lang="en-US" dirty="0"/>
              <a:t>glucose concentration has been found, </a:t>
            </a:r>
            <a:r>
              <a:rPr lang="en-US" dirty="0" smtClean="0"/>
              <a:t>reduce the </a:t>
            </a:r>
            <a:r>
              <a:rPr lang="en-US" dirty="0"/>
              <a:t>dose to 0.1 or 0.05 U/kg. If there is likely to </a:t>
            </a:r>
            <a:r>
              <a:rPr lang="en-US" dirty="0" smtClean="0"/>
              <a:t>be resistance </a:t>
            </a:r>
            <a:r>
              <a:rPr lang="en-US" dirty="0"/>
              <a:t>to the action of insulin because of </a:t>
            </a:r>
            <a:r>
              <a:rPr lang="en-US" dirty="0" smtClean="0"/>
              <a:t>Cushing’s syndrome</a:t>
            </a:r>
            <a:r>
              <a:rPr lang="en-US" dirty="0"/>
              <a:t>, acromegaly or obesity, 0.2 or 0.3 U/kg </a:t>
            </a:r>
            <a:r>
              <a:rPr lang="en-US" dirty="0" smtClean="0"/>
              <a:t>may be needed.</a:t>
            </a:r>
          </a:p>
          <a:p>
            <a:pPr>
              <a:buFontTx/>
              <a:buChar char="-"/>
            </a:pPr>
            <a:r>
              <a:rPr lang="en-US" dirty="0" smtClean="0"/>
              <a:t>Take </a:t>
            </a:r>
            <a:r>
              <a:rPr lang="en-US" dirty="0"/>
              <a:t>blood samples at 30, 45, 60, 90 and 120 </a:t>
            </a:r>
            <a:r>
              <a:rPr lang="en-US" dirty="0" smtClean="0"/>
              <a:t>min after </a:t>
            </a:r>
            <a:r>
              <a:rPr lang="en-US" dirty="0"/>
              <a:t>the injections for cortisol, GH and glucose assays.</a:t>
            </a:r>
          </a:p>
        </p:txBody>
      </p:sp>
    </p:spTree>
    <p:extLst>
      <p:ext uri="{BB962C8B-B14F-4D97-AF65-F5344CB8AC3E}">
        <p14:creationId xmlns:p14="http://schemas.microsoft.com/office/powerpoint/2010/main" val="24582935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p:txBody>
          <a:bodyPr>
            <a:normAutofit/>
          </a:bodyPr>
          <a:lstStyle/>
          <a:p>
            <a:pPr marL="0" indent="0">
              <a:buNone/>
            </a:pPr>
            <a:r>
              <a:rPr lang="en-US" i="1" u="sng" dirty="0"/>
              <a:t>Interpretation</a:t>
            </a:r>
          </a:p>
          <a:p>
            <a:pPr marL="0" indent="0">
              <a:buNone/>
            </a:pPr>
            <a:r>
              <a:rPr lang="en-US" dirty="0"/>
              <a:t>Methods of hormone assay vary, and results </a:t>
            </a:r>
            <a:r>
              <a:rPr lang="en-US" dirty="0" smtClean="0"/>
              <a:t>should not </a:t>
            </a:r>
            <a:r>
              <a:rPr lang="en-US" dirty="0"/>
              <a:t>be compared with reference values issued </a:t>
            </a:r>
            <a:r>
              <a:rPr lang="en-US" dirty="0" smtClean="0"/>
              <a:t>by other </a:t>
            </a:r>
            <a:r>
              <a:rPr lang="en-US" dirty="0"/>
              <a:t>laboratories. Interpretation is not possible </a:t>
            </a:r>
            <a:r>
              <a:rPr lang="en-US" dirty="0" smtClean="0"/>
              <a:t>if </a:t>
            </a:r>
            <a:r>
              <a:rPr lang="en-US" dirty="0" err="1" smtClean="0"/>
              <a:t>hypoglycaemia</a:t>
            </a:r>
            <a:r>
              <a:rPr lang="en-US" dirty="0" smtClean="0"/>
              <a:t> </a:t>
            </a:r>
            <a:r>
              <a:rPr lang="en-US" dirty="0"/>
              <a:t>is not attained, and the dose of </a:t>
            </a:r>
            <a:r>
              <a:rPr lang="en-US" dirty="0" smtClean="0"/>
              <a:t>insulin can </a:t>
            </a:r>
            <a:r>
              <a:rPr lang="en-US" dirty="0"/>
              <a:t>cautiously be repeated if this is not attained in </a:t>
            </a:r>
            <a:r>
              <a:rPr lang="en-US" dirty="0" smtClean="0"/>
              <a:t>the 45-min </a:t>
            </a:r>
            <a:r>
              <a:rPr lang="en-US" dirty="0"/>
              <a:t>blood sample.</a:t>
            </a:r>
          </a:p>
        </p:txBody>
      </p:sp>
    </p:spTree>
    <p:extLst>
      <p:ext uri="{BB962C8B-B14F-4D97-AF65-F5344CB8AC3E}">
        <p14:creationId xmlns:p14="http://schemas.microsoft.com/office/powerpoint/2010/main" val="15067641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If </a:t>
            </a:r>
            <a:r>
              <a:rPr lang="en-US" dirty="0" err="1"/>
              <a:t>hypoglycaemia</a:t>
            </a:r>
            <a:r>
              <a:rPr lang="en-US" dirty="0"/>
              <a:t> has been adequate, </a:t>
            </a:r>
            <a:r>
              <a:rPr lang="en-US" dirty="0" smtClean="0"/>
              <a:t>plasma cortisol </a:t>
            </a:r>
            <a:r>
              <a:rPr lang="en-US" dirty="0"/>
              <a:t>concentrations should rise by more </a:t>
            </a:r>
            <a:r>
              <a:rPr lang="en-US" dirty="0" smtClean="0"/>
              <a:t>than 200 </a:t>
            </a:r>
            <a:r>
              <a:rPr lang="en-US" dirty="0" err="1"/>
              <a:t>nmol</a:t>
            </a:r>
            <a:r>
              <a:rPr lang="en-US" dirty="0"/>
              <a:t>/L and exceed 580 </a:t>
            </a:r>
            <a:r>
              <a:rPr lang="en-US" dirty="0" err="1"/>
              <a:t>nmol</a:t>
            </a:r>
            <a:r>
              <a:rPr lang="en-US" dirty="0"/>
              <a:t>/L, and an </a:t>
            </a:r>
            <a:r>
              <a:rPr lang="en-US" dirty="0" smtClean="0"/>
              <a:t>adequate GH </a:t>
            </a:r>
            <a:r>
              <a:rPr lang="en-US" dirty="0"/>
              <a:t>response occurs with an absolute response </a:t>
            </a:r>
            <a:r>
              <a:rPr lang="en-US" dirty="0" smtClean="0"/>
              <a:t>of greater </a:t>
            </a:r>
            <a:r>
              <a:rPr lang="en-US" dirty="0"/>
              <a:t>than 20 </a:t>
            </a:r>
            <a:r>
              <a:rPr lang="en-US" dirty="0" err="1"/>
              <a:t>mU</a:t>
            </a:r>
            <a:r>
              <a:rPr lang="en-US" dirty="0"/>
              <a:t>/L (7 </a:t>
            </a:r>
            <a:r>
              <a:rPr lang="en-US" dirty="0" err="1"/>
              <a:t>μg</a:t>
            </a:r>
            <a:r>
              <a:rPr lang="en-US" dirty="0"/>
              <a:t>/L). In Cushing’s </a:t>
            </a:r>
            <a:r>
              <a:rPr lang="en-US" dirty="0" smtClean="0"/>
              <a:t>syndrome, neither </a:t>
            </a:r>
            <a:r>
              <a:rPr lang="en-US" dirty="0"/>
              <a:t>plasma cortisol nor GH </a:t>
            </a:r>
            <a:r>
              <a:rPr lang="en-US" dirty="0" smtClean="0"/>
              <a:t>concentrations rise significantly</a:t>
            </a:r>
            <a:r>
              <a:rPr lang="en-US" dirty="0"/>
              <a:t>, although they usually do in </a:t>
            </a:r>
            <a:r>
              <a:rPr lang="en-US" dirty="0" smtClean="0"/>
              <a:t>cases of </a:t>
            </a:r>
            <a:r>
              <a:rPr lang="en-US" dirty="0"/>
              <a:t>pseudo-Cushing’s </a:t>
            </a:r>
            <a:r>
              <a:rPr lang="en-US" dirty="0" smtClean="0"/>
              <a:t>syndrome. After </a:t>
            </a:r>
            <a:r>
              <a:rPr lang="en-US" dirty="0"/>
              <a:t>the </a:t>
            </a:r>
            <a:r>
              <a:rPr lang="en-US" dirty="0" smtClean="0"/>
              <a:t>test, a </a:t>
            </a:r>
            <a:r>
              <a:rPr lang="en-US" dirty="0"/>
              <a:t>supervised meal should be given and the </a:t>
            </a:r>
            <a:r>
              <a:rPr lang="en-US" dirty="0" smtClean="0"/>
              <a:t>patient should </a:t>
            </a:r>
            <a:r>
              <a:rPr lang="en-US" dirty="0"/>
              <a:t>not drive for at least 2 hours.</a:t>
            </a:r>
          </a:p>
        </p:txBody>
      </p:sp>
    </p:spTree>
    <p:extLst>
      <p:ext uri="{BB962C8B-B14F-4D97-AF65-F5344CB8AC3E}">
        <p14:creationId xmlns:p14="http://schemas.microsoft.com/office/powerpoint/2010/main" val="28011642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u="sng" dirty="0"/>
              <a:t>Glucagon stimulation test of the </a:t>
            </a:r>
            <a:r>
              <a:rPr lang="en-US" u="sng" dirty="0" smtClean="0"/>
              <a:t>hypothalamus– pituitary </a:t>
            </a:r>
            <a:r>
              <a:rPr lang="en-US" u="sng" dirty="0"/>
              <a:t>axis</a:t>
            </a:r>
          </a:p>
          <a:p>
            <a:endParaRPr lang="en-US" dirty="0" smtClean="0"/>
          </a:p>
          <a:p>
            <a:pPr marL="0" indent="0">
              <a:buNone/>
            </a:pPr>
            <a:r>
              <a:rPr lang="en-US" dirty="0" smtClean="0"/>
              <a:t>This </a:t>
            </a:r>
            <a:r>
              <a:rPr lang="en-US" dirty="0"/>
              <a:t>test is useful if the insulin </a:t>
            </a:r>
            <a:r>
              <a:rPr lang="en-US" dirty="0" err="1"/>
              <a:t>hypoglycaemic</a:t>
            </a:r>
            <a:r>
              <a:rPr lang="en-US" dirty="0"/>
              <a:t> test </a:t>
            </a:r>
            <a:r>
              <a:rPr lang="en-US" dirty="0" smtClean="0"/>
              <a:t>is contraindicated</a:t>
            </a:r>
            <a:r>
              <a:rPr lang="en-US" dirty="0"/>
              <a:t>. However, it is essential that the test </a:t>
            </a:r>
            <a:r>
              <a:rPr lang="en-US" dirty="0" smtClean="0"/>
              <a:t>is carried </a:t>
            </a:r>
            <a:r>
              <a:rPr lang="en-US" dirty="0"/>
              <a:t>out in a specialist unit by experienced staff.</a:t>
            </a:r>
          </a:p>
          <a:p>
            <a:pPr marL="0" indent="0">
              <a:buNone/>
            </a:pPr>
            <a:r>
              <a:rPr lang="en-US" dirty="0"/>
              <a:t>The basic principle is that glucagon stimulates </a:t>
            </a:r>
            <a:r>
              <a:rPr lang="en-US" dirty="0" smtClean="0"/>
              <a:t>GH</a:t>
            </a:r>
            <a:r>
              <a:rPr lang="en-US" dirty="0"/>
              <a:t> </a:t>
            </a:r>
            <a:r>
              <a:rPr lang="en-US" dirty="0" smtClean="0"/>
              <a:t>and </a:t>
            </a:r>
            <a:r>
              <a:rPr lang="en-US" dirty="0"/>
              <a:t>ACTH release probably via a hypothalamic </a:t>
            </a:r>
            <a:r>
              <a:rPr lang="en-US" dirty="0" smtClean="0"/>
              <a:t>route.</a:t>
            </a:r>
          </a:p>
          <a:p>
            <a:pPr marL="0" indent="0">
              <a:buNone/>
            </a:pPr>
            <a:r>
              <a:rPr lang="en-US" dirty="0" smtClean="0"/>
              <a:t>The test is contraindicated if there is severe adrenal failure</a:t>
            </a:r>
            <a:r>
              <a:rPr lang="en-US" dirty="0"/>
              <a:t>, for example if cortisol at 09.00 h is less </a:t>
            </a:r>
            <a:r>
              <a:rPr lang="en-US" dirty="0" smtClean="0"/>
              <a:t>than 100 </a:t>
            </a:r>
            <a:r>
              <a:rPr lang="en-US" dirty="0" err="1"/>
              <a:t>nmol</a:t>
            </a:r>
            <a:r>
              <a:rPr lang="en-US" dirty="0"/>
              <a:t>/L or in hypothyroidism. It is also </a:t>
            </a:r>
            <a:r>
              <a:rPr lang="en-US" dirty="0" smtClean="0"/>
              <a:t>unreliable in </a:t>
            </a:r>
            <a:r>
              <a:rPr lang="en-US" dirty="0"/>
              <a:t>the presence of diabetes mellitus. </a:t>
            </a:r>
            <a:r>
              <a:rPr lang="en-US" dirty="0" err="1"/>
              <a:t>Hypoglycaemia</a:t>
            </a:r>
            <a:r>
              <a:rPr lang="en-US" dirty="0"/>
              <a:t> </a:t>
            </a:r>
            <a:r>
              <a:rPr lang="en-US" dirty="0" smtClean="0"/>
              <a:t>is not </a:t>
            </a:r>
            <a:r>
              <a:rPr lang="en-US" dirty="0"/>
              <a:t>normally provoked by the test.</a:t>
            </a:r>
          </a:p>
        </p:txBody>
      </p:sp>
    </p:spTree>
    <p:extLst>
      <p:ext uri="{BB962C8B-B14F-4D97-AF65-F5344CB8AC3E}">
        <p14:creationId xmlns:p14="http://schemas.microsoft.com/office/powerpoint/2010/main" val="59554931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HYPOPITUITARISM</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i="1" u="sng" dirty="0"/>
              <a:t>Procedure</a:t>
            </a:r>
          </a:p>
          <a:p>
            <a:pPr marL="0" indent="0">
              <a:buNone/>
            </a:pPr>
            <a:r>
              <a:rPr lang="en-US" dirty="0" smtClean="0"/>
              <a:t>Patients </a:t>
            </a:r>
            <a:r>
              <a:rPr lang="en-US" dirty="0"/>
              <a:t>should fast overnight, although they can </a:t>
            </a:r>
            <a:r>
              <a:rPr lang="en-US" dirty="0" smtClean="0"/>
              <a:t>drink water</a:t>
            </a:r>
            <a:r>
              <a:rPr lang="en-US" dirty="0"/>
              <a:t>. An indwelling intravenous cannula, for </a:t>
            </a:r>
            <a:r>
              <a:rPr lang="en-US" dirty="0" smtClean="0"/>
              <a:t>example gauge </a:t>
            </a:r>
            <a:r>
              <a:rPr lang="en-US" dirty="0"/>
              <a:t>19, is inserted. For adults, 1 mg of glucagon </a:t>
            </a:r>
            <a:r>
              <a:rPr lang="en-US" dirty="0" smtClean="0"/>
              <a:t>is injected </a:t>
            </a:r>
            <a:r>
              <a:rPr lang="en-US" dirty="0"/>
              <a:t>subcutaneously at 09.00 h.</a:t>
            </a:r>
          </a:p>
          <a:p>
            <a:pPr marL="0" indent="0">
              <a:buNone/>
            </a:pPr>
            <a:r>
              <a:rPr lang="en-US" dirty="0"/>
              <a:t>Blood samples are taken at 0, 90, 120, 150, 180, </a:t>
            </a:r>
            <a:r>
              <a:rPr lang="en-US" dirty="0" smtClean="0"/>
              <a:t>210 and </a:t>
            </a:r>
            <a:r>
              <a:rPr lang="en-US" dirty="0"/>
              <a:t>240 min for cortisol and GH.</a:t>
            </a:r>
          </a:p>
          <a:p>
            <a:pPr marL="0" indent="0">
              <a:buNone/>
            </a:pPr>
            <a:endParaRPr lang="en-US" i="1" dirty="0" smtClean="0"/>
          </a:p>
          <a:p>
            <a:pPr marL="0" indent="0">
              <a:buNone/>
            </a:pPr>
            <a:r>
              <a:rPr lang="en-US" i="1" u="sng" dirty="0" smtClean="0"/>
              <a:t>Interpretation</a:t>
            </a:r>
            <a:endParaRPr lang="en-US" i="1" u="sng" dirty="0"/>
          </a:p>
          <a:p>
            <a:pPr marL="0" indent="0">
              <a:buNone/>
            </a:pPr>
            <a:r>
              <a:rPr lang="en-US" dirty="0"/>
              <a:t>Plasma cortisol should normally rise by at </a:t>
            </a:r>
            <a:r>
              <a:rPr lang="en-US" dirty="0" smtClean="0"/>
              <a:t>least 200 </a:t>
            </a:r>
            <a:r>
              <a:rPr lang="en-US" dirty="0" err="1"/>
              <a:t>nmol</a:t>
            </a:r>
            <a:r>
              <a:rPr lang="en-US" dirty="0"/>
              <a:t>/L to more than 580 </a:t>
            </a:r>
            <a:r>
              <a:rPr lang="en-US" dirty="0" err="1"/>
              <a:t>nmol</a:t>
            </a:r>
            <a:r>
              <a:rPr lang="en-US" dirty="0"/>
              <a:t>/L, and an </a:t>
            </a:r>
            <a:r>
              <a:rPr lang="en-US" dirty="0" smtClean="0"/>
              <a:t>adequate GH </a:t>
            </a:r>
            <a:r>
              <a:rPr lang="en-US" dirty="0"/>
              <a:t>response occurs with an absolute response </a:t>
            </a:r>
            <a:r>
              <a:rPr lang="en-US" dirty="0" smtClean="0"/>
              <a:t>of greater </a:t>
            </a:r>
            <a:r>
              <a:rPr lang="en-US" dirty="0"/>
              <a:t>than 20 </a:t>
            </a:r>
            <a:r>
              <a:rPr lang="en-US" dirty="0" err="1"/>
              <a:t>mU</a:t>
            </a:r>
            <a:r>
              <a:rPr lang="en-US" dirty="0"/>
              <a:t>/L (7 </a:t>
            </a:r>
            <a:r>
              <a:rPr lang="en-US" dirty="0" err="1"/>
              <a:t>μg</a:t>
            </a:r>
            <a:r>
              <a:rPr lang="en-US" dirty="0"/>
              <a:t>/L).</a:t>
            </a:r>
          </a:p>
        </p:txBody>
      </p:sp>
    </p:spTree>
    <p:extLst>
      <p:ext uri="{BB962C8B-B14F-4D97-AF65-F5344CB8AC3E}">
        <p14:creationId xmlns:p14="http://schemas.microsoft.com/office/powerpoint/2010/main" val="22649417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8850"/>
            <a:ext cx="8229600" cy="2400300"/>
          </a:xfrm>
        </p:spPr>
        <p:txBody>
          <a:bodyPr>
            <a:normAutofit/>
          </a:bodyPr>
          <a:lstStyle/>
          <a:p>
            <a:r>
              <a:rPr lang="en-US" sz="12000" i="1" dirty="0" smtClean="0"/>
              <a:t>THE END</a:t>
            </a:r>
            <a:endParaRPr lang="en-US" sz="12000" i="1" dirty="0"/>
          </a:p>
        </p:txBody>
      </p:sp>
    </p:spTree>
    <p:extLst>
      <p:ext uri="{BB962C8B-B14F-4D97-AF65-F5344CB8AC3E}">
        <p14:creationId xmlns:p14="http://schemas.microsoft.com/office/powerpoint/2010/main" val="2069263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dirty="0"/>
              <a:t>Control of posterior pituitary </a:t>
            </a:r>
            <a:r>
              <a:rPr lang="en-US" dirty="0" smtClean="0"/>
              <a:t>hormones</a:t>
            </a:r>
            <a:endParaRPr lang="en-US" dirty="0"/>
          </a:p>
        </p:txBody>
      </p:sp>
      <p:sp>
        <p:nvSpPr>
          <p:cNvPr id="3" name="Content Placeholder 2"/>
          <p:cNvSpPr>
            <a:spLocks noGrp="1"/>
          </p:cNvSpPr>
          <p:nvPr>
            <p:ph idx="1"/>
          </p:nvPr>
        </p:nvSpPr>
        <p:spPr>
          <a:xfrm>
            <a:off x="152400" y="1676400"/>
            <a:ext cx="8839200" cy="4876800"/>
          </a:xfrm>
        </p:spPr>
        <p:txBody>
          <a:bodyPr>
            <a:noAutofit/>
          </a:bodyPr>
          <a:lstStyle/>
          <a:p>
            <a:pPr marL="0" indent="0">
              <a:buNone/>
            </a:pPr>
            <a:r>
              <a:rPr lang="en-US" sz="2400" b="1" u="sng" dirty="0" smtClean="0"/>
              <a:t>Two structurally similar peptide hormones</a:t>
            </a:r>
            <a:r>
              <a:rPr lang="en-US" sz="2400" dirty="0" smtClean="0"/>
              <a:t> </a:t>
            </a:r>
          </a:p>
          <a:p>
            <a:pPr marL="0" indent="0">
              <a:buNone/>
            </a:pPr>
            <a:endParaRPr lang="en-US" sz="2400" dirty="0" smtClean="0">
              <a:solidFill>
                <a:srgbClr val="FF0000"/>
              </a:solidFill>
            </a:endParaRPr>
          </a:p>
          <a:p>
            <a:pPr marL="0" indent="0">
              <a:buNone/>
            </a:pPr>
            <a:r>
              <a:rPr lang="en-US" sz="2400" dirty="0" smtClean="0">
                <a:solidFill>
                  <a:srgbClr val="FF0000"/>
                </a:solidFill>
              </a:rPr>
              <a:t>1- Antidiuretic </a:t>
            </a:r>
            <a:r>
              <a:rPr lang="en-US" sz="2400" dirty="0">
                <a:solidFill>
                  <a:srgbClr val="FF0000"/>
                </a:solidFill>
              </a:rPr>
              <a:t>hormone (ADH)</a:t>
            </a:r>
            <a:r>
              <a:rPr lang="en-US" sz="2400" dirty="0"/>
              <a:t> – also called vasopressin or </a:t>
            </a:r>
            <a:r>
              <a:rPr lang="en-US" sz="2400" dirty="0" smtClean="0"/>
              <a:t>arginine vasopressin </a:t>
            </a:r>
            <a:r>
              <a:rPr lang="en-US" sz="2400" dirty="0"/>
              <a:t>(AVP</a:t>
            </a:r>
            <a:r>
              <a:rPr lang="en-US" sz="2400" dirty="0" smtClean="0"/>
              <a:t>), mainly synthesized </a:t>
            </a:r>
            <a:r>
              <a:rPr lang="en-US" sz="2400" dirty="0"/>
              <a:t>in the </a:t>
            </a:r>
            <a:r>
              <a:rPr lang="en-US" sz="2400" dirty="0" err="1"/>
              <a:t>supraoptic</a:t>
            </a:r>
            <a:r>
              <a:rPr lang="en-US" sz="2400" dirty="0"/>
              <a:t> nuclei of the </a:t>
            </a:r>
            <a:r>
              <a:rPr lang="en-US" sz="2400" dirty="0" smtClean="0"/>
              <a:t>hypothalamus </a:t>
            </a:r>
            <a:r>
              <a:rPr lang="en-US" sz="2400" dirty="0"/>
              <a:t>and transported down the nerve </a:t>
            </a:r>
            <a:r>
              <a:rPr lang="en-US" sz="2400" dirty="0" err="1"/>
              <a:t>fibres</a:t>
            </a:r>
            <a:r>
              <a:rPr lang="en-US" sz="2400" dirty="0"/>
              <a:t> of the pituitary stalk attached to specific carrier proteins – </a:t>
            </a:r>
            <a:r>
              <a:rPr lang="en-US" sz="2400" dirty="0" err="1" smtClean="0">
                <a:solidFill>
                  <a:srgbClr val="FF0000"/>
                </a:solidFill>
              </a:rPr>
              <a:t>neurophysins</a:t>
            </a:r>
            <a:r>
              <a:rPr lang="en-US" sz="2400" dirty="0" smtClean="0">
                <a:solidFill>
                  <a:srgbClr val="FF0000"/>
                </a:solidFill>
              </a:rPr>
              <a:t>. </a:t>
            </a:r>
            <a:r>
              <a:rPr lang="en-US" sz="2400" dirty="0" smtClean="0"/>
              <a:t>It </a:t>
            </a:r>
            <a:r>
              <a:rPr lang="en-US" sz="2400" dirty="0"/>
              <a:t>enhances water reabsorption from the </a:t>
            </a:r>
            <a:r>
              <a:rPr lang="en-US" sz="2400" dirty="0" smtClean="0"/>
              <a:t>collecting ducts </a:t>
            </a:r>
            <a:r>
              <a:rPr lang="en-US" sz="2400" dirty="0"/>
              <a:t>in the </a:t>
            </a:r>
            <a:r>
              <a:rPr lang="en-US" sz="2400" dirty="0" smtClean="0"/>
              <a:t>kidneys (water balance and osmolality).</a:t>
            </a:r>
          </a:p>
          <a:p>
            <a:pPr marL="0" indent="0">
              <a:buNone/>
            </a:pPr>
            <a:r>
              <a:rPr lang="en-US" sz="2400" dirty="0" smtClean="0"/>
              <a:t> </a:t>
            </a:r>
            <a:r>
              <a:rPr lang="en-US" sz="2400" dirty="0">
                <a:latin typeface="Times New Roman" panose="02020603050405020304" pitchFamily="18" charset="0"/>
                <a:cs typeface="Times New Roman" panose="02020603050405020304" pitchFamily="18" charset="0"/>
              </a:rPr>
              <a:t>Its deficiency results in diabetes </a:t>
            </a:r>
            <a:r>
              <a:rPr lang="en-US" sz="2400" dirty="0" err="1">
                <a:latin typeface="Times New Roman" panose="02020603050405020304" pitchFamily="18" charset="0"/>
                <a:cs typeface="Times New Roman" panose="02020603050405020304" pitchFamily="18" charset="0"/>
              </a:rPr>
              <a:t>insipidus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characterised</a:t>
            </a:r>
            <a:r>
              <a:rPr lang="en-US" sz="2400" dirty="0">
                <a:latin typeface="Times New Roman" panose="02020603050405020304" pitchFamily="18" charset="0"/>
                <a:cs typeface="Times New Roman" panose="02020603050405020304" pitchFamily="18" charset="0"/>
              </a:rPr>
              <a:t> by uncontrolled diuresis and polydipsia</a:t>
            </a:r>
            <a:r>
              <a:rPr lang="en-US" sz="2400" dirty="0" smtClean="0">
                <a:latin typeface="Times New Roman" panose="02020603050405020304" pitchFamily="18" charset="0"/>
                <a:cs typeface="Times New Roman" panose="02020603050405020304" pitchFamily="18" charset="0"/>
              </a:rPr>
              <a:t>.</a:t>
            </a:r>
            <a:endParaRPr lang="en-US" sz="2400" dirty="0" smtClean="0"/>
          </a:p>
        </p:txBody>
      </p:sp>
    </p:spTree>
    <p:extLst>
      <p:ext uri="{BB962C8B-B14F-4D97-AF65-F5344CB8AC3E}">
        <p14:creationId xmlns:p14="http://schemas.microsoft.com/office/powerpoint/2010/main" val="4038235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Control of posterior pituitary hormones</a:t>
            </a:r>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pPr marL="0" indent="0">
              <a:buNone/>
            </a:pPr>
            <a:r>
              <a:rPr lang="en-US" dirty="0">
                <a:solidFill>
                  <a:srgbClr val="FF0000"/>
                </a:solidFill>
              </a:rPr>
              <a:t>2- Oxytocin</a:t>
            </a:r>
            <a:r>
              <a:rPr lang="en-US" dirty="0"/>
              <a:t>, synthesized in the </a:t>
            </a:r>
            <a:r>
              <a:rPr lang="en-US" dirty="0" err="1"/>
              <a:t>paraventricular</a:t>
            </a:r>
            <a:r>
              <a:rPr lang="en-US" dirty="0"/>
              <a:t> nuclei of the hypothalamus and transported down the nerve </a:t>
            </a:r>
            <a:r>
              <a:rPr lang="en-US" dirty="0" err="1"/>
              <a:t>fibres</a:t>
            </a:r>
            <a:r>
              <a:rPr lang="en-US" dirty="0"/>
              <a:t> of the pituitary stalk attached to specific carrier proteins – </a:t>
            </a:r>
            <a:r>
              <a:rPr lang="en-US" dirty="0" err="1">
                <a:solidFill>
                  <a:srgbClr val="FF0000"/>
                </a:solidFill>
              </a:rPr>
              <a:t>neurophysins</a:t>
            </a:r>
            <a:r>
              <a:rPr lang="en-US" dirty="0"/>
              <a:t>. </a:t>
            </a:r>
          </a:p>
          <a:p>
            <a:pPr marL="0" indent="0">
              <a:buNone/>
            </a:pPr>
            <a:r>
              <a:rPr lang="en-US" dirty="0" smtClean="0"/>
              <a:t>It </a:t>
            </a:r>
            <a:r>
              <a:rPr lang="en-US" dirty="0"/>
              <a:t>controls the ejection of milk from the lactating breast and have a role in initiating uterine contractions, although normal </a:t>
            </a:r>
            <a:r>
              <a:rPr lang="en-US" dirty="0" err="1"/>
              <a:t>labour</a:t>
            </a:r>
            <a:r>
              <a:rPr lang="en-US" dirty="0"/>
              <a:t> can proceed in its absence. It may be used therapeutically to induce </a:t>
            </a:r>
            <a:r>
              <a:rPr lang="en-US" dirty="0" err="1"/>
              <a:t>labour</a:t>
            </a:r>
            <a:r>
              <a:rPr lang="en-US" dirty="0"/>
              <a:t>.</a:t>
            </a:r>
          </a:p>
          <a:p>
            <a:pPr marL="0" indent="0">
              <a:buNone/>
            </a:pPr>
            <a:endParaRPr lang="en-US" dirty="0" smtClean="0"/>
          </a:p>
          <a:p>
            <a:pPr marL="0" indent="0">
              <a:buNone/>
            </a:pPr>
            <a:r>
              <a:rPr lang="en-US" u="sng" dirty="0" smtClean="0"/>
              <a:t>Both </a:t>
            </a:r>
            <a:r>
              <a:rPr lang="en-US" u="sng" dirty="0"/>
              <a:t>are stored in the posterior pituitary gland and are released independently of each other into the bloodstream under hypothalamic control, together with </a:t>
            </a:r>
            <a:r>
              <a:rPr lang="en-US" u="sng" dirty="0" err="1">
                <a:solidFill>
                  <a:srgbClr val="FF0000"/>
                </a:solidFill>
              </a:rPr>
              <a:t>neurophysin</a:t>
            </a:r>
            <a:r>
              <a:rPr lang="en-US" u="sng" dirty="0"/>
              <a:t>.</a:t>
            </a:r>
            <a:r>
              <a:rPr lang="en-US" dirty="0"/>
              <a:t> </a:t>
            </a:r>
          </a:p>
          <a:p>
            <a:pPr marL="0" indent="0">
              <a:buNone/>
            </a:pPr>
            <a:endParaRPr lang="en-US" dirty="0" smtClean="0">
              <a:solidFill>
                <a:srgbClr val="FF0000"/>
              </a:solidFill>
            </a:endParaRPr>
          </a:p>
          <a:p>
            <a:pPr marL="0" indent="0">
              <a:buNone/>
            </a:pPr>
            <a:r>
              <a:rPr lang="en-US" dirty="0" smtClean="0">
                <a:solidFill>
                  <a:srgbClr val="FF0000"/>
                </a:solidFill>
              </a:rPr>
              <a:t>(</a:t>
            </a:r>
            <a:r>
              <a:rPr lang="en-US" dirty="0">
                <a:solidFill>
                  <a:srgbClr val="FF0000"/>
                </a:solidFill>
              </a:rPr>
              <a:t>Note: </a:t>
            </a:r>
            <a:r>
              <a:rPr lang="en-US" dirty="0" err="1">
                <a:solidFill>
                  <a:srgbClr val="FF0000"/>
                </a:solidFill>
              </a:rPr>
              <a:t>Neurophysin</a:t>
            </a:r>
            <a:r>
              <a:rPr lang="en-US" dirty="0">
                <a:solidFill>
                  <a:srgbClr val="FF0000"/>
                </a:solidFill>
              </a:rPr>
              <a:t> has no apparent biological function and is rapidly cleared from plasma.)</a:t>
            </a:r>
          </a:p>
          <a:p>
            <a:endParaRPr lang="en-US" dirty="0"/>
          </a:p>
        </p:txBody>
      </p:sp>
    </p:spTree>
    <p:extLst>
      <p:ext uri="{BB962C8B-B14F-4D97-AF65-F5344CB8AC3E}">
        <p14:creationId xmlns:p14="http://schemas.microsoft.com/office/powerpoint/2010/main" val="4209756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Anterior pituitary hormones</a:t>
            </a:r>
          </a:p>
        </p:txBody>
      </p:sp>
      <p:sp>
        <p:nvSpPr>
          <p:cNvPr id="3" name="Content Placeholder 2"/>
          <p:cNvSpPr>
            <a:spLocks noGrp="1"/>
          </p:cNvSpPr>
          <p:nvPr>
            <p:ph idx="1"/>
          </p:nvPr>
        </p:nvSpPr>
        <p:spPr>
          <a:xfrm>
            <a:off x="457200" y="1600200"/>
            <a:ext cx="8229600" cy="5257800"/>
          </a:xfrm>
        </p:spPr>
        <p:txBody>
          <a:bodyPr>
            <a:normAutofit fontScale="92500" lnSpcReduction="20000"/>
          </a:bodyPr>
          <a:lstStyle/>
          <a:p>
            <a:pPr>
              <a:buFontTx/>
              <a:buChar char="-"/>
            </a:pPr>
            <a:r>
              <a:rPr lang="en-US" dirty="0" smtClean="0"/>
              <a:t>No </a:t>
            </a:r>
            <a:r>
              <a:rPr lang="en-US" dirty="0"/>
              <a:t>direct neural connection between </a:t>
            </a:r>
            <a:r>
              <a:rPr lang="en-US" dirty="0" smtClean="0"/>
              <a:t>the hypothalamus </a:t>
            </a:r>
            <a:r>
              <a:rPr lang="en-US" dirty="0"/>
              <a:t>and the anterior pituitary gland. </a:t>
            </a:r>
            <a:endParaRPr lang="en-US" dirty="0" smtClean="0"/>
          </a:p>
          <a:p>
            <a:pPr>
              <a:buFontTx/>
              <a:buChar char="-"/>
            </a:pPr>
            <a:r>
              <a:rPr lang="en-US" dirty="0" smtClean="0"/>
              <a:t>The hypothalamus </a:t>
            </a:r>
            <a:r>
              <a:rPr lang="en-US" dirty="0"/>
              <a:t>synthesizes small molecules (</a:t>
            </a:r>
            <a:r>
              <a:rPr lang="en-US" dirty="0" smtClean="0">
                <a:solidFill>
                  <a:srgbClr val="FF0000"/>
                </a:solidFill>
              </a:rPr>
              <a:t>regulating hormones </a:t>
            </a:r>
            <a:r>
              <a:rPr lang="en-US" dirty="0">
                <a:solidFill>
                  <a:srgbClr val="FF0000"/>
                </a:solidFill>
              </a:rPr>
              <a:t>or factors</a:t>
            </a:r>
            <a:r>
              <a:rPr lang="en-US" dirty="0"/>
              <a:t>) that are carried to the cells </a:t>
            </a:r>
            <a:r>
              <a:rPr lang="en-US" dirty="0" smtClean="0"/>
              <a:t>of the </a:t>
            </a:r>
            <a:r>
              <a:rPr lang="en-US" dirty="0"/>
              <a:t>anterior pituitary lobe by the hypothalamic </a:t>
            </a:r>
            <a:r>
              <a:rPr lang="en-US" dirty="0" smtClean="0"/>
              <a:t>portal system</a:t>
            </a:r>
            <a:r>
              <a:rPr lang="en-US" dirty="0"/>
              <a:t>. This network of capillary loops in the </a:t>
            </a:r>
            <a:r>
              <a:rPr lang="en-US" dirty="0" smtClean="0"/>
              <a:t>median eminence </a:t>
            </a:r>
            <a:r>
              <a:rPr lang="en-US" dirty="0"/>
              <a:t>forms veins, which, after passing down </a:t>
            </a:r>
            <a:r>
              <a:rPr lang="en-US" dirty="0" smtClean="0"/>
              <a:t>the pituitary </a:t>
            </a:r>
            <a:r>
              <a:rPr lang="en-US" dirty="0"/>
              <a:t>stalk, divide into a second capillary network </a:t>
            </a:r>
            <a:r>
              <a:rPr lang="en-US" dirty="0" smtClean="0"/>
              <a:t>in the </a:t>
            </a:r>
            <a:r>
              <a:rPr lang="en-US" dirty="0"/>
              <a:t>anterior pituitary gland, from where </a:t>
            </a:r>
            <a:r>
              <a:rPr lang="en-US" dirty="0" smtClean="0"/>
              <a:t>hypothalamic hormones </a:t>
            </a:r>
            <a:r>
              <a:rPr lang="en-US" dirty="0">
                <a:solidFill>
                  <a:srgbClr val="FF0000"/>
                </a:solidFill>
              </a:rPr>
              <a:t>stimulate</a:t>
            </a:r>
            <a:r>
              <a:rPr lang="en-US" dirty="0"/>
              <a:t> or </a:t>
            </a:r>
            <a:r>
              <a:rPr lang="en-US" dirty="0">
                <a:solidFill>
                  <a:srgbClr val="FF0000"/>
                </a:solidFill>
              </a:rPr>
              <a:t>inhibit</a:t>
            </a:r>
            <a:r>
              <a:rPr lang="en-US" dirty="0"/>
              <a:t> pituitary </a:t>
            </a:r>
            <a:r>
              <a:rPr lang="en-US" dirty="0" smtClean="0"/>
              <a:t>hormone secretion </a:t>
            </a:r>
            <a:r>
              <a:rPr lang="en-US" dirty="0"/>
              <a:t>into the systemic circulation.</a:t>
            </a:r>
          </a:p>
        </p:txBody>
      </p:sp>
    </p:spTree>
    <p:extLst>
      <p:ext uri="{BB962C8B-B14F-4D97-AF65-F5344CB8AC3E}">
        <p14:creationId xmlns:p14="http://schemas.microsoft.com/office/powerpoint/2010/main" val="2057472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Anterior pituitary hormones</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The cells of the anterior pituitary lobe can </a:t>
            </a:r>
            <a:r>
              <a:rPr lang="en-US" dirty="0" smtClean="0"/>
              <a:t>be classified </a:t>
            </a:r>
            <a:r>
              <a:rPr lang="en-US" dirty="0"/>
              <a:t>simply by their staining reactions as </a:t>
            </a:r>
            <a:r>
              <a:rPr lang="en-US" dirty="0" err="1" smtClean="0">
                <a:solidFill>
                  <a:srgbClr val="FF0000"/>
                </a:solidFill>
              </a:rPr>
              <a:t>acidophils</a:t>
            </a:r>
            <a:r>
              <a:rPr lang="en-US" dirty="0" smtClean="0"/>
              <a:t>, </a:t>
            </a:r>
            <a:r>
              <a:rPr lang="en-US" dirty="0" smtClean="0">
                <a:solidFill>
                  <a:srgbClr val="FF0000"/>
                </a:solidFill>
              </a:rPr>
              <a:t>basophils</a:t>
            </a:r>
            <a:r>
              <a:rPr lang="en-US" dirty="0" smtClean="0"/>
              <a:t> </a:t>
            </a:r>
            <a:r>
              <a:rPr lang="en-US" dirty="0"/>
              <a:t>or </a:t>
            </a:r>
            <a:r>
              <a:rPr lang="en-US" dirty="0" err="1">
                <a:solidFill>
                  <a:srgbClr val="FF0000"/>
                </a:solidFill>
              </a:rPr>
              <a:t>chromophobes</a:t>
            </a:r>
            <a:r>
              <a:rPr lang="en-US" dirty="0" smtClean="0"/>
              <a:t>.</a:t>
            </a:r>
          </a:p>
          <a:p>
            <a:pPr marL="0" indent="0">
              <a:buNone/>
            </a:pPr>
            <a:endParaRPr lang="en-US" dirty="0"/>
          </a:p>
          <a:p>
            <a:pPr marL="0" indent="0">
              <a:buNone/>
            </a:pPr>
            <a:r>
              <a:rPr lang="en-US" b="1" i="1" dirty="0" smtClean="0">
                <a:solidFill>
                  <a:srgbClr val="FF0000"/>
                </a:solidFill>
              </a:rPr>
              <a:t>1-Acidophils</a:t>
            </a:r>
            <a:r>
              <a:rPr lang="en-US" i="1" dirty="0" smtClean="0"/>
              <a:t> </a:t>
            </a:r>
            <a:r>
              <a:rPr lang="en-US" dirty="0"/>
              <a:t>are of two cell types:</a:t>
            </a:r>
          </a:p>
          <a:p>
            <a:r>
              <a:rPr lang="en-US" dirty="0" err="1" smtClean="0">
                <a:solidFill>
                  <a:srgbClr val="FF0000"/>
                </a:solidFill>
              </a:rPr>
              <a:t>lactotrophs</a:t>
            </a:r>
            <a:r>
              <a:rPr lang="en-US" dirty="0"/>
              <a:t>, which secrete </a:t>
            </a:r>
            <a:r>
              <a:rPr lang="en-US" dirty="0" smtClean="0"/>
              <a:t>prolactin.</a:t>
            </a:r>
            <a:endParaRPr lang="en-US" dirty="0"/>
          </a:p>
          <a:p>
            <a:r>
              <a:rPr lang="en-US" dirty="0" err="1" smtClean="0">
                <a:solidFill>
                  <a:srgbClr val="FF0000"/>
                </a:solidFill>
              </a:rPr>
              <a:t>somatotrophs</a:t>
            </a:r>
            <a:r>
              <a:rPr lang="en-US" dirty="0"/>
              <a:t>, which secrete GH (</a:t>
            </a:r>
            <a:r>
              <a:rPr lang="en-US" dirty="0" err="1"/>
              <a:t>somatotrophin</a:t>
            </a:r>
            <a:r>
              <a:rPr lang="en-US" dirty="0" smtClean="0"/>
              <a:t>).</a:t>
            </a:r>
          </a:p>
          <a:p>
            <a:pPr marL="0" indent="0">
              <a:buNone/>
            </a:pPr>
            <a:endParaRPr lang="en-US" dirty="0" smtClean="0"/>
          </a:p>
          <a:p>
            <a:pPr marL="0" indent="0">
              <a:buNone/>
            </a:pPr>
            <a:r>
              <a:rPr lang="en-US" dirty="0" smtClean="0"/>
              <a:t>These </a:t>
            </a:r>
            <a:r>
              <a:rPr lang="en-US" dirty="0"/>
              <a:t>hormones, which are simple </a:t>
            </a:r>
            <a:r>
              <a:rPr lang="en-US" dirty="0" smtClean="0"/>
              <a:t>polypeptides with </a:t>
            </a:r>
            <a:r>
              <a:rPr lang="en-US" dirty="0"/>
              <a:t>similar amino acid sequences, mainly </a:t>
            </a:r>
            <a:r>
              <a:rPr lang="en-US" dirty="0" smtClean="0"/>
              <a:t>affect peripheral </a:t>
            </a:r>
            <a:r>
              <a:rPr lang="en-US" dirty="0"/>
              <a:t>tissues directly. </a:t>
            </a:r>
            <a:r>
              <a:rPr lang="en-US" dirty="0">
                <a:solidFill>
                  <a:srgbClr val="FF0000"/>
                </a:solidFill>
              </a:rPr>
              <a:t>Stimulation and </a:t>
            </a:r>
            <a:r>
              <a:rPr lang="en-US" dirty="0" smtClean="0">
                <a:solidFill>
                  <a:srgbClr val="FF0000"/>
                </a:solidFill>
              </a:rPr>
              <a:t>inhibition of </a:t>
            </a:r>
            <a:r>
              <a:rPr lang="en-US" dirty="0">
                <a:solidFill>
                  <a:srgbClr val="FF0000"/>
                </a:solidFill>
              </a:rPr>
              <a:t>secretion via the hypothalamus is </a:t>
            </a:r>
            <a:r>
              <a:rPr lang="en-US" dirty="0" smtClean="0">
                <a:solidFill>
                  <a:srgbClr val="FF0000"/>
                </a:solidFill>
              </a:rPr>
              <a:t>influenced by neural </a:t>
            </a:r>
            <a:r>
              <a:rPr lang="en-US" dirty="0">
                <a:solidFill>
                  <a:srgbClr val="FF0000"/>
                </a:solidFill>
              </a:rPr>
              <a:t>stimuli.</a:t>
            </a:r>
          </a:p>
        </p:txBody>
      </p:sp>
    </p:spTree>
    <p:extLst>
      <p:ext uri="{BB962C8B-B14F-4D97-AF65-F5344CB8AC3E}">
        <p14:creationId xmlns:p14="http://schemas.microsoft.com/office/powerpoint/2010/main" val="8001525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5340</TotalTime>
  <Words>5701</Words>
  <Application>Microsoft Office PowerPoint</Application>
  <PresentationFormat>On-screen Show (4:3)</PresentationFormat>
  <Paragraphs>271</Paragraphs>
  <Slides>58</Slides>
  <Notes>0</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Office Theme</vt:lpstr>
      <vt:lpstr>The hypothalamus and pituitary gland</vt:lpstr>
      <vt:lpstr>GENERAL PRINCIPLES OF ENDOCRINE DIAGNOSIS</vt:lpstr>
      <vt:lpstr>GENERAL PRINCIPLES OF ENDOCRINE DIAGNOSIS</vt:lpstr>
      <vt:lpstr>GENERAL PRINCIPLES OF ENDOCRINE DIAGNOSIS</vt:lpstr>
      <vt:lpstr>HYPOTHALAMUS AND PITUITARY GLAND</vt:lpstr>
      <vt:lpstr>Control of posterior pituitary hormones</vt:lpstr>
      <vt:lpstr>Control of posterior pituitary hormones</vt:lpstr>
      <vt:lpstr>Anterior pituitary hormones</vt:lpstr>
      <vt:lpstr>Anterior pituitary hormones</vt:lpstr>
      <vt:lpstr>Anterior pituitary hormones</vt:lpstr>
      <vt:lpstr>Anterior pituitary hormones</vt:lpstr>
      <vt:lpstr>Control of anterior pituitary hormone secretion</vt:lpstr>
      <vt:lpstr>Control of anterior pituitary hormone secretion</vt:lpstr>
      <vt:lpstr>Control of anterior pituitary hormone secretion</vt:lpstr>
      <vt:lpstr>Evaluation of anterior pituitary function</vt:lpstr>
      <vt:lpstr>Hypothalamus or pituitary dysfunction?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ANTERIOR PITUITARY HORMONE SECRETION</vt:lpstr>
      <vt:lpstr>DISORDERS OF POSTERIOR PITUITARY HORMONE SECRETION</vt:lpstr>
      <vt:lpstr>HYPOPITUITARISM</vt:lpstr>
      <vt:lpstr>HYPOPITUITARISM</vt:lpstr>
      <vt:lpstr>HYPOPITUITARISM</vt:lpstr>
      <vt:lpstr>HYPOPITUITARISM</vt:lpstr>
      <vt:lpstr>HYPOPITUITARISM</vt:lpstr>
      <vt:lpstr>HYPOPITUITARISM</vt:lpstr>
      <vt:lpstr>HYPOPITUITARISM</vt:lpstr>
      <vt:lpstr>HYPOPITUITARISM</vt:lpstr>
      <vt:lpstr>HYPOPITUITARISM</vt:lpstr>
      <vt:lpstr>HYPOPITUITARISM</vt:lpstr>
      <vt:lpstr>HYPOPITUITARISM</vt:lpstr>
      <vt:lpstr>HYPOPITUITARISM</vt:lpstr>
      <vt:lpstr>HYPOPITUITARISM</vt:lpstr>
      <vt:lpstr>HYPOPITUITARISM</vt:lpstr>
      <vt:lpstr>HYPOPITUITARISM</vt:lpstr>
      <vt:lpstr>HYPOPITUITARISM</vt:lpstr>
      <vt:lpstr>HYPOPITUITARISM</vt:lpstr>
      <vt:lpstr>HYPOPITUITARISM</vt:lpstr>
      <vt:lpstr>HYPOPITUITARISM</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MOHAMMED</dc:creator>
  <cp:lastModifiedBy>MOHAMMED</cp:lastModifiedBy>
  <cp:revision>226</cp:revision>
  <dcterms:created xsi:type="dcterms:W3CDTF">2025-09-28T22:20:36Z</dcterms:created>
  <dcterms:modified xsi:type="dcterms:W3CDTF">2025-10-26T23:40:01Z</dcterms:modified>
</cp:coreProperties>
</file>