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28" r:id="rId4"/>
    <p:sldId id="329" r:id="rId5"/>
    <p:sldId id="330" r:id="rId6"/>
    <p:sldId id="258" r:id="rId7"/>
    <p:sldId id="259" r:id="rId8"/>
    <p:sldId id="262" r:id="rId9"/>
    <p:sldId id="263" r:id="rId10"/>
    <p:sldId id="264" r:id="rId11"/>
    <p:sldId id="265" r:id="rId12"/>
    <p:sldId id="261" r:id="rId13"/>
    <p:sldId id="266" r:id="rId14"/>
    <p:sldId id="267" r:id="rId15"/>
    <p:sldId id="275" r:id="rId16"/>
    <p:sldId id="276" r:id="rId17"/>
    <p:sldId id="273" r:id="rId18"/>
    <p:sldId id="277" r:id="rId19"/>
    <p:sldId id="278" r:id="rId20"/>
    <p:sldId id="279" r:id="rId21"/>
    <p:sldId id="280" r:id="rId22"/>
    <p:sldId id="281" r:id="rId23"/>
    <p:sldId id="282" r:id="rId24"/>
    <p:sldId id="274" r:id="rId25"/>
    <p:sldId id="268" r:id="rId26"/>
    <p:sldId id="269" r:id="rId27"/>
    <p:sldId id="270" r:id="rId28"/>
    <p:sldId id="283" r:id="rId29"/>
    <p:sldId id="284" r:id="rId30"/>
    <p:sldId id="285" r:id="rId31"/>
    <p:sldId id="271" r:id="rId32"/>
    <p:sldId id="286" r:id="rId33"/>
    <p:sldId id="287" r:id="rId34"/>
    <p:sldId id="288" r:id="rId35"/>
    <p:sldId id="272" r:id="rId36"/>
    <p:sldId id="297" r:id="rId37"/>
    <p:sldId id="298" r:id="rId38"/>
    <p:sldId id="301" r:id="rId39"/>
    <p:sldId id="302" r:id="rId40"/>
    <p:sldId id="303" r:id="rId41"/>
    <p:sldId id="304" r:id="rId42"/>
    <p:sldId id="305" r:id="rId43"/>
    <p:sldId id="306" r:id="rId44"/>
    <p:sldId id="307" r:id="rId45"/>
    <p:sldId id="333" r:id="rId46"/>
    <p:sldId id="334" r:id="rId47"/>
    <p:sldId id="335" r:id="rId48"/>
    <p:sldId id="336" r:id="rId49"/>
    <p:sldId id="337" r:id="rId50"/>
    <p:sldId id="338" r:id="rId51"/>
    <p:sldId id="339" r:id="rId52"/>
    <p:sldId id="340" r:id="rId53"/>
    <p:sldId id="341" r:id="rId54"/>
    <p:sldId id="342" r:id="rId55"/>
    <p:sldId id="343" r:id="rId56"/>
    <p:sldId id="344" r:id="rId57"/>
    <p:sldId id="345" r:id="rId58"/>
    <p:sldId id="346" r:id="rId59"/>
    <p:sldId id="347" r:id="rId60"/>
    <p:sldId id="348" r:id="rId61"/>
    <p:sldId id="349" r:id="rId62"/>
    <p:sldId id="350" r:id="rId63"/>
    <p:sldId id="351" r:id="rId64"/>
    <p:sldId id="352" r:id="rId65"/>
    <p:sldId id="353" r:id="rId66"/>
    <p:sldId id="354" r:id="rId67"/>
    <p:sldId id="355" r:id="rId68"/>
    <p:sldId id="356" r:id="rId69"/>
    <p:sldId id="357" r:id="rId70"/>
    <p:sldId id="358" r:id="rId71"/>
    <p:sldId id="359"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33D929-7867-4861-B4EF-A1707836183F}"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159A0-C7F1-4B46-9370-71D3D8F8B861}" type="slidenum">
              <a:rPr lang="en-US" smtClean="0"/>
              <a:t>‹#›</a:t>
            </a:fld>
            <a:endParaRPr lang="en-US"/>
          </a:p>
        </p:txBody>
      </p:sp>
    </p:spTree>
    <p:extLst>
      <p:ext uri="{BB962C8B-B14F-4D97-AF65-F5344CB8AC3E}">
        <p14:creationId xmlns:p14="http://schemas.microsoft.com/office/powerpoint/2010/main" val="245518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33D929-7867-4861-B4EF-A1707836183F}"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159A0-C7F1-4B46-9370-71D3D8F8B861}" type="slidenum">
              <a:rPr lang="en-US" smtClean="0"/>
              <a:t>‹#›</a:t>
            </a:fld>
            <a:endParaRPr lang="en-US"/>
          </a:p>
        </p:txBody>
      </p:sp>
    </p:spTree>
    <p:extLst>
      <p:ext uri="{BB962C8B-B14F-4D97-AF65-F5344CB8AC3E}">
        <p14:creationId xmlns:p14="http://schemas.microsoft.com/office/powerpoint/2010/main" val="1634605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33D929-7867-4861-B4EF-A1707836183F}"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159A0-C7F1-4B46-9370-71D3D8F8B861}" type="slidenum">
              <a:rPr lang="en-US" smtClean="0"/>
              <a:t>‹#›</a:t>
            </a:fld>
            <a:endParaRPr lang="en-US"/>
          </a:p>
        </p:txBody>
      </p:sp>
    </p:spTree>
    <p:extLst>
      <p:ext uri="{BB962C8B-B14F-4D97-AF65-F5344CB8AC3E}">
        <p14:creationId xmlns:p14="http://schemas.microsoft.com/office/powerpoint/2010/main" val="2100387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33D929-7867-4861-B4EF-A1707836183F}"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159A0-C7F1-4B46-9370-71D3D8F8B861}" type="slidenum">
              <a:rPr lang="en-US" smtClean="0"/>
              <a:t>‹#›</a:t>
            </a:fld>
            <a:endParaRPr lang="en-US"/>
          </a:p>
        </p:txBody>
      </p:sp>
    </p:spTree>
    <p:extLst>
      <p:ext uri="{BB962C8B-B14F-4D97-AF65-F5344CB8AC3E}">
        <p14:creationId xmlns:p14="http://schemas.microsoft.com/office/powerpoint/2010/main" val="1970826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33D929-7867-4861-B4EF-A1707836183F}"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6159A0-C7F1-4B46-9370-71D3D8F8B861}" type="slidenum">
              <a:rPr lang="en-US" smtClean="0"/>
              <a:t>‹#›</a:t>
            </a:fld>
            <a:endParaRPr lang="en-US"/>
          </a:p>
        </p:txBody>
      </p:sp>
    </p:spTree>
    <p:extLst>
      <p:ext uri="{BB962C8B-B14F-4D97-AF65-F5344CB8AC3E}">
        <p14:creationId xmlns:p14="http://schemas.microsoft.com/office/powerpoint/2010/main" val="626936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33D929-7867-4861-B4EF-A1707836183F}"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6159A0-C7F1-4B46-9370-71D3D8F8B861}" type="slidenum">
              <a:rPr lang="en-US" smtClean="0"/>
              <a:t>‹#›</a:t>
            </a:fld>
            <a:endParaRPr lang="en-US"/>
          </a:p>
        </p:txBody>
      </p:sp>
    </p:spTree>
    <p:extLst>
      <p:ext uri="{BB962C8B-B14F-4D97-AF65-F5344CB8AC3E}">
        <p14:creationId xmlns:p14="http://schemas.microsoft.com/office/powerpoint/2010/main" val="2681391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33D929-7867-4861-B4EF-A1707836183F}" type="datetimeFigureOut">
              <a:rPr lang="en-US" smtClean="0"/>
              <a:t>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6159A0-C7F1-4B46-9370-71D3D8F8B861}" type="slidenum">
              <a:rPr lang="en-US" smtClean="0"/>
              <a:t>‹#›</a:t>
            </a:fld>
            <a:endParaRPr lang="en-US"/>
          </a:p>
        </p:txBody>
      </p:sp>
    </p:spTree>
    <p:extLst>
      <p:ext uri="{BB962C8B-B14F-4D97-AF65-F5344CB8AC3E}">
        <p14:creationId xmlns:p14="http://schemas.microsoft.com/office/powerpoint/2010/main" val="443956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33D929-7867-4861-B4EF-A1707836183F}" type="datetimeFigureOut">
              <a:rPr lang="en-US" smtClean="0"/>
              <a:t>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6159A0-C7F1-4B46-9370-71D3D8F8B861}" type="slidenum">
              <a:rPr lang="en-US" smtClean="0"/>
              <a:t>‹#›</a:t>
            </a:fld>
            <a:endParaRPr lang="en-US"/>
          </a:p>
        </p:txBody>
      </p:sp>
    </p:spTree>
    <p:extLst>
      <p:ext uri="{BB962C8B-B14F-4D97-AF65-F5344CB8AC3E}">
        <p14:creationId xmlns:p14="http://schemas.microsoft.com/office/powerpoint/2010/main" val="1866257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33D929-7867-4861-B4EF-A1707836183F}" type="datetimeFigureOut">
              <a:rPr lang="en-US" smtClean="0"/>
              <a:t>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6159A0-C7F1-4B46-9370-71D3D8F8B861}" type="slidenum">
              <a:rPr lang="en-US" smtClean="0"/>
              <a:t>‹#›</a:t>
            </a:fld>
            <a:endParaRPr lang="en-US"/>
          </a:p>
        </p:txBody>
      </p:sp>
    </p:spTree>
    <p:extLst>
      <p:ext uri="{BB962C8B-B14F-4D97-AF65-F5344CB8AC3E}">
        <p14:creationId xmlns:p14="http://schemas.microsoft.com/office/powerpoint/2010/main" val="2538409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33D929-7867-4861-B4EF-A1707836183F}"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6159A0-C7F1-4B46-9370-71D3D8F8B861}" type="slidenum">
              <a:rPr lang="en-US" smtClean="0"/>
              <a:t>‹#›</a:t>
            </a:fld>
            <a:endParaRPr lang="en-US"/>
          </a:p>
        </p:txBody>
      </p:sp>
    </p:spTree>
    <p:extLst>
      <p:ext uri="{BB962C8B-B14F-4D97-AF65-F5344CB8AC3E}">
        <p14:creationId xmlns:p14="http://schemas.microsoft.com/office/powerpoint/2010/main" val="1758337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33D929-7867-4861-B4EF-A1707836183F}"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6159A0-C7F1-4B46-9370-71D3D8F8B861}" type="slidenum">
              <a:rPr lang="en-US" smtClean="0"/>
              <a:t>‹#›</a:t>
            </a:fld>
            <a:endParaRPr lang="en-US"/>
          </a:p>
        </p:txBody>
      </p:sp>
    </p:spTree>
    <p:extLst>
      <p:ext uri="{BB962C8B-B14F-4D97-AF65-F5344CB8AC3E}">
        <p14:creationId xmlns:p14="http://schemas.microsoft.com/office/powerpoint/2010/main" val="406904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33D929-7867-4861-B4EF-A1707836183F}" type="datetimeFigureOut">
              <a:rPr lang="en-US" smtClean="0"/>
              <a:t>11/9/2025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6159A0-C7F1-4B46-9370-71D3D8F8B861}" type="slidenum">
              <a:rPr lang="en-US" smtClean="0"/>
              <a:t>‹#›</a:t>
            </a:fld>
            <a:endParaRPr lang="en-US"/>
          </a:p>
        </p:txBody>
      </p:sp>
    </p:spTree>
    <p:extLst>
      <p:ext uri="{BB962C8B-B14F-4D97-AF65-F5344CB8AC3E}">
        <p14:creationId xmlns:p14="http://schemas.microsoft.com/office/powerpoint/2010/main" val="33425655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1"/>
            <a:ext cx="7772400" cy="3200399"/>
          </a:xfrm>
        </p:spPr>
        <p:txBody>
          <a:bodyPr>
            <a:noAutofit/>
          </a:bodyPr>
          <a:lstStyle/>
          <a:p>
            <a:r>
              <a:rPr lang="en-US" sz="12000" dirty="0" smtClean="0"/>
              <a:t>The adrenal cortex</a:t>
            </a:r>
            <a:endParaRPr lang="en-US" sz="12000" dirty="0"/>
          </a:p>
        </p:txBody>
      </p:sp>
      <p:sp>
        <p:nvSpPr>
          <p:cNvPr id="4" name="Subtitle 2"/>
          <p:cNvSpPr txBox="1">
            <a:spLocks/>
          </p:cNvSpPr>
          <p:nvPr/>
        </p:nvSpPr>
        <p:spPr>
          <a:xfrm>
            <a:off x="0" y="0"/>
            <a:ext cx="2895600" cy="304800"/>
          </a:xfrm>
          <a:prstGeom prst="rect">
            <a:avLst/>
          </a:prstGeom>
        </p:spPr>
        <p:txBody>
          <a:bodyPr vert="horz" lIns="91440" tIns="45720" rIns="91440" bIns="45720" rtlCol="0">
            <a:normAutofit fontScale="47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dirty="0" smtClean="0">
                <a:solidFill>
                  <a:srgbClr val="0070C0"/>
                </a:solidFill>
              </a:rPr>
              <a:t>Advanced Clinical Chemistry</a:t>
            </a:r>
            <a:endParaRPr lang="en-US" dirty="0">
              <a:solidFill>
                <a:srgbClr val="0070C0"/>
              </a:solidFill>
            </a:endParaRPr>
          </a:p>
        </p:txBody>
      </p:sp>
      <p:sp>
        <p:nvSpPr>
          <p:cNvPr id="5" name="Subtitle 2"/>
          <p:cNvSpPr txBox="1">
            <a:spLocks/>
          </p:cNvSpPr>
          <p:nvPr/>
        </p:nvSpPr>
        <p:spPr>
          <a:xfrm>
            <a:off x="6248400" y="6553200"/>
            <a:ext cx="2895600" cy="304800"/>
          </a:xfrm>
          <a:prstGeom prst="rect">
            <a:avLst/>
          </a:prstGeom>
        </p:spPr>
        <p:txBody>
          <a:bodyPr vert="horz" lIns="91440" tIns="45720" rIns="91440" bIns="45720" rtlCol="0">
            <a:normAutofit fontScale="47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dirty="0" smtClean="0">
                <a:solidFill>
                  <a:srgbClr val="0070C0"/>
                </a:solidFill>
              </a:rPr>
              <a:t>MOHAMMED AL-ZUBAIDI</a:t>
            </a:r>
            <a:r>
              <a:rPr lang="en-US" dirty="0" smtClean="0">
                <a:solidFill>
                  <a:srgbClr val="0070C0"/>
                </a:solidFill>
              </a:rPr>
              <a:t>, PhD</a:t>
            </a:r>
            <a:endParaRPr lang="en-US" dirty="0">
              <a:solidFill>
                <a:srgbClr val="0070C0"/>
              </a:solidFill>
            </a:endParaRPr>
          </a:p>
        </p:txBody>
      </p:sp>
    </p:spTree>
    <p:extLst>
      <p:ext uri="{BB962C8B-B14F-4D97-AF65-F5344CB8AC3E}">
        <p14:creationId xmlns:p14="http://schemas.microsoft.com/office/powerpoint/2010/main" val="3979698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PHYSIOLOGY</a:t>
            </a:r>
            <a:endParaRPr lang="en-US" dirty="0"/>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pPr marL="0" indent="0">
              <a:buNone/>
            </a:pPr>
            <a:r>
              <a:rPr lang="en-US" sz="3500" b="1" u="sng" dirty="0" smtClean="0"/>
              <a:t>3- Adrenal </a:t>
            </a:r>
            <a:r>
              <a:rPr lang="en-US" sz="3500" b="1" u="sng" dirty="0"/>
              <a:t>androgens</a:t>
            </a:r>
          </a:p>
          <a:p>
            <a:r>
              <a:rPr lang="en-US" dirty="0"/>
              <a:t>The main adrenal androgens are </a:t>
            </a:r>
            <a:r>
              <a:rPr lang="en-US" dirty="0" err="1" smtClean="0">
                <a:solidFill>
                  <a:srgbClr val="FF0000"/>
                </a:solidFill>
              </a:rPr>
              <a:t>dehydroepiandrosterone</a:t>
            </a:r>
            <a:r>
              <a:rPr lang="en-US" dirty="0" smtClean="0">
                <a:solidFill>
                  <a:srgbClr val="FF0000"/>
                </a:solidFill>
              </a:rPr>
              <a:t> (DHEA</a:t>
            </a:r>
            <a:r>
              <a:rPr lang="en-US" dirty="0">
                <a:solidFill>
                  <a:srgbClr val="FF0000"/>
                </a:solidFill>
              </a:rPr>
              <a:t>), its </a:t>
            </a:r>
            <a:r>
              <a:rPr lang="en-US" dirty="0" err="1">
                <a:solidFill>
                  <a:srgbClr val="FF0000"/>
                </a:solidFill>
              </a:rPr>
              <a:t>sulphate</a:t>
            </a:r>
            <a:r>
              <a:rPr lang="en-US" dirty="0">
                <a:solidFill>
                  <a:srgbClr val="FF0000"/>
                </a:solidFill>
              </a:rPr>
              <a:t> (DHEAS) </a:t>
            </a:r>
            <a:r>
              <a:rPr lang="en-US" dirty="0" smtClean="0">
                <a:solidFill>
                  <a:srgbClr val="FF0000"/>
                </a:solidFill>
              </a:rPr>
              <a:t>and </a:t>
            </a:r>
            <a:r>
              <a:rPr lang="en-US" dirty="0" err="1" smtClean="0">
                <a:solidFill>
                  <a:srgbClr val="FF0000"/>
                </a:solidFill>
              </a:rPr>
              <a:t>androstenedione</a:t>
            </a:r>
            <a:r>
              <a:rPr lang="en-US" dirty="0">
                <a:solidFill>
                  <a:srgbClr val="FF0000"/>
                </a:solidFill>
              </a:rPr>
              <a:t>.</a:t>
            </a:r>
            <a:r>
              <a:rPr lang="en-US" dirty="0"/>
              <a:t> They promote protein </a:t>
            </a:r>
            <a:r>
              <a:rPr lang="en-US" dirty="0" smtClean="0"/>
              <a:t>synthesis and </a:t>
            </a:r>
            <a:r>
              <a:rPr lang="en-US" dirty="0"/>
              <a:t>are only weakly androgenic at </a:t>
            </a:r>
            <a:r>
              <a:rPr lang="en-US" dirty="0" smtClean="0"/>
              <a:t>physiological concentrations.</a:t>
            </a:r>
          </a:p>
          <a:p>
            <a:r>
              <a:rPr lang="en-US" dirty="0" smtClean="0">
                <a:solidFill>
                  <a:srgbClr val="FF0000"/>
                </a:solidFill>
              </a:rPr>
              <a:t>Testosterone</a:t>
            </a:r>
            <a:r>
              <a:rPr lang="en-US" dirty="0"/>
              <a:t>, the most </a:t>
            </a:r>
            <a:r>
              <a:rPr lang="en-US" dirty="0" smtClean="0"/>
              <a:t>powerful androgen</a:t>
            </a:r>
            <a:r>
              <a:rPr lang="en-US" dirty="0"/>
              <a:t>, is synthesized in the testes or ovaries </a:t>
            </a:r>
            <a:r>
              <a:rPr lang="en-US" dirty="0" smtClean="0"/>
              <a:t>but not </a:t>
            </a:r>
            <a:r>
              <a:rPr lang="en-US" dirty="0"/>
              <a:t>in the adrenal </a:t>
            </a:r>
            <a:r>
              <a:rPr lang="en-US" dirty="0" smtClean="0"/>
              <a:t>cortex.</a:t>
            </a:r>
          </a:p>
          <a:p>
            <a:r>
              <a:rPr lang="en-US" dirty="0" smtClean="0"/>
              <a:t>Most </a:t>
            </a:r>
            <a:r>
              <a:rPr lang="en-US" dirty="0"/>
              <a:t>circulating </a:t>
            </a:r>
            <a:r>
              <a:rPr lang="en-US" dirty="0" smtClean="0"/>
              <a:t>androgens, like </a:t>
            </a:r>
            <a:r>
              <a:rPr lang="en-US" dirty="0"/>
              <a:t>cortisol, are protein bound, mainly to </a:t>
            </a:r>
            <a:r>
              <a:rPr lang="en-US" dirty="0" smtClean="0">
                <a:solidFill>
                  <a:srgbClr val="FF0000"/>
                </a:solidFill>
              </a:rPr>
              <a:t>sex hormone-binding </a:t>
            </a:r>
            <a:r>
              <a:rPr lang="en-US" dirty="0">
                <a:solidFill>
                  <a:srgbClr val="FF0000"/>
                </a:solidFill>
              </a:rPr>
              <a:t>globulin</a:t>
            </a:r>
            <a:r>
              <a:rPr lang="en-US" dirty="0"/>
              <a:t> and </a:t>
            </a:r>
            <a:r>
              <a:rPr lang="en-US" dirty="0">
                <a:solidFill>
                  <a:srgbClr val="FF0000"/>
                </a:solidFill>
              </a:rPr>
              <a:t>albumin</a:t>
            </a:r>
            <a:r>
              <a:rPr lang="en-US" dirty="0" smtClean="0"/>
              <a:t>.</a:t>
            </a:r>
          </a:p>
          <a:p>
            <a:r>
              <a:rPr lang="en-US" dirty="0"/>
              <a:t>There is extensive peripheral </a:t>
            </a:r>
            <a:r>
              <a:rPr lang="en-US" dirty="0" err="1"/>
              <a:t>interconversion</a:t>
            </a:r>
            <a:r>
              <a:rPr lang="en-US" dirty="0"/>
              <a:t> </a:t>
            </a:r>
            <a:r>
              <a:rPr lang="en-US" dirty="0" smtClean="0"/>
              <a:t>of adrenal </a:t>
            </a:r>
            <a:r>
              <a:rPr lang="en-US" dirty="0"/>
              <a:t>and gonadal androgens. The end </a:t>
            </a:r>
            <a:r>
              <a:rPr lang="en-US" dirty="0" smtClean="0"/>
              <a:t>products, </a:t>
            </a:r>
            <a:r>
              <a:rPr lang="en-US" dirty="0" err="1" smtClean="0">
                <a:solidFill>
                  <a:srgbClr val="FF0000"/>
                </a:solidFill>
              </a:rPr>
              <a:t>androsterone</a:t>
            </a:r>
            <a:r>
              <a:rPr lang="en-US" dirty="0" smtClean="0"/>
              <a:t> </a:t>
            </a:r>
            <a:r>
              <a:rPr lang="en-US" dirty="0"/>
              <a:t>and </a:t>
            </a:r>
            <a:r>
              <a:rPr lang="en-US" dirty="0" err="1">
                <a:solidFill>
                  <a:srgbClr val="FF0000"/>
                </a:solidFill>
              </a:rPr>
              <a:t>aetiocholanolone</a:t>
            </a:r>
            <a:r>
              <a:rPr lang="en-US" dirty="0"/>
              <a:t>, together </a:t>
            </a:r>
            <a:r>
              <a:rPr lang="en-US" dirty="0" smtClean="0"/>
              <a:t>with DHEA</a:t>
            </a:r>
            <a:r>
              <a:rPr lang="en-US" dirty="0"/>
              <a:t>, are conjugated in the liver and excreted </a:t>
            </a:r>
            <a:r>
              <a:rPr lang="en-US" dirty="0" smtClean="0"/>
              <a:t>as </a:t>
            </a:r>
            <a:r>
              <a:rPr lang="en-US" dirty="0" err="1" smtClean="0"/>
              <a:t>glucuronides</a:t>
            </a:r>
            <a:r>
              <a:rPr lang="en-US" dirty="0" smtClean="0"/>
              <a:t> </a:t>
            </a:r>
            <a:r>
              <a:rPr lang="en-US" dirty="0"/>
              <a:t>and </a:t>
            </a:r>
            <a:r>
              <a:rPr lang="en-US" dirty="0" err="1"/>
              <a:t>sulphates</a:t>
            </a:r>
            <a:r>
              <a:rPr lang="en-US" dirty="0"/>
              <a:t> in the urine.</a:t>
            </a:r>
          </a:p>
        </p:txBody>
      </p:sp>
    </p:spTree>
    <p:extLst>
      <p:ext uri="{BB962C8B-B14F-4D97-AF65-F5344CB8AC3E}">
        <p14:creationId xmlns:p14="http://schemas.microsoft.com/office/powerpoint/2010/main" val="1810561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HYPOTHALAMIC–PITUITARY–</a:t>
            </a:r>
            <a:br>
              <a:rPr lang="en-US" b="1" dirty="0"/>
            </a:br>
            <a:r>
              <a:rPr lang="en-US" b="1" dirty="0"/>
              <a:t>ADRENAL AXIS</a:t>
            </a:r>
            <a:endParaRPr lang="en-US" dirty="0"/>
          </a:p>
        </p:txBody>
      </p:sp>
      <p:sp>
        <p:nvSpPr>
          <p:cNvPr id="3" name="Content Placeholder 2"/>
          <p:cNvSpPr>
            <a:spLocks noGrp="1"/>
          </p:cNvSpPr>
          <p:nvPr>
            <p:ph idx="1"/>
          </p:nvPr>
        </p:nvSpPr>
        <p:spPr/>
        <p:txBody>
          <a:bodyPr>
            <a:normAutofit fontScale="85000" lnSpcReduction="20000"/>
          </a:bodyPr>
          <a:lstStyle/>
          <a:p>
            <a:r>
              <a:rPr lang="en-US" dirty="0"/>
              <a:t>The hypothalamus, anterior pituitary gland and </a:t>
            </a:r>
            <a:r>
              <a:rPr lang="en-US" dirty="0" smtClean="0"/>
              <a:t>adrenal cortex </a:t>
            </a:r>
            <a:r>
              <a:rPr lang="en-US" dirty="0"/>
              <a:t>form a functional unit – the </a:t>
            </a:r>
            <a:r>
              <a:rPr lang="en-US" dirty="0" smtClean="0"/>
              <a:t>hypothalamic–pituitary–adrenal axis.</a:t>
            </a:r>
          </a:p>
          <a:p>
            <a:r>
              <a:rPr lang="en-US" dirty="0">
                <a:solidFill>
                  <a:srgbClr val="FF0000"/>
                </a:solidFill>
              </a:rPr>
              <a:t>Cortisol</a:t>
            </a:r>
            <a:r>
              <a:rPr lang="en-US" dirty="0"/>
              <a:t> is synthesized and secreted in response </a:t>
            </a:r>
            <a:r>
              <a:rPr lang="en-US" dirty="0" smtClean="0"/>
              <a:t>to </a:t>
            </a:r>
            <a:r>
              <a:rPr lang="en-US" dirty="0" smtClean="0">
                <a:solidFill>
                  <a:srgbClr val="FF0000"/>
                </a:solidFill>
              </a:rPr>
              <a:t>ACTH</a:t>
            </a:r>
            <a:r>
              <a:rPr lang="en-US" dirty="0" smtClean="0"/>
              <a:t> </a:t>
            </a:r>
            <a:r>
              <a:rPr lang="en-US" dirty="0"/>
              <a:t>from the anterior pituitary gland</a:t>
            </a:r>
            <a:r>
              <a:rPr lang="en-US" dirty="0" smtClean="0"/>
              <a:t>.</a:t>
            </a:r>
          </a:p>
          <a:p>
            <a:r>
              <a:rPr lang="en-US" dirty="0"/>
              <a:t>The secretion of </a:t>
            </a:r>
            <a:r>
              <a:rPr lang="en-US" dirty="0">
                <a:solidFill>
                  <a:srgbClr val="FF0000"/>
                </a:solidFill>
              </a:rPr>
              <a:t>ACTH</a:t>
            </a:r>
            <a:r>
              <a:rPr lang="en-US" dirty="0"/>
              <a:t> is dependent on </a:t>
            </a:r>
            <a:r>
              <a:rPr lang="en-US" dirty="0" smtClean="0">
                <a:solidFill>
                  <a:srgbClr val="FF0000"/>
                </a:solidFill>
              </a:rPr>
              <a:t>corticotrophin releasing hormone </a:t>
            </a:r>
            <a:r>
              <a:rPr lang="en-US" dirty="0">
                <a:solidFill>
                  <a:srgbClr val="FF0000"/>
                </a:solidFill>
              </a:rPr>
              <a:t>(CRH)</a:t>
            </a:r>
            <a:r>
              <a:rPr lang="en-US" dirty="0"/>
              <a:t>, released from </a:t>
            </a:r>
            <a:r>
              <a:rPr lang="en-US" dirty="0" smtClean="0"/>
              <a:t>the hypothalamus</a:t>
            </a:r>
            <a:r>
              <a:rPr lang="en-US" dirty="0"/>
              <a:t>. High plasma free cortisol </a:t>
            </a:r>
            <a:r>
              <a:rPr lang="en-US" dirty="0" smtClean="0"/>
              <a:t>concentrations suppress </a:t>
            </a:r>
            <a:r>
              <a:rPr lang="en-US" dirty="0"/>
              <a:t>CRH secretion (negative feedback) and </a:t>
            </a:r>
            <a:r>
              <a:rPr lang="en-US" dirty="0" smtClean="0"/>
              <a:t>alter the </a:t>
            </a:r>
            <a:r>
              <a:rPr lang="en-US" dirty="0"/>
              <a:t>ACTH response to CRH, thus acting on both </a:t>
            </a:r>
            <a:r>
              <a:rPr lang="en-US" dirty="0" smtClean="0"/>
              <a:t>the hypothalamus </a:t>
            </a:r>
            <a:r>
              <a:rPr lang="en-US" dirty="0"/>
              <a:t>and the anterior pituitary gland</a:t>
            </a:r>
          </a:p>
        </p:txBody>
      </p:sp>
    </p:spTree>
    <p:extLst>
      <p:ext uri="{BB962C8B-B14F-4D97-AF65-F5344CB8AC3E}">
        <p14:creationId xmlns:p14="http://schemas.microsoft.com/office/powerpoint/2010/main" val="3485597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HYPOTHALAMIC–PITUITARY–</a:t>
            </a:r>
            <a:br>
              <a:rPr lang="en-US" b="1" dirty="0" smtClean="0"/>
            </a:br>
            <a:r>
              <a:rPr lang="en-US" b="1" dirty="0" smtClean="0"/>
              <a:t>ADRENAL AXIS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The melanocyte-stimulating effect of high </a:t>
            </a:r>
            <a:r>
              <a:rPr lang="en-US" dirty="0" smtClean="0"/>
              <a:t>plasma concentrations </a:t>
            </a:r>
            <a:r>
              <a:rPr lang="en-US" dirty="0"/>
              <a:t>of ACTH, or related peptides, </a:t>
            </a:r>
            <a:r>
              <a:rPr lang="en-US" dirty="0" smtClean="0"/>
              <a:t>causes skin </a:t>
            </a:r>
            <a:r>
              <a:rPr lang="en-US" dirty="0"/>
              <a:t>pigmentation in two conditions associated </a:t>
            </a:r>
            <a:r>
              <a:rPr lang="en-US" dirty="0" smtClean="0"/>
              <a:t>with low </a:t>
            </a:r>
            <a:r>
              <a:rPr lang="en-US" dirty="0"/>
              <a:t>plasma cortisol concentrations:</a:t>
            </a:r>
          </a:p>
          <a:p>
            <a:pPr>
              <a:buFontTx/>
              <a:buChar char="-"/>
            </a:pPr>
            <a:r>
              <a:rPr lang="en-US" i="1" dirty="0" smtClean="0">
                <a:solidFill>
                  <a:srgbClr val="FF0000"/>
                </a:solidFill>
              </a:rPr>
              <a:t>Addison’s disease, </a:t>
            </a:r>
            <a:r>
              <a:rPr lang="en-US" dirty="0" smtClean="0"/>
              <a:t>damage to the adrenal cortex</a:t>
            </a:r>
            <a:endParaRPr lang="en-US" dirty="0" smtClean="0">
              <a:solidFill>
                <a:srgbClr val="FF0000"/>
              </a:solidFill>
            </a:endParaRPr>
          </a:p>
          <a:p>
            <a:pPr>
              <a:buFontTx/>
              <a:buChar char="-"/>
            </a:pPr>
            <a:r>
              <a:rPr lang="en-US" i="1" dirty="0" smtClean="0">
                <a:solidFill>
                  <a:srgbClr val="FF0000"/>
                </a:solidFill>
              </a:rPr>
              <a:t>Nelson’s </a:t>
            </a:r>
            <a:r>
              <a:rPr lang="en-US" i="1" dirty="0">
                <a:solidFill>
                  <a:srgbClr val="FF0000"/>
                </a:solidFill>
              </a:rPr>
              <a:t>syndrome</a:t>
            </a:r>
            <a:r>
              <a:rPr lang="en-US" dirty="0">
                <a:solidFill>
                  <a:srgbClr val="FF0000"/>
                </a:solidFill>
              </a:rPr>
              <a:t>:</a:t>
            </a:r>
            <a:r>
              <a:rPr lang="en-US" dirty="0"/>
              <a:t> after bilateral </a:t>
            </a:r>
            <a:r>
              <a:rPr lang="en-US" dirty="0" err="1" smtClean="0"/>
              <a:t>adrenalectomy</a:t>
            </a:r>
            <a:r>
              <a:rPr lang="en-US" dirty="0" smtClean="0"/>
              <a:t> for </a:t>
            </a:r>
            <a:r>
              <a:rPr lang="en-US" dirty="0"/>
              <a:t>Cushing’s disease </a:t>
            </a:r>
            <a:r>
              <a:rPr lang="en-US" dirty="0" smtClean="0"/>
              <a:t>(Causes </a:t>
            </a:r>
            <a:r>
              <a:rPr lang="en-US" dirty="0"/>
              <a:t>of </a:t>
            </a:r>
            <a:r>
              <a:rPr lang="en-US" dirty="0" smtClean="0"/>
              <a:t>Cushing’s syndrome</a:t>
            </a:r>
            <a:r>
              <a:rPr lang="en-US" dirty="0"/>
              <a:t>), removal of the cortisol feedback </a:t>
            </a:r>
            <a:r>
              <a:rPr lang="en-US" dirty="0" smtClean="0"/>
              <a:t>causes a </a:t>
            </a:r>
            <a:r>
              <a:rPr lang="en-US" dirty="0"/>
              <a:t>further rise in plasma ACTH concentrations </a:t>
            </a:r>
            <a:r>
              <a:rPr lang="en-US" dirty="0" smtClean="0"/>
              <a:t>from already </a:t>
            </a:r>
            <a:r>
              <a:rPr lang="en-US" dirty="0"/>
              <a:t>high levels.</a:t>
            </a:r>
          </a:p>
        </p:txBody>
      </p:sp>
    </p:spTree>
    <p:extLst>
      <p:ext uri="{BB962C8B-B14F-4D97-AF65-F5344CB8AC3E}">
        <p14:creationId xmlns:p14="http://schemas.microsoft.com/office/powerpoint/2010/main" val="850782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HYPOTHALAMIC–PITUITARY–</a:t>
            </a:r>
            <a:br>
              <a:rPr lang="en-US" b="1" dirty="0" smtClean="0"/>
            </a:br>
            <a:r>
              <a:rPr lang="en-US" b="1" dirty="0" smtClean="0"/>
              <a:t>ADRENAL AXIS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a:t>Inherent rhythms and </a:t>
            </a:r>
            <a:r>
              <a:rPr lang="en-US" b="1" dirty="0" smtClean="0"/>
              <a:t>stress</a:t>
            </a:r>
          </a:p>
          <a:p>
            <a:r>
              <a:rPr lang="en-US" dirty="0"/>
              <a:t>Adrenocorticotrophic hormone is secreted </a:t>
            </a:r>
            <a:r>
              <a:rPr lang="en-US" dirty="0" smtClean="0">
                <a:solidFill>
                  <a:srgbClr val="FF0000"/>
                </a:solidFill>
              </a:rPr>
              <a:t>episodically</a:t>
            </a:r>
            <a:r>
              <a:rPr lang="en-US" dirty="0" smtClean="0"/>
              <a:t>, each </a:t>
            </a:r>
            <a:r>
              <a:rPr lang="en-US" dirty="0"/>
              <a:t>pulse being followed 5–10 min later by </a:t>
            </a:r>
            <a:r>
              <a:rPr lang="en-US" dirty="0" smtClean="0"/>
              <a:t>cortisol secretion</a:t>
            </a:r>
            <a:r>
              <a:rPr lang="en-US" dirty="0"/>
              <a:t>. These episodes are most frequent in the </a:t>
            </a:r>
            <a:r>
              <a:rPr lang="en-US" dirty="0" smtClean="0"/>
              <a:t>early morning </a:t>
            </a:r>
            <a:r>
              <a:rPr lang="en-US" dirty="0"/>
              <a:t>(between the fifth and eighth hour of </a:t>
            </a:r>
            <a:r>
              <a:rPr lang="en-US" dirty="0" smtClean="0"/>
              <a:t>sleep) and </a:t>
            </a:r>
            <a:r>
              <a:rPr lang="en-US" dirty="0"/>
              <a:t>least frequent in the few hours before sleep. </a:t>
            </a:r>
            <a:endParaRPr lang="en-US" dirty="0" smtClean="0"/>
          </a:p>
          <a:p>
            <a:r>
              <a:rPr lang="en-US" dirty="0" smtClean="0"/>
              <a:t>Plasma cortisol </a:t>
            </a:r>
            <a:r>
              <a:rPr lang="en-US" dirty="0"/>
              <a:t>concentrations are usually highest between </a:t>
            </a:r>
            <a:r>
              <a:rPr lang="en-US" dirty="0" smtClean="0"/>
              <a:t>about 07.00 </a:t>
            </a:r>
            <a:r>
              <a:rPr lang="en-US" dirty="0"/>
              <a:t>and 09.00 h and lowest between 23.00 and 04.00 h.</a:t>
            </a:r>
          </a:p>
        </p:txBody>
      </p:sp>
    </p:spTree>
    <p:extLst>
      <p:ext uri="{BB962C8B-B14F-4D97-AF65-F5344CB8AC3E}">
        <p14:creationId xmlns:p14="http://schemas.microsoft.com/office/powerpoint/2010/main" val="3865535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HYPOTHALAMIC–PITUITARY–</a:t>
            </a:r>
            <a:br>
              <a:rPr lang="en-US" b="1" dirty="0" smtClean="0"/>
            </a:br>
            <a:r>
              <a:rPr lang="en-US" b="1" dirty="0" smtClean="0"/>
              <a:t>ADRENAL AXIS</a:t>
            </a:r>
            <a:endParaRPr lang="en-US" dirty="0"/>
          </a:p>
        </p:txBody>
      </p:sp>
      <p:sp>
        <p:nvSpPr>
          <p:cNvPr id="3" name="Content Placeholder 2"/>
          <p:cNvSpPr>
            <a:spLocks noGrp="1"/>
          </p:cNvSpPr>
          <p:nvPr>
            <p:ph idx="1"/>
          </p:nvPr>
        </p:nvSpPr>
        <p:spPr>
          <a:xfrm>
            <a:off x="457200" y="1600200"/>
            <a:ext cx="8229600" cy="5181600"/>
          </a:xfrm>
        </p:spPr>
        <p:txBody>
          <a:bodyPr>
            <a:normAutofit fontScale="85000" lnSpcReduction="20000"/>
          </a:bodyPr>
          <a:lstStyle/>
          <a:p>
            <a:r>
              <a:rPr lang="en-US" dirty="0"/>
              <a:t>The secretion of ACTH and cortisol usually </a:t>
            </a:r>
            <a:r>
              <a:rPr lang="en-US" dirty="0" smtClean="0"/>
              <a:t>varies inversely</a:t>
            </a:r>
            <a:r>
              <a:rPr lang="en-US" dirty="0"/>
              <a:t>, and the almost parallel circadian rhythm </a:t>
            </a:r>
            <a:r>
              <a:rPr lang="en-US" dirty="0" smtClean="0"/>
              <a:t>of the </a:t>
            </a:r>
            <a:r>
              <a:rPr lang="en-US" dirty="0"/>
              <a:t>two hormones may be due to cyclical changes </a:t>
            </a:r>
            <a:r>
              <a:rPr lang="en-US" dirty="0" smtClean="0"/>
              <a:t>in the </a:t>
            </a:r>
            <a:r>
              <a:rPr lang="en-US" dirty="0"/>
              <a:t>sensitivity of the hypothalamic feedback </a:t>
            </a:r>
            <a:r>
              <a:rPr lang="en-US" dirty="0" err="1"/>
              <a:t>centre</a:t>
            </a:r>
            <a:r>
              <a:rPr lang="en-US" dirty="0"/>
              <a:t> </a:t>
            </a:r>
            <a:r>
              <a:rPr lang="en-US" dirty="0" smtClean="0"/>
              <a:t>to cortisol </a:t>
            </a:r>
            <a:r>
              <a:rPr lang="en-US" dirty="0"/>
              <a:t>levels. </a:t>
            </a:r>
            <a:r>
              <a:rPr lang="en-US" dirty="0">
                <a:solidFill>
                  <a:srgbClr val="FF0000"/>
                </a:solidFill>
              </a:rPr>
              <a:t>Inappropriately high plasma </a:t>
            </a:r>
            <a:r>
              <a:rPr lang="en-US" dirty="0" smtClean="0">
                <a:solidFill>
                  <a:srgbClr val="FF0000"/>
                </a:solidFill>
              </a:rPr>
              <a:t>cortisol concentrations </a:t>
            </a:r>
            <a:r>
              <a:rPr lang="en-US" dirty="0">
                <a:solidFill>
                  <a:srgbClr val="FF0000"/>
                </a:solidFill>
              </a:rPr>
              <a:t>at any time of day suppress </a:t>
            </a:r>
            <a:r>
              <a:rPr lang="en-US" dirty="0" smtClean="0">
                <a:solidFill>
                  <a:srgbClr val="FF0000"/>
                </a:solidFill>
              </a:rPr>
              <a:t>ACTH secretion</a:t>
            </a:r>
            <a:r>
              <a:rPr lang="en-US" dirty="0">
                <a:solidFill>
                  <a:srgbClr val="FF0000"/>
                </a:solidFill>
              </a:rPr>
              <a:t>.</a:t>
            </a:r>
            <a:r>
              <a:rPr lang="en-US" dirty="0"/>
              <a:t> </a:t>
            </a:r>
            <a:r>
              <a:rPr lang="en-US" i="1" dirty="0"/>
              <a:t>This effect can be tested by the </a:t>
            </a:r>
            <a:r>
              <a:rPr lang="en-US" i="1" dirty="0" smtClean="0"/>
              <a:t>dexamethasone suppression </a:t>
            </a:r>
            <a:r>
              <a:rPr lang="en-US" i="1" dirty="0"/>
              <a:t>test.</a:t>
            </a:r>
            <a:r>
              <a:rPr lang="en-US" dirty="0"/>
              <a:t> </a:t>
            </a:r>
            <a:endParaRPr lang="en-US" dirty="0" smtClean="0"/>
          </a:p>
          <a:p>
            <a:r>
              <a:rPr lang="en-US" dirty="0" smtClean="0"/>
              <a:t>Loss </a:t>
            </a:r>
            <a:r>
              <a:rPr lang="en-US" dirty="0"/>
              <a:t>of circadian rhythm is one </a:t>
            </a:r>
            <a:r>
              <a:rPr lang="en-US" dirty="0" smtClean="0"/>
              <a:t>of the </a:t>
            </a:r>
            <a:r>
              <a:rPr lang="en-US" dirty="0"/>
              <a:t>earliest features of Cushing’s syndrome. </a:t>
            </a:r>
            <a:r>
              <a:rPr lang="en-US" dirty="0" smtClean="0"/>
              <a:t>Stress, either </a:t>
            </a:r>
            <a:r>
              <a:rPr lang="en-US" dirty="0"/>
              <a:t>physical or mental, may over-ride the </a:t>
            </a:r>
            <a:r>
              <a:rPr lang="en-US" dirty="0" smtClean="0"/>
              <a:t>first two mechanisms </a:t>
            </a:r>
            <a:r>
              <a:rPr lang="en-US" dirty="0"/>
              <a:t>and cause sustained ACTH secretion. </a:t>
            </a:r>
            <a:r>
              <a:rPr lang="en-US" dirty="0" smtClean="0"/>
              <a:t>An inadequate </a:t>
            </a:r>
            <a:r>
              <a:rPr lang="en-US" dirty="0"/>
              <a:t>stress response may cause acute </a:t>
            </a:r>
            <a:r>
              <a:rPr lang="en-US" dirty="0" smtClean="0"/>
              <a:t>adrenal insufficiency</a:t>
            </a:r>
            <a:r>
              <a:rPr lang="en-US" dirty="0"/>
              <a:t>. Stress caused by </a:t>
            </a:r>
            <a:r>
              <a:rPr lang="en-US" dirty="0" smtClean="0"/>
              <a:t>insulin-induced </a:t>
            </a:r>
            <a:r>
              <a:rPr lang="en-US" dirty="0" err="1" smtClean="0"/>
              <a:t>hypoglycaemia</a:t>
            </a:r>
            <a:r>
              <a:rPr lang="en-US" dirty="0" smtClean="0"/>
              <a:t> </a:t>
            </a:r>
            <a:r>
              <a:rPr lang="en-US" dirty="0"/>
              <a:t>can be used to test the axis.</a:t>
            </a:r>
          </a:p>
        </p:txBody>
      </p:sp>
    </p:spTree>
    <p:extLst>
      <p:ext uri="{BB962C8B-B14F-4D97-AF65-F5344CB8AC3E}">
        <p14:creationId xmlns:p14="http://schemas.microsoft.com/office/powerpoint/2010/main" val="1422567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FACTORS AFFECTING PLASMA</a:t>
            </a:r>
            <a:br>
              <a:rPr lang="en-US" b="1" dirty="0"/>
            </a:br>
            <a:r>
              <a:rPr lang="en-US" b="1" dirty="0"/>
              <a:t>CORTISOL CONCENTRATIONS</a:t>
            </a:r>
            <a:endParaRPr lang="en-US" dirty="0"/>
          </a:p>
        </p:txBody>
      </p:sp>
      <p:sp>
        <p:nvSpPr>
          <p:cNvPr id="3" name="Content Placeholder 2"/>
          <p:cNvSpPr>
            <a:spLocks noGrp="1"/>
          </p:cNvSpPr>
          <p:nvPr>
            <p:ph idx="1"/>
          </p:nvPr>
        </p:nvSpPr>
        <p:spPr>
          <a:xfrm>
            <a:off x="457200" y="1600200"/>
            <a:ext cx="8229600" cy="5257800"/>
          </a:xfrm>
        </p:spPr>
        <p:txBody>
          <a:bodyPr>
            <a:normAutofit fontScale="70000" lnSpcReduction="20000"/>
          </a:bodyPr>
          <a:lstStyle/>
          <a:p>
            <a:pPr marL="0" indent="0">
              <a:buNone/>
            </a:pPr>
            <a:r>
              <a:rPr lang="en-US" dirty="0"/>
              <a:t>Plasma cortisol is usually measured by immunoassay, </a:t>
            </a:r>
            <a:r>
              <a:rPr lang="en-US" dirty="0" smtClean="0"/>
              <a:t>but the </a:t>
            </a:r>
            <a:r>
              <a:rPr lang="en-US" dirty="0"/>
              <a:t>antibody may cross-react with other steroids or </a:t>
            </a:r>
            <a:r>
              <a:rPr lang="en-US" dirty="0" smtClean="0"/>
              <a:t>drugs. Factors </a:t>
            </a:r>
            <a:r>
              <a:rPr lang="en-US" dirty="0"/>
              <a:t>that may affect results </a:t>
            </a:r>
            <a:r>
              <a:rPr lang="en-US" dirty="0" smtClean="0"/>
              <a:t>include: </a:t>
            </a:r>
          </a:p>
          <a:p>
            <a:r>
              <a:rPr lang="en-US" dirty="0" smtClean="0"/>
              <a:t>Hydrocortisone (cortisol)</a:t>
            </a:r>
          </a:p>
          <a:p>
            <a:r>
              <a:rPr lang="en-US" dirty="0" smtClean="0"/>
              <a:t>cortisone </a:t>
            </a:r>
            <a:r>
              <a:rPr lang="en-US" dirty="0"/>
              <a:t>(converted to cortisol by metabolism)</a:t>
            </a:r>
          </a:p>
          <a:p>
            <a:r>
              <a:rPr lang="en-US" dirty="0" smtClean="0"/>
              <a:t>Prednisolone</a:t>
            </a:r>
          </a:p>
          <a:p>
            <a:pPr marL="0" indent="0">
              <a:buNone/>
            </a:pPr>
            <a:r>
              <a:rPr lang="en-US" dirty="0" smtClean="0"/>
              <a:t>which </a:t>
            </a:r>
            <a:r>
              <a:rPr lang="en-US" dirty="0"/>
              <a:t>may contribute to the ‘</a:t>
            </a:r>
            <a:r>
              <a:rPr lang="en-US" dirty="0" smtClean="0"/>
              <a:t>cortisol’ concentration </a:t>
            </a:r>
            <a:r>
              <a:rPr lang="en-US" dirty="0"/>
              <a:t>of some immunoassay methods. </a:t>
            </a:r>
            <a:endParaRPr lang="en-US" dirty="0" smtClean="0"/>
          </a:p>
          <a:p>
            <a:pPr marL="0" indent="0">
              <a:buNone/>
            </a:pPr>
            <a:r>
              <a:rPr lang="en-US" dirty="0" smtClean="0">
                <a:solidFill>
                  <a:srgbClr val="FF0000"/>
                </a:solidFill>
              </a:rPr>
              <a:t>Thus</a:t>
            </a:r>
            <a:r>
              <a:rPr lang="en-US" dirty="0">
                <a:solidFill>
                  <a:srgbClr val="FF0000"/>
                </a:solidFill>
              </a:rPr>
              <a:t>,</a:t>
            </a:r>
          </a:p>
          <a:p>
            <a:r>
              <a:rPr lang="en-US" dirty="0" smtClean="0"/>
              <a:t>It </a:t>
            </a:r>
            <a:r>
              <a:rPr lang="en-US" dirty="0"/>
              <a:t>is recommended either that the patient is </a:t>
            </a:r>
            <a:r>
              <a:rPr lang="en-US" dirty="0" smtClean="0"/>
              <a:t>prescribed dexamethasone </a:t>
            </a:r>
            <a:r>
              <a:rPr lang="en-US" dirty="0"/>
              <a:t>(which is less likely to cross-react </a:t>
            </a:r>
            <a:r>
              <a:rPr lang="en-US" dirty="0" smtClean="0"/>
              <a:t>with cortisol </a:t>
            </a:r>
            <a:r>
              <a:rPr lang="en-US" dirty="0"/>
              <a:t>assays) or, if possible, that the prednisolone </a:t>
            </a:r>
            <a:r>
              <a:rPr lang="en-US" dirty="0" smtClean="0"/>
              <a:t>is gradually </a:t>
            </a:r>
            <a:r>
              <a:rPr lang="en-US" dirty="0"/>
              <a:t>reduced and then stopped for about 3 </a:t>
            </a:r>
            <a:r>
              <a:rPr lang="en-US" dirty="0" smtClean="0"/>
              <a:t>days before </a:t>
            </a:r>
            <a:r>
              <a:rPr lang="en-US" dirty="0"/>
              <a:t>sampling depending upon clinical context.</a:t>
            </a:r>
          </a:p>
          <a:p>
            <a:r>
              <a:rPr lang="en-US" dirty="0" err="1"/>
              <a:t>Oestrogens</a:t>
            </a:r>
            <a:r>
              <a:rPr lang="en-US" dirty="0"/>
              <a:t> and some oral contraceptives increase </a:t>
            </a:r>
            <a:r>
              <a:rPr lang="en-US" dirty="0" smtClean="0"/>
              <a:t>the plasma </a:t>
            </a:r>
            <a:r>
              <a:rPr lang="en-US" dirty="0">
                <a:solidFill>
                  <a:srgbClr val="FF0000"/>
                </a:solidFill>
              </a:rPr>
              <a:t>CBG</a:t>
            </a:r>
            <a:r>
              <a:rPr lang="en-US" dirty="0"/>
              <a:t> concentration, and therefore the </a:t>
            </a:r>
            <a:r>
              <a:rPr lang="en-US" dirty="0" smtClean="0"/>
              <a:t>protein bound cortisol </a:t>
            </a:r>
            <a:r>
              <a:rPr lang="en-US" dirty="0"/>
              <a:t>concentration.</a:t>
            </a:r>
          </a:p>
        </p:txBody>
      </p:sp>
    </p:spTree>
    <p:extLst>
      <p:ext uri="{BB962C8B-B14F-4D97-AF65-F5344CB8AC3E}">
        <p14:creationId xmlns:p14="http://schemas.microsoft.com/office/powerpoint/2010/main" val="3248809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FACTORS AFFECTING PLASMA</a:t>
            </a:r>
            <a:br>
              <a:rPr lang="en-US" b="1" dirty="0" smtClean="0"/>
            </a:br>
            <a:r>
              <a:rPr lang="en-US" b="1" dirty="0" smtClean="0"/>
              <a:t>CORTISOL CONCENTRATIONS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Adrenocorticotrophic </a:t>
            </a:r>
            <a:r>
              <a:rPr lang="en-US" b="1" dirty="0" smtClean="0"/>
              <a:t>hormone (corticotrophin)</a:t>
            </a:r>
          </a:p>
          <a:p>
            <a:r>
              <a:rPr lang="en-US" dirty="0"/>
              <a:t>Adrenocorticotrophic hormone is a </a:t>
            </a:r>
            <a:r>
              <a:rPr lang="en-US" dirty="0" smtClean="0"/>
              <a:t>single-chain polypeptide </a:t>
            </a:r>
            <a:r>
              <a:rPr lang="en-US" dirty="0"/>
              <a:t>made up of 39 amino acids with </a:t>
            </a:r>
            <a:r>
              <a:rPr lang="en-US" dirty="0" smtClean="0"/>
              <a:t>biological activity </a:t>
            </a:r>
            <a:r>
              <a:rPr lang="en-US" dirty="0"/>
              <a:t>at the N-terminal end of the peptide. A </a:t>
            </a:r>
            <a:r>
              <a:rPr lang="en-US" dirty="0" smtClean="0"/>
              <a:t>peptide consisting </a:t>
            </a:r>
            <a:r>
              <a:rPr lang="en-US" dirty="0"/>
              <a:t>of this sequence has been </a:t>
            </a:r>
            <a:r>
              <a:rPr lang="en-US" dirty="0" smtClean="0"/>
              <a:t>synthesized (</a:t>
            </a:r>
            <a:r>
              <a:rPr lang="en-US" dirty="0" err="1" smtClean="0"/>
              <a:t>tetracosactide</a:t>
            </a:r>
            <a:r>
              <a:rPr lang="en-US" dirty="0"/>
              <a:t>, </a:t>
            </a:r>
            <a:r>
              <a:rPr lang="en-US" dirty="0" err="1"/>
              <a:t>Synacthen</a:t>
            </a:r>
            <a:r>
              <a:rPr lang="en-US" dirty="0"/>
              <a:t>) and can be used </a:t>
            </a:r>
            <a:r>
              <a:rPr lang="en-US" dirty="0" smtClean="0"/>
              <a:t>for diagnosis </a:t>
            </a:r>
            <a:r>
              <a:rPr lang="en-US" dirty="0"/>
              <a:t>in place of </a:t>
            </a:r>
            <a:r>
              <a:rPr lang="en-US" dirty="0" smtClean="0"/>
              <a:t>ACTH.</a:t>
            </a:r>
          </a:p>
          <a:p>
            <a:r>
              <a:rPr lang="en-US" dirty="0" smtClean="0"/>
              <a:t>The </a:t>
            </a:r>
            <a:r>
              <a:rPr lang="en-US" dirty="0"/>
              <a:t>ACTH </a:t>
            </a:r>
            <a:r>
              <a:rPr lang="en-US" dirty="0" smtClean="0"/>
              <a:t>stimulates cortisol </a:t>
            </a:r>
            <a:r>
              <a:rPr lang="en-US" dirty="0"/>
              <a:t>synthesis and secretion by the adrenal </a:t>
            </a:r>
            <a:r>
              <a:rPr lang="en-US" dirty="0" smtClean="0"/>
              <a:t>cortex. It </a:t>
            </a:r>
            <a:r>
              <a:rPr lang="en-US" dirty="0"/>
              <a:t>has much less effect on adrenal androgen </a:t>
            </a:r>
            <a:r>
              <a:rPr lang="en-US" dirty="0" smtClean="0"/>
              <a:t>production and</a:t>
            </a:r>
            <a:r>
              <a:rPr lang="en-US" dirty="0"/>
              <a:t>, at physiological concentrations, virtually no </a:t>
            </a:r>
            <a:r>
              <a:rPr lang="en-US" dirty="0" smtClean="0"/>
              <a:t>effect on </a:t>
            </a:r>
            <a:r>
              <a:rPr lang="en-US" dirty="0"/>
              <a:t>aldosterone production.</a:t>
            </a:r>
          </a:p>
        </p:txBody>
      </p:sp>
    </p:spTree>
    <p:extLst>
      <p:ext uri="{BB962C8B-B14F-4D97-AF65-F5344CB8AC3E}">
        <p14:creationId xmlns:p14="http://schemas.microsoft.com/office/powerpoint/2010/main" val="3510845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DISORDERS OF THE ADRENAL</a:t>
            </a:r>
            <a:br>
              <a:rPr lang="en-US" dirty="0"/>
            </a:br>
            <a:r>
              <a:rPr lang="en-US" dirty="0"/>
              <a:t>CORTEX</a:t>
            </a:r>
          </a:p>
        </p:txBody>
      </p:sp>
      <p:sp>
        <p:nvSpPr>
          <p:cNvPr id="3" name="Content Placeholder 2"/>
          <p:cNvSpPr>
            <a:spLocks noGrp="1"/>
          </p:cNvSpPr>
          <p:nvPr>
            <p:ph idx="1"/>
          </p:nvPr>
        </p:nvSpPr>
        <p:spPr>
          <a:xfrm>
            <a:off x="152400" y="1661477"/>
            <a:ext cx="2733611" cy="4525963"/>
          </a:xfrm>
        </p:spPr>
        <p:txBody>
          <a:bodyPr/>
          <a:lstStyle/>
          <a:p>
            <a:pPr marL="0" indent="0">
              <a:buNone/>
            </a:pPr>
            <a:r>
              <a:rPr lang="en-US" b="1" u="sng" dirty="0"/>
              <a:t>The main disorders of adrenocortical </a:t>
            </a:r>
            <a:r>
              <a:rPr lang="en-US" b="1" u="sng" dirty="0" smtClean="0"/>
              <a:t>function</a:t>
            </a:r>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6011" y="1524000"/>
            <a:ext cx="6223576" cy="4663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7841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Ø"/>
            </a:pPr>
            <a:r>
              <a:rPr lang="en-US" sz="4100" b="1" dirty="0">
                <a:solidFill>
                  <a:srgbClr val="FF0000"/>
                </a:solidFill>
              </a:rPr>
              <a:t>Cushing’s syndrome</a:t>
            </a:r>
          </a:p>
          <a:p>
            <a:pPr marL="0" indent="0">
              <a:buNone/>
            </a:pPr>
            <a:r>
              <a:rPr lang="en-US" dirty="0"/>
              <a:t>Cushing’s syndrome is mainly caused by an </a:t>
            </a:r>
            <a:r>
              <a:rPr lang="en-US" dirty="0" smtClean="0"/>
              <a:t>excess of </a:t>
            </a:r>
            <a:r>
              <a:rPr lang="en-US" dirty="0"/>
              <a:t>circulating cortisol but also other steroids </a:t>
            </a:r>
            <a:r>
              <a:rPr lang="en-US" dirty="0" smtClean="0"/>
              <a:t>such as </a:t>
            </a:r>
            <a:r>
              <a:rPr lang="en-US" dirty="0"/>
              <a:t>androgens. Many of the clinical and </a:t>
            </a:r>
            <a:r>
              <a:rPr lang="en-US" dirty="0" smtClean="0"/>
              <a:t>metabolic disturbances </a:t>
            </a:r>
            <a:r>
              <a:rPr lang="en-US" dirty="0"/>
              <a:t>can be explained by glucocorticoid </a:t>
            </a:r>
            <a:r>
              <a:rPr lang="en-US" dirty="0" smtClean="0"/>
              <a:t>excess. The </a:t>
            </a:r>
            <a:r>
              <a:rPr lang="en-US" dirty="0"/>
              <a:t>clinical </a:t>
            </a:r>
            <a:r>
              <a:rPr lang="en-US" dirty="0" smtClean="0"/>
              <a:t>and </a:t>
            </a:r>
            <a:r>
              <a:rPr lang="en-US" dirty="0"/>
              <a:t>metabolic features may include </a:t>
            </a:r>
            <a:r>
              <a:rPr lang="en-US" dirty="0" smtClean="0"/>
              <a:t>the following:</a:t>
            </a:r>
          </a:p>
          <a:p>
            <a:r>
              <a:rPr lang="en-US" dirty="0">
                <a:solidFill>
                  <a:srgbClr val="FF0000"/>
                </a:solidFill>
              </a:rPr>
              <a:t>Obesity</a:t>
            </a:r>
            <a:r>
              <a:rPr lang="en-US" dirty="0"/>
              <a:t>, typically involving the trunk and face, and </a:t>
            </a:r>
            <a:r>
              <a:rPr lang="en-US" dirty="0" smtClean="0"/>
              <a:t>a characteristic </a:t>
            </a:r>
            <a:r>
              <a:rPr lang="en-US" dirty="0"/>
              <a:t>round, red ‘</a:t>
            </a:r>
            <a:r>
              <a:rPr lang="en-US" dirty="0" err="1"/>
              <a:t>cushingoid</a:t>
            </a:r>
            <a:r>
              <a:rPr lang="en-US" dirty="0"/>
              <a:t>’ </a:t>
            </a:r>
            <a:r>
              <a:rPr lang="en-US" dirty="0" smtClean="0"/>
              <a:t>face.</a:t>
            </a:r>
          </a:p>
          <a:p>
            <a:r>
              <a:rPr lang="en-US" dirty="0" smtClean="0">
                <a:solidFill>
                  <a:srgbClr val="FF0000"/>
                </a:solidFill>
              </a:rPr>
              <a:t>Impaired </a:t>
            </a:r>
            <a:r>
              <a:rPr lang="en-US" dirty="0">
                <a:solidFill>
                  <a:srgbClr val="FF0000"/>
                </a:solidFill>
              </a:rPr>
              <a:t>glucose tolerance and </a:t>
            </a:r>
            <a:r>
              <a:rPr lang="en-US" dirty="0" err="1" smtClean="0">
                <a:solidFill>
                  <a:srgbClr val="FF0000"/>
                </a:solidFill>
              </a:rPr>
              <a:t>hyperglycaemia</a:t>
            </a:r>
            <a:r>
              <a:rPr lang="en-US" dirty="0" smtClean="0"/>
              <a:t>. Cortisol </a:t>
            </a:r>
            <a:r>
              <a:rPr lang="en-US" dirty="0"/>
              <a:t>has the opposite action to that of </a:t>
            </a:r>
            <a:r>
              <a:rPr lang="en-US" dirty="0" smtClean="0"/>
              <a:t>insulin, causing </a:t>
            </a:r>
            <a:r>
              <a:rPr lang="en-US" dirty="0"/>
              <a:t>increased gluconeogenesis, and </a:t>
            </a:r>
            <a:r>
              <a:rPr lang="en-US" dirty="0" smtClean="0"/>
              <a:t>some patients </a:t>
            </a:r>
            <a:r>
              <a:rPr lang="en-US" dirty="0"/>
              <a:t>may have diabetes mellitus.</a:t>
            </a:r>
          </a:p>
        </p:txBody>
      </p:sp>
    </p:spTree>
    <p:extLst>
      <p:ext uri="{BB962C8B-B14F-4D97-AF65-F5344CB8AC3E}">
        <p14:creationId xmlns:p14="http://schemas.microsoft.com/office/powerpoint/2010/main" val="31918807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70000" lnSpcReduction="20000"/>
          </a:bodyPr>
          <a:lstStyle/>
          <a:p>
            <a:r>
              <a:rPr lang="en-US" dirty="0">
                <a:solidFill>
                  <a:srgbClr val="FF0000"/>
                </a:solidFill>
              </a:rPr>
              <a:t>Increased protein catabolism</a:t>
            </a:r>
            <a:r>
              <a:rPr lang="en-US" dirty="0"/>
              <a:t>, which also </a:t>
            </a:r>
            <a:r>
              <a:rPr lang="en-US" dirty="0" smtClean="0"/>
              <a:t>increases urinary </a:t>
            </a:r>
            <a:r>
              <a:rPr lang="en-US" dirty="0"/>
              <a:t>protein loss. Thus, there is a negative </a:t>
            </a:r>
            <a:r>
              <a:rPr lang="en-US" dirty="0" smtClean="0"/>
              <a:t>nitrogen balance </a:t>
            </a:r>
            <a:r>
              <a:rPr lang="en-US" dirty="0"/>
              <a:t>associated with proximal muscle </a:t>
            </a:r>
            <a:r>
              <a:rPr lang="en-US" dirty="0" smtClean="0"/>
              <a:t>wasting with </a:t>
            </a:r>
            <a:r>
              <a:rPr lang="en-US" dirty="0"/>
              <a:t>weakness, thinning of the skin and </a:t>
            </a:r>
            <a:r>
              <a:rPr lang="en-US" dirty="0" smtClean="0"/>
              <a:t>osteoporosis. The </a:t>
            </a:r>
            <a:r>
              <a:rPr lang="en-US" dirty="0"/>
              <a:t>tendency to bruising and the purple </a:t>
            </a:r>
            <a:r>
              <a:rPr lang="en-US" dirty="0" err="1"/>
              <a:t>striae</a:t>
            </a:r>
            <a:r>
              <a:rPr lang="en-US" dirty="0"/>
              <a:t> (</a:t>
            </a:r>
            <a:r>
              <a:rPr lang="en-US" dirty="0" smtClean="0"/>
              <a:t>most obvious </a:t>
            </a:r>
            <a:r>
              <a:rPr lang="en-US" dirty="0"/>
              <a:t>on the abdominal wall) are probably due </a:t>
            </a:r>
            <a:r>
              <a:rPr lang="en-US" dirty="0" smtClean="0"/>
              <a:t>to this </a:t>
            </a:r>
            <a:r>
              <a:rPr lang="en-US" dirty="0"/>
              <a:t>thinning.</a:t>
            </a:r>
          </a:p>
          <a:p>
            <a:r>
              <a:rPr lang="en-US" dirty="0" smtClean="0">
                <a:solidFill>
                  <a:srgbClr val="FF0000"/>
                </a:solidFill>
              </a:rPr>
              <a:t>Hypertension</a:t>
            </a:r>
            <a:r>
              <a:rPr lang="en-US" dirty="0"/>
              <a:t>, caused by urinary retention </a:t>
            </a:r>
            <a:r>
              <a:rPr lang="en-US" dirty="0" smtClean="0"/>
              <a:t>of sodium </a:t>
            </a:r>
            <a:r>
              <a:rPr lang="en-US" dirty="0"/>
              <a:t>and therefore of water, which are due </a:t>
            </a:r>
            <a:r>
              <a:rPr lang="en-US" dirty="0" smtClean="0"/>
              <a:t>to the </a:t>
            </a:r>
            <a:r>
              <a:rPr lang="en-US" dirty="0"/>
              <a:t>mineralocorticoid effect of cortisol. </a:t>
            </a:r>
            <a:r>
              <a:rPr lang="en-US" dirty="0" smtClean="0"/>
              <a:t>Increased urinary </a:t>
            </a:r>
            <a:r>
              <a:rPr lang="en-US" dirty="0"/>
              <a:t>potassium loss may cause </a:t>
            </a:r>
            <a:r>
              <a:rPr lang="en-US" dirty="0" err="1"/>
              <a:t>hypokalaemia</a:t>
            </a:r>
            <a:r>
              <a:rPr lang="en-US" dirty="0"/>
              <a:t>.</a:t>
            </a:r>
          </a:p>
          <a:p>
            <a:r>
              <a:rPr lang="en-US" dirty="0" smtClean="0">
                <a:solidFill>
                  <a:srgbClr val="FF0000"/>
                </a:solidFill>
              </a:rPr>
              <a:t>Androgen </a:t>
            </a:r>
            <a:r>
              <a:rPr lang="en-US" dirty="0">
                <a:solidFill>
                  <a:srgbClr val="FF0000"/>
                </a:solidFill>
              </a:rPr>
              <a:t>excess</a:t>
            </a:r>
            <a:r>
              <a:rPr lang="en-US" dirty="0"/>
              <a:t>, which may account for the </a:t>
            </a:r>
            <a:r>
              <a:rPr lang="en-US" dirty="0" smtClean="0"/>
              <a:t>common findings </a:t>
            </a:r>
            <a:r>
              <a:rPr lang="en-US" dirty="0"/>
              <a:t>of greasy skin with acne vulgaris </a:t>
            </a:r>
            <a:r>
              <a:rPr lang="en-US" dirty="0" smtClean="0"/>
              <a:t>and </a:t>
            </a:r>
            <a:r>
              <a:rPr lang="en-US" dirty="0" err="1" smtClean="0"/>
              <a:t>hirsutism</a:t>
            </a:r>
            <a:r>
              <a:rPr lang="en-US" dirty="0"/>
              <a:t>, and menstrual disturbances in women.</a:t>
            </a:r>
          </a:p>
          <a:p>
            <a:r>
              <a:rPr lang="en-US" dirty="0" smtClean="0">
                <a:solidFill>
                  <a:srgbClr val="FF0000"/>
                </a:solidFill>
              </a:rPr>
              <a:t>Psychiatric </a:t>
            </a:r>
            <a:r>
              <a:rPr lang="en-US" dirty="0">
                <a:solidFill>
                  <a:srgbClr val="FF0000"/>
                </a:solidFill>
              </a:rPr>
              <a:t>disturbances</a:t>
            </a:r>
            <a:r>
              <a:rPr lang="en-US" dirty="0"/>
              <a:t>, such as depression.</a:t>
            </a:r>
          </a:p>
          <a:p>
            <a:pPr marL="0" indent="0">
              <a:buNone/>
            </a:pPr>
            <a:endParaRPr lang="en-US" dirty="0" smtClean="0"/>
          </a:p>
          <a:p>
            <a:pPr marL="0" indent="0">
              <a:buNone/>
            </a:pPr>
            <a:r>
              <a:rPr lang="en-US" dirty="0" smtClean="0"/>
              <a:t>Laboratory findings </a:t>
            </a:r>
            <a:r>
              <a:rPr lang="en-US" dirty="0"/>
              <a:t>include a </a:t>
            </a:r>
            <a:r>
              <a:rPr lang="en-US" dirty="0" err="1" smtClean="0"/>
              <a:t>hypokalaemic</a:t>
            </a:r>
            <a:r>
              <a:rPr lang="en-US" dirty="0" smtClean="0"/>
              <a:t> alkalosis</a:t>
            </a:r>
            <a:r>
              <a:rPr lang="en-US" dirty="0"/>
              <a:t>, </a:t>
            </a:r>
            <a:r>
              <a:rPr lang="en-US" dirty="0" err="1"/>
              <a:t>leucocytosis</a:t>
            </a:r>
            <a:r>
              <a:rPr lang="en-US" dirty="0"/>
              <a:t> and eosinophilia.</a:t>
            </a:r>
          </a:p>
        </p:txBody>
      </p:sp>
    </p:spTree>
    <p:extLst>
      <p:ext uri="{BB962C8B-B14F-4D97-AF65-F5344CB8AC3E}">
        <p14:creationId xmlns:p14="http://schemas.microsoft.com/office/powerpoint/2010/main" val="1720929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b="1"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a:t>The adrenal glands are divided into </a:t>
            </a:r>
            <a:r>
              <a:rPr lang="en-US" b="1" dirty="0" smtClean="0"/>
              <a:t>two </a:t>
            </a:r>
            <a:r>
              <a:rPr lang="en-US" b="1" dirty="0" err="1" smtClean="0"/>
              <a:t>embryologically</a:t>
            </a:r>
            <a:r>
              <a:rPr lang="en-US" b="1" dirty="0" smtClean="0"/>
              <a:t> </a:t>
            </a:r>
            <a:r>
              <a:rPr lang="en-US" b="1" dirty="0"/>
              <a:t>and functionally distinct parts. </a:t>
            </a:r>
            <a:endParaRPr lang="en-US" b="1" dirty="0" smtClean="0"/>
          </a:p>
          <a:p>
            <a:pPr marL="0" indent="0">
              <a:buNone/>
            </a:pPr>
            <a:r>
              <a:rPr lang="en-US" dirty="0" smtClean="0">
                <a:solidFill>
                  <a:srgbClr val="FF0000"/>
                </a:solidFill>
              </a:rPr>
              <a:t>1- The </a:t>
            </a:r>
            <a:r>
              <a:rPr lang="en-US" i="1" dirty="0" smtClean="0">
                <a:solidFill>
                  <a:srgbClr val="FF0000"/>
                </a:solidFill>
              </a:rPr>
              <a:t>adrenal </a:t>
            </a:r>
            <a:r>
              <a:rPr lang="en-US" i="1" dirty="0">
                <a:solidFill>
                  <a:srgbClr val="FF0000"/>
                </a:solidFill>
              </a:rPr>
              <a:t>cortex</a:t>
            </a:r>
            <a:r>
              <a:rPr lang="en-US" i="1" dirty="0"/>
              <a:t> </a:t>
            </a:r>
            <a:r>
              <a:rPr lang="en-US" dirty="0"/>
              <a:t>is part of the </a:t>
            </a:r>
            <a:r>
              <a:rPr lang="en-US" dirty="0" smtClean="0"/>
              <a:t>hypothalamic–pituitary–adrenal </a:t>
            </a:r>
            <a:r>
              <a:rPr lang="en-US" dirty="0"/>
              <a:t>endocrine system. </a:t>
            </a:r>
            <a:endParaRPr lang="en-US" dirty="0" smtClean="0"/>
          </a:p>
          <a:p>
            <a:pPr marL="0" indent="0">
              <a:buNone/>
            </a:pPr>
            <a:r>
              <a:rPr lang="en-US" dirty="0" smtClean="0"/>
              <a:t>Morphologically</a:t>
            </a:r>
            <a:r>
              <a:rPr lang="en-US" dirty="0"/>
              <a:t>, the </a:t>
            </a:r>
            <a:r>
              <a:rPr lang="en-US" dirty="0" smtClean="0"/>
              <a:t>adult adrenal </a:t>
            </a:r>
            <a:r>
              <a:rPr lang="en-US" dirty="0"/>
              <a:t>cortex consists of three layers. The outer </a:t>
            </a:r>
            <a:r>
              <a:rPr lang="en-US" dirty="0" smtClean="0"/>
              <a:t>thin layer </a:t>
            </a:r>
            <a:r>
              <a:rPr lang="en-US" dirty="0"/>
              <a:t>(</a:t>
            </a:r>
            <a:r>
              <a:rPr lang="en-US" dirty="0" err="1"/>
              <a:t>zona</a:t>
            </a:r>
            <a:r>
              <a:rPr lang="en-US" dirty="0"/>
              <a:t> </a:t>
            </a:r>
            <a:r>
              <a:rPr lang="en-US" dirty="0" err="1"/>
              <a:t>glomerulosa</a:t>
            </a:r>
            <a:r>
              <a:rPr lang="en-US" dirty="0"/>
              <a:t>) secretes only </a:t>
            </a:r>
            <a:r>
              <a:rPr lang="en-US" dirty="0" smtClean="0"/>
              <a:t>aldosterone. The </a:t>
            </a:r>
            <a:r>
              <a:rPr lang="en-US" dirty="0"/>
              <a:t>inner two layers (</a:t>
            </a:r>
            <a:r>
              <a:rPr lang="en-US" dirty="0" err="1"/>
              <a:t>zona</a:t>
            </a:r>
            <a:r>
              <a:rPr lang="en-US" dirty="0"/>
              <a:t> </a:t>
            </a:r>
            <a:r>
              <a:rPr lang="en-US" dirty="0" err="1"/>
              <a:t>fasciculata</a:t>
            </a:r>
            <a:r>
              <a:rPr lang="en-US" dirty="0"/>
              <a:t> and </a:t>
            </a:r>
            <a:r>
              <a:rPr lang="en-US" dirty="0" err="1" smtClean="0"/>
              <a:t>zona</a:t>
            </a:r>
            <a:r>
              <a:rPr lang="en-US" dirty="0" smtClean="0"/>
              <a:t> </a:t>
            </a:r>
            <a:r>
              <a:rPr lang="en-US" dirty="0" err="1" smtClean="0"/>
              <a:t>reticularis</a:t>
            </a:r>
            <a:r>
              <a:rPr lang="en-US" dirty="0"/>
              <a:t>) form a functional unit and secrete </a:t>
            </a:r>
            <a:r>
              <a:rPr lang="en-US" dirty="0" smtClean="0"/>
              <a:t>most of </a:t>
            </a:r>
            <a:r>
              <a:rPr lang="en-US" dirty="0"/>
              <a:t>the adrenocortical hormones. </a:t>
            </a:r>
            <a:endParaRPr lang="en-US" dirty="0" smtClean="0"/>
          </a:p>
          <a:p>
            <a:pPr marL="0" indent="0">
              <a:buNone/>
            </a:pPr>
            <a:r>
              <a:rPr lang="en-US" dirty="0" smtClean="0"/>
              <a:t>In </a:t>
            </a:r>
            <a:r>
              <a:rPr lang="en-US" dirty="0"/>
              <a:t>the fetus there is </a:t>
            </a:r>
            <a:r>
              <a:rPr lang="en-US" dirty="0" smtClean="0"/>
              <a:t>a wider </a:t>
            </a:r>
            <a:r>
              <a:rPr lang="en-US" dirty="0"/>
              <a:t>fourth layer, which disappears soon after </a:t>
            </a:r>
            <a:r>
              <a:rPr lang="en-US" dirty="0" smtClean="0"/>
              <a:t>birth. One </a:t>
            </a:r>
            <a:r>
              <a:rPr lang="en-US" dirty="0"/>
              <a:t>of its most important functions during fetal life </a:t>
            </a:r>
            <a:r>
              <a:rPr lang="en-US" dirty="0" smtClean="0"/>
              <a:t>is, together </a:t>
            </a:r>
            <a:r>
              <a:rPr lang="en-US" dirty="0"/>
              <a:t>with the adrenal cortex, to synthesize </a:t>
            </a:r>
            <a:r>
              <a:rPr lang="en-US" dirty="0" err="1" smtClean="0"/>
              <a:t>oestriol</a:t>
            </a:r>
            <a:r>
              <a:rPr lang="en-US" dirty="0" smtClean="0"/>
              <a:t>, in </a:t>
            </a:r>
            <a:r>
              <a:rPr lang="en-US" dirty="0"/>
              <a:t>association with the placenta. </a:t>
            </a:r>
            <a:endParaRPr lang="en-US" dirty="0" smtClean="0"/>
          </a:p>
          <a:p>
            <a:pPr marL="0" indent="0">
              <a:buNone/>
            </a:pPr>
            <a:r>
              <a:rPr lang="en-US" dirty="0" smtClean="0">
                <a:solidFill>
                  <a:srgbClr val="FF0000"/>
                </a:solidFill>
              </a:rPr>
              <a:t>2- The </a:t>
            </a:r>
            <a:r>
              <a:rPr lang="en-US" i="1" dirty="0">
                <a:solidFill>
                  <a:srgbClr val="FF0000"/>
                </a:solidFill>
              </a:rPr>
              <a:t>adrenal medulla</a:t>
            </a:r>
            <a:r>
              <a:rPr lang="en-US" i="1" dirty="0"/>
              <a:t> </a:t>
            </a:r>
            <a:r>
              <a:rPr lang="en-US" dirty="0" smtClean="0"/>
              <a:t>is part </a:t>
            </a:r>
            <a:r>
              <a:rPr lang="en-US" dirty="0"/>
              <a:t>of the sympathetic nervous system.</a:t>
            </a:r>
          </a:p>
        </p:txBody>
      </p:sp>
    </p:spTree>
    <p:extLst>
      <p:ext uri="{BB962C8B-B14F-4D97-AF65-F5344CB8AC3E}">
        <p14:creationId xmlns:p14="http://schemas.microsoft.com/office/powerpoint/2010/main" val="22882540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6" name="Content Placeholder 2"/>
          <p:cNvSpPr txBox="1">
            <a:spLocks/>
          </p:cNvSpPr>
          <p:nvPr/>
        </p:nvSpPr>
        <p:spPr>
          <a:xfrm>
            <a:off x="457200" y="1752600"/>
            <a:ext cx="8077200" cy="4495800"/>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en-US" b="1" dirty="0" smtClean="0"/>
              <a:t>Causes of Cushing’s syndrome</a:t>
            </a:r>
          </a:p>
          <a:p>
            <a:pPr marL="0" indent="0" algn="just">
              <a:buFont typeface="Arial" pitchFamily="34" charset="0"/>
              <a:buNone/>
            </a:pPr>
            <a:endParaRPr lang="en-US" b="1" dirty="0"/>
          </a:p>
          <a:p>
            <a:pPr marL="0" indent="0" algn="just">
              <a:buNone/>
            </a:pPr>
            <a:r>
              <a:rPr lang="en-US" dirty="0" smtClean="0"/>
              <a:t>One of the most common causes of Cushing’s syndrome is iatrogenic and related to excessive steroid treatment. </a:t>
            </a:r>
          </a:p>
          <a:p>
            <a:pPr marL="0" indent="0" algn="just">
              <a:buNone/>
            </a:pPr>
            <a:r>
              <a:rPr lang="en-US" dirty="0" smtClean="0"/>
              <a:t>Increased endogenous cortisol production may be due to </a:t>
            </a:r>
            <a:r>
              <a:rPr lang="en-US" dirty="0" err="1" smtClean="0"/>
              <a:t>hyperstimulation</a:t>
            </a:r>
            <a:r>
              <a:rPr lang="en-US" dirty="0" smtClean="0"/>
              <a:t> of the adrenal gland by ACTH, either from the pituitary gland or from an ‘ectopic’ source, or due to largely autonomous secretion by an adrenal </a:t>
            </a:r>
            <a:r>
              <a:rPr lang="en-US" dirty="0" err="1" smtClean="0"/>
              <a:t>tumour</a:t>
            </a:r>
            <a:r>
              <a:rPr lang="en-US" dirty="0" smtClean="0"/>
              <a:t> such as an adenoma or carcinoma.</a:t>
            </a:r>
          </a:p>
          <a:p>
            <a:pPr marL="0" indent="0" algn="just">
              <a:buFont typeface="Arial" pitchFamily="34" charset="0"/>
              <a:buNone/>
            </a:pPr>
            <a:endParaRPr lang="en-US" b="1" dirty="0" smtClean="0"/>
          </a:p>
        </p:txBody>
      </p:sp>
    </p:spTree>
    <p:extLst>
      <p:ext uri="{BB962C8B-B14F-4D97-AF65-F5344CB8AC3E}">
        <p14:creationId xmlns:p14="http://schemas.microsoft.com/office/powerpoint/2010/main" val="32943177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9136" y="914400"/>
            <a:ext cx="4867768"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idx="1"/>
          </p:nvPr>
        </p:nvSpPr>
        <p:spPr>
          <a:xfrm>
            <a:off x="76200" y="1600201"/>
            <a:ext cx="4572000" cy="2438399"/>
          </a:xfrm>
        </p:spPr>
        <p:txBody>
          <a:bodyPr>
            <a:normAutofit fontScale="70000" lnSpcReduction="20000"/>
          </a:bodyPr>
          <a:lstStyle/>
          <a:p>
            <a:pPr marL="0" indent="0">
              <a:buNone/>
            </a:pPr>
            <a:r>
              <a:rPr lang="en-US" b="1" dirty="0" smtClean="0"/>
              <a:t>The secretion of ACTH is increased in the following conditions.</a:t>
            </a:r>
          </a:p>
          <a:p>
            <a:r>
              <a:rPr lang="en-US" i="1" dirty="0" smtClean="0">
                <a:solidFill>
                  <a:srgbClr val="FF0000"/>
                </a:solidFill>
              </a:rPr>
              <a:t>Cushing’s disease</a:t>
            </a:r>
            <a:r>
              <a:rPr lang="en-US" i="1" dirty="0" smtClean="0"/>
              <a:t> </a:t>
            </a:r>
            <a:r>
              <a:rPr lang="en-US" dirty="0" smtClean="0"/>
              <a:t>It is associated with bilateral adrenal hyperplasia, often secondary to a basophil adenoma of the anterior pituitary gland.</a:t>
            </a:r>
            <a:endParaRPr lang="en-US" i="1" dirty="0" smtClean="0">
              <a:solidFill>
                <a:srgbClr val="FF0000"/>
              </a:solidFill>
            </a:endParaRPr>
          </a:p>
        </p:txBody>
      </p:sp>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5" name="Content Placeholder 2"/>
          <p:cNvSpPr txBox="1">
            <a:spLocks/>
          </p:cNvSpPr>
          <p:nvPr/>
        </p:nvSpPr>
        <p:spPr>
          <a:xfrm>
            <a:off x="381000" y="5211096"/>
            <a:ext cx="8686800" cy="1524000"/>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smtClean="0"/>
              <a:t>The patient may have weight loss with cachexia. One metabolic complication is a </a:t>
            </a:r>
            <a:r>
              <a:rPr lang="en-US" dirty="0" err="1" smtClean="0"/>
              <a:t>hypokalaemic</a:t>
            </a:r>
            <a:r>
              <a:rPr lang="en-US" dirty="0" smtClean="0"/>
              <a:t> alkalosis. The clinical features may be indistinguishable from those of Cushing’s disease, although sometimes patients do not have the characteristic </a:t>
            </a:r>
            <a:r>
              <a:rPr lang="en-US" dirty="0" err="1" smtClean="0"/>
              <a:t>cushingoid</a:t>
            </a:r>
            <a:r>
              <a:rPr lang="en-US" dirty="0" smtClean="0"/>
              <a:t> features as the cortisol rises so quickly.</a:t>
            </a:r>
            <a:endParaRPr lang="en-US" dirty="0"/>
          </a:p>
        </p:txBody>
      </p:sp>
      <p:sp>
        <p:nvSpPr>
          <p:cNvPr id="6" name="Content Placeholder 2"/>
          <p:cNvSpPr txBox="1">
            <a:spLocks/>
          </p:cNvSpPr>
          <p:nvPr/>
        </p:nvSpPr>
        <p:spPr>
          <a:xfrm>
            <a:off x="76200" y="3810000"/>
            <a:ext cx="5105400" cy="1828800"/>
          </a:xfrm>
          <a:prstGeom prst="rect">
            <a:avLst/>
          </a:prstGeom>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i="1" dirty="0" smtClean="0">
                <a:solidFill>
                  <a:srgbClr val="FF0000"/>
                </a:solidFill>
              </a:rPr>
              <a:t>Ectopic ACTH secretion</a:t>
            </a:r>
            <a:r>
              <a:rPr lang="en-US" i="1" dirty="0" smtClean="0"/>
              <a:t> </a:t>
            </a:r>
            <a:r>
              <a:rPr lang="en-US" dirty="0" smtClean="0"/>
              <a:t>In this condition, usually from a small-cell carcinoma of the bronchus, ACTH concentrations may be high enough to cause skin pigmentation. </a:t>
            </a:r>
            <a:endParaRPr lang="en-US" dirty="0"/>
          </a:p>
        </p:txBody>
      </p:sp>
    </p:spTree>
    <p:extLst>
      <p:ext uri="{BB962C8B-B14F-4D97-AF65-F5344CB8AC3E}">
        <p14:creationId xmlns:p14="http://schemas.microsoft.com/office/powerpoint/2010/main" val="3546931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a:t>The secretion of ACTH is appropriately </a:t>
            </a:r>
            <a:r>
              <a:rPr lang="en-US" dirty="0" smtClean="0"/>
              <a:t>suppressed in </a:t>
            </a:r>
            <a:r>
              <a:rPr lang="en-US" dirty="0"/>
              <a:t>primary cortisol-secreting </a:t>
            </a:r>
            <a:r>
              <a:rPr lang="en-US" dirty="0" err="1"/>
              <a:t>tumours</a:t>
            </a:r>
            <a:r>
              <a:rPr lang="en-US" dirty="0"/>
              <a:t> of the </a:t>
            </a:r>
            <a:r>
              <a:rPr lang="en-US" dirty="0" smtClean="0"/>
              <a:t>adrenal cortex</a:t>
            </a:r>
            <a:r>
              <a:rPr lang="en-US" dirty="0"/>
              <a:t>. The </a:t>
            </a:r>
            <a:r>
              <a:rPr lang="en-US" dirty="0" err="1"/>
              <a:t>tumours</a:t>
            </a:r>
            <a:r>
              <a:rPr lang="en-US" dirty="0"/>
              <a:t> may be benign or malignant </a:t>
            </a:r>
            <a:r>
              <a:rPr lang="en-US" dirty="0" smtClean="0"/>
              <a:t>and are </a:t>
            </a:r>
            <a:r>
              <a:rPr lang="en-US" dirty="0"/>
              <a:t>usually derived from the </a:t>
            </a:r>
            <a:r>
              <a:rPr lang="en-US" dirty="0" err="1"/>
              <a:t>zona</a:t>
            </a:r>
            <a:r>
              <a:rPr lang="en-US" dirty="0"/>
              <a:t> </a:t>
            </a:r>
            <a:r>
              <a:rPr lang="en-US" dirty="0" err="1" smtClean="0"/>
              <a:t>fasciculata</a:t>
            </a:r>
            <a:r>
              <a:rPr lang="en-US" dirty="0" smtClean="0"/>
              <a:t>/</a:t>
            </a:r>
            <a:r>
              <a:rPr lang="en-US" dirty="0" err="1" smtClean="0"/>
              <a:t>zona</a:t>
            </a:r>
            <a:r>
              <a:rPr lang="en-US" dirty="0" smtClean="0"/>
              <a:t> </a:t>
            </a:r>
            <a:r>
              <a:rPr lang="en-US" dirty="0" err="1" smtClean="0"/>
              <a:t>reticularis</a:t>
            </a:r>
            <a:r>
              <a:rPr lang="en-US" dirty="0" smtClean="0"/>
              <a:t> </a:t>
            </a:r>
            <a:r>
              <a:rPr lang="en-US" dirty="0"/>
              <a:t>of the adrenal cortex. These </a:t>
            </a:r>
            <a:r>
              <a:rPr lang="en-US" dirty="0" smtClean="0"/>
              <a:t>glucocorticoid secreting </a:t>
            </a:r>
            <a:r>
              <a:rPr lang="en-US" dirty="0" err="1" smtClean="0"/>
              <a:t>tumours</a:t>
            </a:r>
            <a:r>
              <a:rPr lang="en-US" dirty="0" smtClean="0"/>
              <a:t> </a:t>
            </a:r>
            <a:r>
              <a:rPr lang="en-US" dirty="0"/>
              <a:t>do not normally secrete </a:t>
            </a:r>
            <a:r>
              <a:rPr lang="en-US" dirty="0" smtClean="0"/>
              <a:t>aldosterone, which </a:t>
            </a:r>
            <a:r>
              <a:rPr lang="en-US" dirty="0"/>
              <a:t>is produced in the </a:t>
            </a:r>
            <a:r>
              <a:rPr lang="en-US" dirty="0" err="1"/>
              <a:t>zona</a:t>
            </a:r>
            <a:r>
              <a:rPr lang="en-US" dirty="0"/>
              <a:t> </a:t>
            </a:r>
            <a:r>
              <a:rPr lang="en-US" dirty="0" err="1"/>
              <a:t>glomerulosa</a:t>
            </a:r>
            <a:r>
              <a:rPr lang="en-US" dirty="0"/>
              <a:t> layer </a:t>
            </a:r>
            <a:r>
              <a:rPr lang="en-US" dirty="0" smtClean="0"/>
              <a:t>of the </a:t>
            </a:r>
            <a:r>
              <a:rPr lang="en-US" dirty="0"/>
              <a:t>adrenal cortex. Benign adenomas occur and </a:t>
            </a:r>
            <a:r>
              <a:rPr lang="en-US" dirty="0" smtClean="0"/>
              <a:t>also carcinomas</a:t>
            </a:r>
            <a:r>
              <a:rPr lang="en-US" dirty="0"/>
              <a:t>. The latter secrete a variety of </a:t>
            </a:r>
            <a:r>
              <a:rPr lang="en-US" dirty="0" smtClean="0"/>
              <a:t>steroids, including </a:t>
            </a:r>
            <a:r>
              <a:rPr lang="en-US" dirty="0"/>
              <a:t>androgens, and thus may cause </a:t>
            </a:r>
            <a:r>
              <a:rPr lang="en-US" dirty="0" err="1"/>
              <a:t>hirsutism</a:t>
            </a:r>
            <a:r>
              <a:rPr lang="en-US" dirty="0"/>
              <a:t> </a:t>
            </a:r>
            <a:r>
              <a:rPr lang="en-US" dirty="0" smtClean="0"/>
              <a:t>or </a:t>
            </a:r>
            <a:r>
              <a:rPr lang="en-US" dirty="0" err="1" smtClean="0"/>
              <a:t>virilization</a:t>
            </a:r>
            <a:r>
              <a:rPr lang="en-US" dirty="0"/>
              <a:t>. In these cases plasma ACTH is </a:t>
            </a:r>
            <a:r>
              <a:rPr lang="en-US" dirty="0" smtClean="0"/>
              <a:t>suppressed by </a:t>
            </a:r>
            <a:r>
              <a:rPr lang="en-US" dirty="0"/>
              <a:t>the excess glucocorticoids.</a:t>
            </a:r>
          </a:p>
        </p:txBody>
      </p:sp>
    </p:spTree>
    <p:extLst>
      <p:ext uri="{BB962C8B-B14F-4D97-AF65-F5344CB8AC3E}">
        <p14:creationId xmlns:p14="http://schemas.microsoft.com/office/powerpoint/2010/main" val="35901464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a:bodyPr>
          <a:lstStyle/>
          <a:p>
            <a:pPr marL="0" indent="0">
              <a:buNone/>
            </a:pPr>
            <a:r>
              <a:rPr lang="en-US" b="1" dirty="0"/>
              <a:t>Basis of investigation of suspected Cushing’s syndrome</a:t>
            </a:r>
          </a:p>
          <a:p>
            <a:pPr marL="0" indent="0">
              <a:buNone/>
            </a:pPr>
            <a:r>
              <a:rPr lang="en-US" dirty="0"/>
              <a:t>The following questions should be asked:</a:t>
            </a:r>
          </a:p>
          <a:p>
            <a:r>
              <a:rPr lang="en-US" i="1" dirty="0" smtClean="0">
                <a:solidFill>
                  <a:srgbClr val="FF0000"/>
                </a:solidFill>
              </a:rPr>
              <a:t>Is </a:t>
            </a:r>
            <a:r>
              <a:rPr lang="en-US" i="1" dirty="0">
                <a:solidFill>
                  <a:srgbClr val="FF0000"/>
                </a:solidFill>
              </a:rPr>
              <a:t>there abnormal cortisol secretion?</a:t>
            </a:r>
          </a:p>
          <a:p>
            <a:r>
              <a:rPr lang="en-US" i="1" dirty="0" smtClean="0">
                <a:solidFill>
                  <a:srgbClr val="FF0000"/>
                </a:solidFill>
              </a:rPr>
              <a:t>If </a:t>
            </a:r>
            <a:r>
              <a:rPr lang="en-US" i="1" dirty="0">
                <a:solidFill>
                  <a:srgbClr val="FF0000"/>
                </a:solidFill>
              </a:rPr>
              <a:t>so, does the patient have any other condition </a:t>
            </a:r>
            <a:r>
              <a:rPr lang="en-US" i="1" dirty="0" smtClean="0">
                <a:solidFill>
                  <a:srgbClr val="FF0000"/>
                </a:solidFill>
              </a:rPr>
              <a:t>that may </a:t>
            </a:r>
            <a:r>
              <a:rPr lang="en-US" i="1" dirty="0">
                <a:solidFill>
                  <a:srgbClr val="FF0000"/>
                </a:solidFill>
              </a:rPr>
              <a:t>cause it?</a:t>
            </a:r>
          </a:p>
          <a:p>
            <a:r>
              <a:rPr lang="en-US" i="1" dirty="0" smtClean="0">
                <a:solidFill>
                  <a:srgbClr val="FF0000"/>
                </a:solidFill>
              </a:rPr>
              <a:t>If </a:t>
            </a:r>
            <a:r>
              <a:rPr lang="en-US" i="1" dirty="0">
                <a:solidFill>
                  <a:srgbClr val="FF0000"/>
                </a:solidFill>
              </a:rPr>
              <a:t>Cushing’s syndrome is confirmed, what is </a:t>
            </a:r>
            <a:r>
              <a:rPr lang="en-US" i="1" dirty="0" smtClean="0">
                <a:solidFill>
                  <a:srgbClr val="FF0000"/>
                </a:solidFill>
              </a:rPr>
              <a:t>the cause</a:t>
            </a:r>
            <a:r>
              <a:rPr lang="en-US" i="1" dirty="0">
                <a:solidFill>
                  <a:srgbClr val="FF0000"/>
                </a:solidFill>
              </a:rPr>
              <a:t>?</a:t>
            </a:r>
          </a:p>
        </p:txBody>
      </p:sp>
    </p:spTree>
    <p:extLst>
      <p:ext uri="{BB962C8B-B14F-4D97-AF65-F5344CB8AC3E}">
        <p14:creationId xmlns:p14="http://schemas.microsoft.com/office/powerpoint/2010/main" val="1822422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pPr marL="0" indent="0">
              <a:buNone/>
            </a:pPr>
            <a:r>
              <a:rPr lang="en-US" i="1" dirty="0">
                <a:solidFill>
                  <a:srgbClr val="FF0000"/>
                </a:solidFill>
              </a:rPr>
              <a:t>Is there abnormal cortisol secretion?</a:t>
            </a:r>
          </a:p>
          <a:p>
            <a:r>
              <a:rPr lang="en-US" dirty="0"/>
              <a:t>Plasma cortisol concentrations reflect ACTH </a:t>
            </a:r>
            <a:r>
              <a:rPr lang="en-US" dirty="0" smtClean="0"/>
              <a:t>activity at </a:t>
            </a:r>
            <a:r>
              <a:rPr lang="en-US" dirty="0"/>
              <a:t>that moment and, because of the episodic </a:t>
            </a:r>
            <a:r>
              <a:rPr lang="en-US" dirty="0" smtClean="0"/>
              <a:t>nature of </a:t>
            </a:r>
            <a:r>
              <a:rPr lang="en-US" dirty="0"/>
              <a:t>cortisol secretion, such isolated values may </a:t>
            </a:r>
            <a:r>
              <a:rPr lang="en-US" dirty="0" smtClean="0"/>
              <a:t>be misleading</a:t>
            </a:r>
            <a:r>
              <a:rPr lang="en-US" dirty="0"/>
              <a:t>. </a:t>
            </a:r>
            <a:endParaRPr lang="en-US" dirty="0" smtClean="0"/>
          </a:p>
          <a:p>
            <a:r>
              <a:rPr lang="en-US" dirty="0" smtClean="0"/>
              <a:t>Indeed</a:t>
            </a:r>
            <a:r>
              <a:rPr lang="en-US" dirty="0"/>
              <a:t>, cyclical Cushing’s syndrome </a:t>
            </a:r>
            <a:r>
              <a:rPr lang="en-US" dirty="0" smtClean="0"/>
              <a:t>may require </a:t>
            </a:r>
            <a:r>
              <a:rPr lang="en-US" dirty="0"/>
              <a:t>repeated </a:t>
            </a:r>
            <a:r>
              <a:rPr lang="en-US" dirty="0" smtClean="0"/>
              <a:t>investigation.</a:t>
            </a:r>
          </a:p>
          <a:p>
            <a:r>
              <a:rPr lang="en-US" dirty="0" smtClean="0"/>
              <a:t>The </a:t>
            </a:r>
            <a:r>
              <a:rPr lang="en-US" dirty="0"/>
              <a:t>level of </a:t>
            </a:r>
            <a:r>
              <a:rPr lang="en-US" dirty="0" smtClean="0"/>
              <a:t>cortisol measured </a:t>
            </a:r>
            <a:r>
              <a:rPr lang="en-US" dirty="0"/>
              <a:t>in a 24-h urine sample reflects the </a:t>
            </a:r>
            <a:r>
              <a:rPr lang="en-US" dirty="0" smtClean="0"/>
              <a:t>overall daily </a:t>
            </a:r>
            <a:r>
              <a:rPr lang="en-US" dirty="0"/>
              <a:t>secretion</a:t>
            </a:r>
            <a:r>
              <a:rPr lang="en-US" dirty="0" smtClean="0"/>
              <a:t>.</a:t>
            </a:r>
          </a:p>
          <a:p>
            <a:pPr marL="0" indent="0">
              <a:buNone/>
            </a:pPr>
            <a:r>
              <a:rPr lang="en-US" dirty="0"/>
              <a:t>One of the earliest features of Cushing’s </a:t>
            </a:r>
            <a:r>
              <a:rPr lang="en-US" dirty="0" smtClean="0"/>
              <a:t>syndrome is </a:t>
            </a:r>
            <a:r>
              <a:rPr lang="en-US" dirty="0"/>
              <a:t>the loss of the diurnal variation in cortisol </a:t>
            </a:r>
            <a:r>
              <a:rPr lang="en-US" dirty="0" smtClean="0"/>
              <a:t>secretion, with </a:t>
            </a:r>
            <a:r>
              <a:rPr lang="en-US" dirty="0"/>
              <a:t>high concentrations in the late evening, </a:t>
            </a:r>
            <a:r>
              <a:rPr lang="en-US" dirty="0" smtClean="0"/>
              <a:t>when secretion </a:t>
            </a:r>
            <a:r>
              <a:rPr lang="en-US" dirty="0"/>
              <a:t>is normally at a minimum. However, it is </a:t>
            </a:r>
            <a:r>
              <a:rPr lang="en-US" dirty="0" smtClean="0"/>
              <a:t>not a </a:t>
            </a:r>
            <a:r>
              <a:rPr lang="en-US" dirty="0"/>
              <a:t>diagnostic </a:t>
            </a:r>
            <a:r>
              <a:rPr lang="en-US" dirty="0" smtClean="0"/>
              <a:t>finding </a:t>
            </a:r>
            <a:r>
              <a:rPr lang="en-US" dirty="0"/>
              <a:t>because it can also be caused </a:t>
            </a:r>
            <a:r>
              <a:rPr lang="en-US" dirty="0" smtClean="0"/>
              <a:t>by, </a:t>
            </a:r>
            <a:r>
              <a:rPr lang="en-US" dirty="0" smtClean="0">
                <a:solidFill>
                  <a:srgbClr val="FF0000"/>
                </a:solidFill>
              </a:rPr>
              <a:t>e.g. </a:t>
            </a:r>
            <a:r>
              <a:rPr lang="en-US" dirty="0">
                <a:solidFill>
                  <a:srgbClr val="FF0000"/>
                </a:solidFill>
              </a:rPr>
              <a:t>stress and endogenous depression</a:t>
            </a:r>
            <a:r>
              <a:rPr lang="en-US" dirty="0"/>
              <a:t>. </a:t>
            </a:r>
            <a:r>
              <a:rPr lang="en-US" dirty="0" smtClean="0"/>
              <a:t>The assessment </a:t>
            </a:r>
            <a:r>
              <a:rPr lang="en-US" dirty="0"/>
              <a:t>of diurnal rhythm is </a:t>
            </a:r>
            <a:r>
              <a:rPr lang="en-US" u="sng" dirty="0"/>
              <a:t>not</a:t>
            </a:r>
            <a:r>
              <a:rPr lang="en-US" dirty="0"/>
              <a:t> a practical </a:t>
            </a:r>
            <a:r>
              <a:rPr lang="en-US" dirty="0" smtClean="0"/>
              <a:t>outpatient procedure</a:t>
            </a:r>
            <a:r>
              <a:rPr lang="en-US" dirty="0"/>
              <a:t>.</a:t>
            </a:r>
          </a:p>
        </p:txBody>
      </p:sp>
    </p:spTree>
    <p:extLst>
      <p:ext uri="{BB962C8B-B14F-4D97-AF65-F5344CB8AC3E}">
        <p14:creationId xmlns:p14="http://schemas.microsoft.com/office/powerpoint/2010/main" val="20028718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5105400"/>
          </a:xfrm>
        </p:spPr>
        <p:txBody>
          <a:bodyPr>
            <a:noAutofit/>
          </a:bodyPr>
          <a:lstStyle/>
          <a:p>
            <a:pPr marL="0" indent="0">
              <a:buNone/>
            </a:pPr>
            <a:r>
              <a:rPr lang="en-US" sz="2300" b="1" dirty="0"/>
              <a:t>Out-patient screening tests therefore may </a:t>
            </a:r>
            <a:r>
              <a:rPr lang="en-US" sz="2300" b="1" dirty="0" smtClean="0"/>
              <a:t>include the following</a:t>
            </a:r>
            <a:r>
              <a:rPr lang="en-US" sz="2300" b="1" dirty="0"/>
              <a:t>:</a:t>
            </a:r>
            <a:endParaRPr lang="en-US" sz="2300" b="1" dirty="0" smtClean="0"/>
          </a:p>
          <a:p>
            <a:r>
              <a:rPr lang="en-US" sz="2300" u="sng" dirty="0"/>
              <a:t>Estimation of 24-h urinary free cortisol</a:t>
            </a:r>
          </a:p>
          <a:p>
            <a:pPr marL="0" indent="0">
              <a:buNone/>
            </a:pPr>
            <a:r>
              <a:rPr lang="en-US" sz="2300" dirty="0" smtClean="0"/>
              <a:t>Only </a:t>
            </a:r>
            <a:r>
              <a:rPr lang="en-US" sz="2300" dirty="0"/>
              <a:t>the </a:t>
            </a:r>
            <a:r>
              <a:rPr lang="en-US" sz="2300" dirty="0">
                <a:solidFill>
                  <a:srgbClr val="FF0000"/>
                </a:solidFill>
              </a:rPr>
              <a:t>unbound fraction of cortisol in plasma</a:t>
            </a:r>
            <a:r>
              <a:rPr lang="en-US" sz="2300" dirty="0"/>
              <a:t> </a:t>
            </a:r>
            <a:r>
              <a:rPr lang="en-US" sz="2300" dirty="0" smtClean="0"/>
              <a:t>is filtered </a:t>
            </a:r>
            <a:r>
              <a:rPr lang="en-US" sz="2300" dirty="0"/>
              <a:t>at the glomeruli and excreted in the </a:t>
            </a:r>
            <a:r>
              <a:rPr lang="en-US" sz="2300" dirty="0" smtClean="0"/>
              <a:t>urine (</a:t>
            </a:r>
            <a:r>
              <a:rPr lang="en-US" sz="2300" dirty="0" smtClean="0">
                <a:solidFill>
                  <a:srgbClr val="FF0000"/>
                </a:solidFill>
              </a:rPr>
              <a:t>urinary </a:t>
            </a:r>
            <a:r>
              <a:rPr lang="en-US" sz="2300" dirty="0">
                <a:solidFill>
                  <a:srgbClr val="FF0000"/>
                </a:solidFill>
              </a:rPr>
              <a:t>‘free’ cortisol</a:t>
            </a:r>
            <a:r>
              <a:rPr lang="en-US" sz="2300" dirty="0"/>
              <a:t>). In Cushing’s syndrome, </a:t>
            </a:r>
            <a:r>
              <a:rPr lang="en-US" sz="2300" dirty="0" smtClean="0"/>
              <a:t>because of </a:t>
            </a:r>
            <a:r>
              <a:rPr lang="en-US" sz="2300" dirty="0"/>
              <a:t>the loss of circadian rhythm, raised plasma </a:t>
            </a:r>
            <a:r>
              <a:rPr lang="en-US" sz="2300" dirty="0" smtClean="0"/>
              <a:t>values are </a:t>
            </a:r>
            <a:r>
              <a:rPr lang="en-US" sz="2300" dirty="0"/>
              <a:t>present for longer than normal and daily </a:t>
            </a:r>
            <a:r>
              <a:rPr lang="en-US" sz="2300" dirty="0" smtClean="0"/>
              <a:t>urinary cortisol </a:t>
            </a:r>
            <a:r>
              <a:rPr lang="en-US" sz="2300" dirty="0"/>
              <a:t>excretion is further increased (i.e. there is </a:t>
            </a:r>
            <a:r>
              <a:rPr lang="en-US" sz="2300" dirty="0" smtClean="0"/>
              <a:t>a disproportionately </a:t>
            </a:r>
            <a:r>
              <a:rPr lang="en-US" sz="2300" dirty="0"/>
              <a:t>raised free fraction of cortisol</a:t>
            </a:r>
            <a:r>
              <a:rPr lang="en-US" sz="2300" dirty="0" smtClean="0"/>
              <a:t>).</a:t>
            </a:r>
          </a:p>
          <a:p>
            <a:pPr marL="0" indent="0">
              <a:buNone/>
            </a:pPr>
            <a:r>
              <a:rPr lang="en-US" sz="2300" dirty="0"/>
              <a:t>Plasma and urinary cortisol concentrations </a:t>
            </a:r>
            <a:r>
              <a:rPr lang="en-US" sz="2300" dirty="0" smtClean="0"/>
              <a:t>are usually </a:t>
            </a:r>
            <a:r>
              <a:rPr lang="en-US" sz="2300" dirty="0"/>
              <a:t>much higher when Cushing’s syndrome </a:t>
            </a:r>
            <a:r>
              <a:rPr lang="en-US" sz="2300" dirty="0" smtClean="0"/>
              <a:t>is due </a:t>
            </a:r>
            <a:r>
              <a:rPr lang="en-US" sz="2300" dirty="0"/>
              <a:t>to adrenocortical carcinoma or overt </a:t>
            </a:r>
            <a:r>
              <a:rPr lang="en-US" sz="2300" dirty="0" smtClean="0"/>
              <a:t>ectopic </a:t>
            </a:r>
            <a:r>
              <a:rPr lang="en-US" sz="2300" dirty="0"/>
              <a:t>ACTH secretion. Determinations of 24-h urinary </a:t>
            </a:r>
            <a:r>
              <a:rPr lang="en-US" sz="2300" dirty="0" smtClean="0"/>
              <a:t>free cortisol </a:t>
            </a:r>
            <a:r>
              <a:rPr lang="en-US" sz="2300" dirty="0"/>
              <a:t>have about a </a:t>
            </a:r>
            <a:r>
              <a:rPr lang="en-US" sz="2300" dirty="0" smtClean="0"/>
              <a:t>5% </a:t>
            </a:r>
            <a:r>
              <a:rPr lang="en-US" sz="2300" dirty="0"/>
              <a:t>false-negative rate, </a:t>
            </a:r>
            <a:r>
              <a:rPr lang="en-US" sz="2300" dirty="0" smtClean="0"/>
              <a:t>but if </a:t>
            </a:r>
            <a:r>
              <a:rPr lang="en-US" sz="2300" dirty="0"/>
              <a:t>three separate determinations are normal, </a:t>
            </a:r>
            <a:r>
              <a:rPr lang="en-US" sz="2300" dirty="0" smtClean="0"/>
              <a:t>Cushing’s syndrome </a:t>
            </a:r>
            <a:r>
              <a:rPr lang="en-US" sz="2300" dirty="0"/>
              <a:t>is most unlikely.</a:t>
            </a:r>
          </a:p>
        </p:txBody>
      </p:sp>
    </p:spTree>
    <p:extLst>
      <p:ext uri="{BB962C8B-B14F-4D97-AF65-F5344CB8AC3E}">
        <p14:creationId xmlns:p14="http://schemas.microsoft.com/office/powerpoint/2010/main" val="3233069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228600" y="1600200"/>
            <a:ext cx="8686800" cy="5257800"/>
          </a:xfrm>
        </p:spPr>
        <p:txBody>
          <a:bodyPr>
            <a:noAutofit/>
          </a:bodyPr>
          <a:lstStyle/>
          <a:p>
            <a:r>
              <a:rPr lang="en-US" sz="2500" u="sng" dirty="0"/>
              <a:t>Low-dose overnight dexamethasone suppression test</a:t>
            </a:r>
          </a:p>
          <a:p>
            <a:pPr marL="0" indent="0">
              <a:buNone/>
            </a:pPr>
            <a:r>
              <a:rPr lang="en-US" sz="2500" dirty="0"/>
              <a:t>A small dose, </a:t>
            </a:r>
            <a:r>
              <a:rPr lang="en-US" sz="2500" dirty="0" smtClean="0"/>
              <a:t>e.g. </a:t>
            </a:r>
            <a:r>
              <a:rPr lang="en-US" sz="2500" dirty="0"/>
              <a:t>1 mg, of this synthetic </a:t>
            </a:r>
            <a:r>
              <a:rPr lang="en-US" sz="2500" dirty="0" smtClean="0"/>
              <a:t>steroid inhibits </a:t>
            </a:r>
            <a:r>
              <a:rPr lang="en-US" sz="2500" dirty="0"/>
              <a:t>ACTH, and thereby cortisol secretion </a:t>
            </a:r>
            <a:r>
              <a:rPr lang="en-US" sz="2500" dirty="0" smtClean="0"/>
              <a:t>by negative </a:t>
            </a:r>
            <a:r>
              <a:rPr lang="en-US" sz="2500" dirty="0"/>
              <a:t>feedback. This is usually given at midnight </a:t>
            </a:r>
            <a:r>
              <a:rPr lang="en-US" sz="2500" dirty="0" smtClean="0"/>
              <a:t>and blood </a:t>
            </a:r>
            <a:r>
              <a:rPr lang="en-US" sz="2500" dirty="0"/>
              <a:t>is taken for cortisol assay at 09.00 h the </a:t>
            </a:r>
            <a:r>
              <a:rPr lang="en-US" sz="2500" dirty="0" smtClean="0"/>
              <a:t>following morning</a:t>
            </a:r>
            <a:r>
              <a:rPr lang="en-US" sz="2500" dirty="0"/>
              <a:t>.</a:t>
            </a:r>
          </a:p>
          <a:p>
            <a:pPr marL="0" indent="0">
              <a:buNone/>
            </a:pPr>
            <a:r>
              <a:rPr lang="en-US" sz="2500" dirty="0"/>
              <a:t>The overnight dexamethasone suppression </a:t>
            </a:r>
            <a:r>
              <a:rPr lang="en-US" sz="2500" dirty="0" smtClean="0"/>
              <a:t>test is </a:t>
            </a:r>
            <a:r>
              <a:rPr lang="en-US" sz="2500" dirty="0"/>
              <a:t>a sensitive, but not completely </a:t>
            </a:r>
            <a:r>
              <a:rPr lang="en-US" sz="2500" dirty="0" smtClean="0"/>
              <a:t>specific</a:t>
            </a:r>
            <a:r>
              <a:rPr lang="en-US" sz="2500" dirty="0"/>
              <a:t>, test </a:t>
            </a:r>
            <a:r>
              <a:rPr lang="en-US" sz="2500" dirty="0" smtClean="0"/>
              <a:t>for evaluating </a:t>
            </a:r>
            <a:r>
              <a:rPr lang="en-US" sz="2500" dirty="0"/>
              <a:t>such patients. The </a:t>
            </a:r>
            <a:r>
              <a:rPr lang="en-US" sz="2500" dirty="0">
                <a:solidFill>
                  <a:srgbClr val="FF0000"/>
                </a:solidFill>
              </a:rPr>
              <a:t>false-positive rate is </a:t>
            </a:r>
            <a:r>
              <a:rPr lang="en-US" sz="2500" dirty="0" smtClean="0">
                <a:solidFill>
                  <a:srgbClr val="FF0000"/>
                </a:solidFill>
              </a:rPr>
              <a:t>about 12% </a:t>
            </a:r>
            <a:r>
              <a:rPr lang="en-US" sz="2500" dirty="0"/>
              <a:t>and the </a:t>
            </a:r>
            <a:r>
              <a:rPr lang="en-US" sz="2500" dirty="0">
                <a:solidFill>
                  <a:srgbClr val="FF0000"/>
                </a:solidFill>
              </a:rPr>
              <a:t>false-negative rate about </a:t>
            </a:r>
            <a:r>
              <a:rPr lang="en-US" sz="2500" dirty="0" smtClean="0">
                <a:solidFill>
                  <a:srgbClr val="FF0000"/>
                </a:solidFill>
              </a:rPr>
              <a:t>2%</a:t>
            </a:r>
            <a:r>
              <a:rPr lang="en-US" sz="2500" dirty="0" smtClean="0"/>
              <a:t>. A </a:t>
            </a:r>
            <a:r>
              <a:rPr lang="en-US" sz="2500" dirty="0"/>
              <a:t>normal fall in plasma cortisol concentrations </a:t>
            </a:r>
            <a:r>
              <a:rPr lang="en-US" sz="2500" dirty="0" smtClean="0"/>
              <a:t>makes the </a:t>
            </a:r>
            <a:r>
              <a:rPr lang="en-US" sz="2500" dirty="0"/>
              <a:t>diagnosis of Cushing’s syndrome very </a:t>
            </a:r>
            <a:r>
              <a:rPr lang="en-US" sz="2500" dirty="0" smtClean="0"/>
              <a:t>unlikely, but </a:t>
            </a:r>
            <a:r>
              <a:rPr lang="en-US" sz="2500" dirty="0"/>
              <a:t>failure to suppress plasma cortisol to less </a:t>
            </a:r>
            <a:r>
              <a:rPr lang="en-US" sz="2500" dirty="0" smtClean="0"/>
              <a:t>than 50 </a:t>
            </a:r>
            <a:r>
              <a:rPr lang="en-US" sz="2500" dirty="0" err="1"/>
              <a:t>nmol</a:t>
            </a:r>
            <a:r>
              <a:rPr lang="en-US" sz="2500" dirty="0"/>
              <a:t>/L does not </a:t>
            </a:r>
            <a:r>
              <a:rPr lang="en-US" sz="2500" dirty="0" smtClean="0"/>
              <a:t>confirm </a:t>
            </a:r>
            <a:r>
              <a:rPr lang="en-US" sz="2500" dirty="0"/>
              <a:t>it with certainty</a:t>
            </a:r>
            <a:r>
              <a:rPr lang="en-US" sz="2500" dirty="0" smtClean="0"/>
              <a:t>.</a:t>
            </a:r>
            <a:endParaRPr lang="en-US" sz="2500" dirty="0"/>
          </a:p>
        </p:txBody>
      </p:sp>
    </p:spTree>
    <p:extLst>
      <p:ext uri="{BB962C8B-B14F-4D97-AF65-F5344CB8AC3E}">
        <p14:creationId xmlns:p14="http://schemas.microsoft.com/office/powerpoint/2010/main" val="39459499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pPr marL="0" indent="0">
              <a:buNone/>
            </a:pPr>
            <a:r>
              <a:rPr lang="en-US" dirty="0" smtClean="0"/>
              <a:t>There are some pitfalls, for example certain anticonvulsant drugs, such as phenytoin, may interfere with dexamethasone suppression tests, inducing liver enzymes that increase the rate of metabolism of the drug. Plasma concentrations may therefore be too low to suppress the feedback </a:t>
            </a:r>
            <a:r>
              <a:rPr lang="en-US" dirty="0" err="1" smtClean="0"/>
              <a:t>centre</a:t>
            </a:r>
            <a:r>
              <a:rPr lang="en-US" dirty="0" smtClean="0"/>
              <a:t>.</a:t>
            </a:r>
          </a:p>
          <a:p>
            <a:endParaRPr lang="en-US" u="sng" dirty="0" smtClean="0"/>
          </a:p>
          <a:p>
            <a:r>
              <a:rPr lang="en-US" u="sng" dirty="0" smtClean="0"/>
              <a:t>Additional </a:t>
            </a:r>
            <a:r>
              <a:rPr lang="en-US" u="sng" dirty="0"/>
              <a:t>tests</a:t>
            </a:r>
          </a:p>
          <a:p>
            <a:pPr marL="0" indent="0">
              <a:buNone/>
            </a:pPr>
            <a:r>
              <a:rPr lang="en-US" dirty="0"/>
              <a:t>In some cases, additional tests are needed to confirm </a:t>
            </a:r>
            <a:r>
              <a:rPr lang="en-US" dirty="0" smtClean="0"/>
              <a:t>the diagnosis </a:t>
            </a:r>
            <a:r>
              <a:rPr lang="en-US" dirty="0"/>
              <a:t>of excess cortisol production. The 48-h </a:t>
            </a:r>
            <a:r>
              <a:rPr lang="en-US" dirty="0" smtClean="0"/>
              <a:t>low dose dexamethasone </a:t>
            </a:r>
            <a:r>
              <a:rPr lang="en-US" dirty="0"/>
              <a:t>suppression test may be useful </a:t>
            </a:r>
            <a:r>
              <a:rPr lang="en-US" dirty="0" smtClean="0"/>
              <a:t>as it </a:t>
            </a:r>
            <a:r>
              <a:rPr lang="en-US" dirty="0"/>
              <a:t>gives fewer false-positives than the overnight </a:t>
            </a:r>
            <a:r>
              <a:rPr lang="en-US" dirty="0" smtClean="0"/>
              <a:t>low-dose dexamethasone </a:t>
            </a:r>
            <a:r>
              <a:rPr lang="en-US" dirty="0"/>
              <a:t>test: 0.5 mg dexamethasone is </a:t>
            </a:r>
            <a:r>
              <a:rPr lang="en-US" dirty="0" smtClean="0"/>
              <a:t>given orally </a:t>
            </a:r>
            <a:r>
              <a:rPr lang="en-US" dirty="0"/>
              <a:t>at 6-h intervals from 09.00 h on day 1 for </a:t>
            </a:r>
            <a:r>
              <a:rPr lang="en-US" dirty="0" smtClean="0"/>
              <a:t>eight doses</a:t>
            </a:r>
            <a:r>
              <a:rPr lang="en-US" dirty="0"/>
              <a:t>, and then plasma cortisol is measured after 48 </a:t>
            </a:r>
            <a:r>
              <a:rPr lang="en-US" dirty="0" smtClean="0"/>
              <a:t>h at </a:t>
            </a:r>
            <a:r>
              <a:rPr lang="en-US" dirty="0"/>
              <a:t>09.00 h. Plasma cortisol should normally suppress </a:t>
            </a:r>
            <a:r>
              <a:rPr lang="en-US" dirty="0" smtClean="0"/>
              <a:t>to less </a:t>
            </a:r>
            <a:r>
              <a:rPr lang="en-US" dirty="0"/>
              <a:t>than 50 </a:t>
            </a:r>
            <a:r>
              <a:rPr lang="en-US" dirty="0" err="1"/>
              <a:t>nmol</a:t>
            </a:r>
            <a:r>
              <a:rPr lang="en-US" dirty="0"/>
              <a:t>/L, but not in Cushing’s syndrome.</a:t>
            </a:r>
          </a:p>
        </p:txBody>
      </p:sp>
    </p:spTree>
    <p:extLst>
      <p:ext uri="{BB962C8B-B14F-4D97-AF65-F5344CB8AC3E}">
        <p14:creationId xmlns:p14="http://schemas.microsoft.com/office/powerpoint/2010/main" val="6231923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77500" lnSpcReduction="20000"/>
          </a:bodyPr>
          <a:lstStyle/>
          <a:p>
            <a:r>
              <a:rPr lang="en-US" i="1" dirty="0">
                <a:solidFill>
                  <a:srgbClr val="FF0000"/>
                </a:solidFill>
              </a:rPr>
              <a:t>Is there another cause for the abnormal cortisol secretion?</a:t>
            </a:r>
          </a:p>
          <a:p>
            <a:pPr marL="0" indent="0">
              <a:buNone/>
            </a:pPr>
            <a:r>
              <a:rPr lang="en-US" dirty="0"/>
              <a:t>Various conditions can mimic Cushing’s </a:t>
            </a:r>
            <a:r>
              <a:rPr lang="en-US" dirty="0" smtClean="0"/>
              <a:t>syndrome (pseudo-Cushing’s</a:t>
            </a:r>
            <a:r>
              <a:rPr lang="en-US" dirty="0"/>
              <a:t>) and thus give false-positive </a:t>
            </a:r>
            <a:r>
              <a:rPr lang="en-US" dirty="0" smtClean="0"/>
              <a:t>results for </a:t>
            </a:r>
            <a:r>
              <a:rPr lang="en-US" dirty="0"/>
              <a:t>screening tests.</a:t>
            </a:r>
          </a:p>
          <a:p>
            <a:pPr marL="0" indent="0">
              <a:buNone/>
            </a:pPr>
            <a:endParaRPr lang="en-US" dirty="0" smtClean="0"/>
          </a:p>
          <a:p>
            <a:pPr marL="0" indent="0">
              <a:buNone/>
            </a:pPr>
            <a:r>
              <a:rPr lang="en-US" u="sng" dirty="0" smtClean="0"/>
              <a:t>The </a:t>
            </a:r>
            <a:r>
              <a:rPr lang="en-US" u="sng" dirty="0"/>
              <a:t>following non-Cushing’s causes of </a:t>
            </a:r>
            <a:r>
              <a:rPr lang="en-US" u="sng" dirty="0" smtClean="0"/>
              <a:t>abnormal cortisol </a:t>
            </a:r>
            <a:r>
              <a:rPr lang="en-US" u="sng" dirty="0"/>
              <a:t>secretion are important to remember:</a:t>
            </a:r>
          </a:p>
          <a:p>
            <a:endParaRPr lang="en-US" i="1" dirty="0" smtClean="0">
              <a:solidFill>
                <a:srgbClr val="FF0000"/>
              </a:solidFill>
            </a:endParaRPr>
          </a:p>
          <a:p>
            <a:pPr marL="0" indent="0">
              <a:buNone/>
            </a:pPr>
            <a:r>
              <a:rPr lang="en-US" i="1" dirty="0" smtClean="0">
                <a:solidFill>
                  <a:srgbClr val="FF0000"/>
                </a:solidFill>
              </a:rPr>
              <a:t>Stress</a:t>
            </a:r>
            <a:r>
              <a:rPr lang="en-US" i="1" dirty="0" smtClean="0"/>
              <a:t> </a:t>
            </a:r>
            <a:r>
              <a:rPr lang="en-US" dirty="0"/>
              <a:t>over-rides the other mechanisms </a:t>
            </a:r>
            <a:r>
              <a:rPr lang="en-US" dirty="0" smtClean="0"/>
              <a:t>controlling ACTH </a:t>
            </a:r>
            <a:r>
              <a:rPr lang="en-US" dirty="0"/>
              <a:t>secretion, with loss of the normal </a:t>
            </a:r>
            <a:r>
              <a:rPr lang="en-US" dirty="0" smtClean="0"/>
              <a:t>circadian variation </a:t>
            </a:r>
            <a:r>
              <a:rPr lang="en-US" dirty="0"/>
              <a:t>of plasma cortisol and a reduced </a:t>
            </a:r>
            <a:r>
              <a:rPr lang="en-US" dirty="0" smtClean="0"/>
              <a:t>feedback response</a:t>
            </a:r>
            <a:r>
              <a:rPr lang="en-US" dirty="0"/>
              <a:t>. Urinary free cortisol excretion may </a:t>
            </a:r>
            <a:r>
              <a:rPr lang="en-US" dirty="0" smtClean="0"/>
              <a:t>be increased </a:t>
            </a:r>
            <a:r>
              <a:rPr lang="en-US" dirty="0"/>
              <a:t>even in relatively minor physical illness </a:t>
            </a:r>
            <a:r>
              <a:rPr lang="en-US" dirty="0" smtClean="0"/>
              <a:t>or mental </a:t>
            </a:r>
            <a:r>
              <a:rPr lang="en-US" dirty="0"/>
              <a:t>stress.</a:t>
            </a:r>
          </a:p>
        </p:txBody>
      </p:sp>
    </p:spTree>
    <p:extLst>
      <p:ext uri="{BB962C8B-B14F-4D97-AF65-F5344CB8AC3E}">
        <p14:creationId xmlns:p14="http://schemas.microsoft.com/office/powerpoint/2010/main" val="22357852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i="1" dirty="0">
                <a:solidFill>
                  <a:srgbClr val="FF0000"/>
                </a:solidFill>
              </a:rPr>
              <a:t>Endogenous depression</a:t>
            </a:r>
            <a:r>
              <a:rPr lang="en-US" i="1" dirty="0"/>
              <a:t> </a:t>
            </a:r>
            <a:r>
              <a:rPr lang="en-US" dirty="0"/>
              <a:t>may be associated </a:t>
            </a:r>
            <a:r>
              <a:rPr lang="en-US" dirty="0" smtClean="0"/>
              <a:t>with sustained </a:t>
            </a:r>
            <a:r>
              <a:rPr lang="en-US" dirty="0"/>
              <a:t>high plasma cortisol and </a:t>
            </a:r>
            <a:r>
              <a:rPr lang="en-US" dirty="0" smtClean="0"/>
              <a:t>ACTH concentrations </a:t>
            </a:r>
            <a:r>
              <a:rPr lang="en-US" dirty="0"/>
              <a:t>that may not be suppressed </a:t>
            </a:r>
            <a:r>
              <a:rPr lang="en-US" dirty="0" smtClean="0"/>
              <a:t>even by </a:t>
            </a:r>
            <a:r>
              <a:rPr lang="en-US" dirty="0"/>
              <a:t>a high dose of dexamethasone. However, </a:t>
            </a:r>
            <a:r>
              <a:rPr lang="en-US" dirty="0" smtClean="0"/>
              <a:t>these patients </a:t>
            </a:r>
            <a:r>
              <a:rPr lang="en-US" dirty="0"/>
              <a:t>often have a normal cortisol response </a:t>
            </a:r>
            <a:r>
              <a:rPr lang="en-US" dirty="0" smtClean="0"/>
              <a:t>to insulin-induced </a:t>
            </a:r>
            <a:r>
              <a:rPr lang="en-US" dirty="0" err="1"/>
              <a:t>hypoglycaemia</a:t>
            </a:r>
            <a:r>
              <a:rPr lang="en-US" dirty="0"/>
              <a:t>, whereas those </a:t>
            </a:r>
            <a:r>
              <a:rPr lang="en-US" dirty="0" smtClean="0"/>
              <a:t>with Cushing’s </a:t>
            </a:r>
            <a:r>
              <a:rPr lang="en-US" dirty="0"/>
              <a:t>syndrome do </a:t>
            </a:r>
            <a:r>
              <a:rPr lang="en-US" dirty="0" smtClean="0"/>
              <a:t>not.</a:t>
            </a:r>
            <a:endParaRPr lang="en-US" dirty="0"/>
          </a:p>
          <a:p>
            <a:pPr marL="0" indent="0">
              <a:buNone/>
            </a:pPr>
            <a:r>
              <a:rPr lang="en-US" i="1" dirty="0" smtClean="0">
                <a:solidFill>
                  <a:srgbClr val="FF0000"/>
                </a:solidFill>
              </a:rPr>
              <a:t>Severe </a:t>
            </a:r>
            <a:r>
              <a:rPr lang="en-US" i="1" dirty="0">
                <a:solidFill>
                  <a:srgbClr val="FF0000"/>
                </a:solidFill>
              </a:rPr>
              <a:t>alcohol abuse</a:t>
            </a:r>
            <a:r>
              <a:rPr lang="en-US" i="1" dirty="0"/>
              <a:t> </a:t>
            </a:r>
            <a:r>
              <a:rPr lang="en-US" dirty="0"/>
              <a:t>can cause </a:t>
            </a:r>
            <a:r>
              <a:rPr lang="en-US" dirty="0" err="1"/>
              <a:t>hypersecretion</a:t>
            </a:r>
            <a:r>
              <a:rPr lang="en-US" dirty="0"/>
              <a:t> </a:t>
            </a:r>
            <a:r>
              <a:rPr lang="en-US" dirty="0" smtClean="0"/>
              <a:t>of cortisol </a:t>
            </a:r>
            <a:r>
              <a:rPr lang="en-US" dirty="0"/>
              <a:t>that mimics Cushing’s syndrome </a:t>
            </a:r>
            <a:r>
              <a:rPr lang="en-US" dirty="0" smtClean="0"/>
              <a:t>clinically and </a:t>
            </a:r>
            <a:r>
              <a:rPr lang="en-US" dirty="0"/>
              <a:t>biochemically. The abnormal findings revert </a:t>
            </a:r>
            <a:r>
              <a:rPr lang="en-US" dirty="0" smtClean="0"/>
              <a:t>to normal </a:t>
            </a:r>
            <a:r>
              <a:rPr lang="en-US" dirty="0"/>
              <a:t>when alcohol is stopped.</a:t>
            </a:r>
          </a:p>
          <a:p>
            <a:pPr marL="0" indent="0">
              <a:buNone/>
            </a:pPr>
            <a:r>
              <a:rPr lang="en-US" i="1" dirty="0" smtClean="0">
                <a:solidFill>
                  <a:srgbClr val="FF0000"/>
                </a:solidFill>
              </a:rPr>
              <a:t>Severe </a:t>
            </a:r>
            <a:r>
              <a:rPr lang="en-US" i="1" dirty="0">
                <a:solidFill>
                  <a:srgbClr val="FF0000"/>
                </a:solidFill>
              </a:rPr>
              <a:t>obesity</a:t>
            </a:r>
            <a:r>
              <a:rPr lang="en-US" i="1" dirty="0"/>
              <a:t> </a:t>
            </a:r>
            <a:r>
              <a:rPr lang="en-US" dirty="0"/>
              <a:t>can also imitate Cushing’s syndrome.</a:t>
            </a:r>
          </a:p>
        </p:txBody>
      </p:sp>
    </p:spTree>
    <p:extLst>
      <p:ext uri="{BB962C8B-B14F-4D97-AF65-F5344CB8AC3E}">
        <p14:creationId xmlns:p14="http://schemas.microsoft.com/office/powerpoint/2010/main" val="2351032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CHEMISTRY AND BIOSYNTHESIS OF</a:t>
            </a:r>
            <a:br>
              <a:rPr lang="en-US" b="1" dirty="0"/>
            </a:br>
            <a:r>
              <a:rPr lang="en-US" b="1" dirty="0"/>
              <a:t>STEROIDS</a:t>
            </a:r>
            <a:endParaRPr lang="en-US" dirty="0"/>
          </a:p>
        </p:txBody>
      </p:sp>
      <p:grpSp>
        <p:nvGrpSpPr>
          <p:cNvPr id="5" name="Group 4"/>
          <p:cNvGrpSpPr/>
          <p:nvPr/>
        </p:nvGrpSpPr>
        <p:grpSpPr>
          <a:xfrm>
            <a:off x="6542856" y="2026921"/>
            <a:ext cx="2616384" cy="1828800"/>
            <a:chOff x="5943600" y="1524000"/>
            <a:chExt cx="2616384" cy="182880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1524000"/>
              <a:ext cx="2616384"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943600" y="1905000"/>
              <a:ext cx="838200" cy="457200"/>
            </a:xfrm>
            <a:prstGeom prst="rect">
              <a:avLst/>
            </a:prstGeom>
            <a:solidFill>
              <a:schemeClr val="bg1"/>
            </a:solidFill>
          </p:spPr>
          <p:txBody>
            <a:bodyPr wrap="square" rtlCol="0">
              <a:spAutoFit/>
            </a:bodyPr>
            <a:lstStyle/>
            <a:p>
              <a:endParaRPr lang="en-US" dirty="0"/>
            </a:p>
          </p:txBody>
        </p:sp>
      </p:grpSp>
      <p:sp>
        <p:nvSpPr>
          <p:cNvPr id="3" name="Content Placeholder 2"/>
          <p:cNvSpPr>
            <a:spLocks noGrp="1"/>
          </p:cNvSpPr>
          <p:nvPr>
            <p:ph idx="1"/>
          </p:nvPr>
        </p:nvSpPr>
        <p:spPr>
          <a:xfrm>
            <a:off x="76200" y="1600201"/>
            <a:ext cx="7627681" cy="457199"/>
          </a:xfrm>
        </p:spPr>
        <p:txBody>
          <a:bodyPr>
            <a:normAutofit lnSpcReduction="10000"/>
          </a:bodyPr>
          <a:lstStyle/>
          <a:p>
            <a:pPr marL="0" indent="0">
              <a:buNone/>
            </a:pPr>
            <a:r>
              <a:rPr lang="en-US" sz="2500" u="sng" dirty="0"/>
              <a:t>Steroid hormones are derived from the lipid </a:t>
            </a:r>
            <a:r>
              <a:rPr lang="en-US" sz="2500" u="sng" dirty="0" smtClean="0"/>
              <a:t>cholesterol. </a:t>
            </a:r>
            <a:endParaRPr lang="en-US" sz="2500" u="sng" dirty="0"/>
          </a:p>
        </p:txBody>
      </p:sp>
      <p:sp>
        <p:nvSpPr>
          <p:cNvPr id="8" name="Content Placeholder 2"/>
          <p:cNvSpPr txBox="1">
            <a:spLocks/>
          </p:cNvSpPr>
          <p:nvPr/>
        </p:nvSpPr>
        <p:spPr>
          <a:xfrm>
            <a:off x="15240" y="2285999"/>
            <a:ext cx="6558096" cy="2362201"/>
          </a:xfrm>
          <a:prstGeom prst="rect">
            <a:avLst/>
          </a:prstGeom>
        </p:spPr>
        <p:txBody>
          <a:bodyPr vert="horz" lIns="91440" tIns="45720" rIns="91440" bIns="45720" rtlCol="0">
            <a:normAutofit fontScale="4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5300" dirty="0" smtClean="0"/>
              <a:t>If the molecule contains 21 carbon atoms, it is referred to as a C21 steroid. The carbon atom at position 21 of the molecule is written as C-21. The side chain on C-17 is the main determinant of the type of hormonal activity, but substitutions in other positions modify activity within a particular group.</a:t>
            </a:r>
          </a:p>
          <a:p>
            <a:pPr marL="0" indent="0">
              <a:buNone/>
            </a:pPr>
            <a:endParaRPr lang="en-US" dirty="0"/>
          </a:p>
        </p:txBody>
      </p:sp>
      <p:sp>
        <p:nvSpPr>
          <p:cNvPr id="9" name="Content Placeholder 2"/>
          <p:cNvSpPr txBox="1">
            <a:spLocks/>
          </p:cNvSpPr>
          <p:nvPr/>
        </p:nvSpPr>
        <p:spPr>
          <a:xfrm>
            <a:off x="-1" y="4554854"/>
            <a:ext cx="6781801" cy="161734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500" dirty="0" smtClean="0"/>
              <a:t>The first hormonal product of cholesterol is </a:t>
            </a:r>
            <a:r>
              <a:rPr lang="en-US" sz="2500" dirty="0" err="1" smtClean="0"/>
              <a:t>pregnenolone</a:t>
            </a:r>
            <a:r>
              <a:rPr lang="en-US" sz="2500" dirty="0" smtClean="0"/>
              <a:t>. Several important synthetic pathways diverge from it. The final product is dependent upon the tissue and its enzymes.</a:t>
            </a:r>
            <a:endParaRPr lang="en-US" sz="2500" dirty="0"/>
          </a:p>
        </p:txBody>
      </p:sp>
      <p:grpSp>
        <p:nvGrpSpPr>
          <p:cNvPr id="6" name="Group 5"/>
          <p:cNvGrpSpPr/>
          <p:nvPr/>
        </p:nvGrpSpPr>
        <p:grpSpPr>
          <a:xfrm>
            <a:off x="6324600" y="4480560"/>
            <a:ext cx="2743200" cy="2011680"/>
            <a:chOff x="4114800" y="2286000"/>
            <a:chExt cx="1962150" cy="1615440"/>
          </a:xfrm>
        </p:grpSpPr>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2286001"/>
              <a:ext cx="1962150" cy="1352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4591050" y="3444240"/>
              <a:ext cx="209550" cy="457200"/>
            </a:xfrm>
            <a:prstGeom prst="rect">
              <a:avLst/>
            </a:prstGeom>
            <a:solidFill>
              <a:schemeClr val="bg1"/>
            </a:solidFill>
          </p:spPr>
          <p:txBody>
            <a:bodyPr wrap="square" rtlCol="0">
              <a:spAutoFit/>
            </a:bodyPr>
            <a:lstStyle/>
            <a:p>
              <a:endParaRPr lang="en-US" dirty="0"/>
            </a:p>
          </p:txBody>
        </p:sp>
        <p:sp>
          <p:nvSpPr>
            <p:cNvPr id="11" name="TextBox 10"/>
            <p:cNvSpPr txBox="1"/>
            <p:nvPr/>
          </p:nvSpPr>
          <p:spPr>
            <a:xfrm>
              <a:off x="4572000" y="2286000"/>
              <a:ext cx="209550" cy="640080"/>
            </a:xfrm>
            <a:prstGeom prst="rect">
              <a:avLst/>
            </a:prstGeom>
            <a:solidFill>
              <a:schemeClr val="bg1"/>
            </a:solidFill>
          </p:spPr>
          <p:txBody>
            <a:bodyPr wrap="square" rtlCol="0">
              <a:spAutoFit/>
            </a:bodyPr>
            <a:lstStyle/>
            <a:p>
              <a:endParaRPr lang="en-US" dirty="0"/>
            </a:p>
          </p:txBody>
        </p:sp>
      </p:grpSp>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24800" y="3703320"/>
            <a:ext cx="506109" cy="64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45560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4800600"/>
          </a:xfrm>
        </p:spPr>
        <p:txBody>
          <a:bodyPr>
            <a:normAutofit fontScale="85000" lnSpcReduction="20000"/>
          </a:bodyPr>
          <a:lstStyle/>
          <a:p>
            <a:pPr marL="0" indent="0">
              <a:buNone/>
            </a:pPr>
            <a:r>
              <a:rPr lang="en-US" b="1" i="1" dirty="0">
                <a:solidFill>
                  <a:srgbClr val="FF0000"/>
                </a:solidFill>
              </a:rPr>
              <a:t>What is the cause of Cushing’s syndrome</a:t>
            </a:r>
            <a:r>
              <a:rPr lang="en-US" b="1" i="1" dirty="0" smtClean="0">
                <a:solidFill>
                  <a:srgbClr val="FF0000"/>
                </a:solidFill>
              </a:rPr>
              <a:t>?</a:t>
            </a:r>
          </a:p>
          <a:p>
            <a:pPr marL="0" indent="0">
              <a:buNone/>
            </a:pPr>
            <a:r>
              <a:rPr lang="en-US" dirty="0" smtClean="0"/>
              <a:t>The </a:t>
            </a:r>
            <a:r>
              <a:rPr lang="en-US" dirty="0"/>
              <a:t>following biochemical investigations may help </a:t>
            </a:r>
            <a:r>
              <a:rPr lang="en-US" dirty="0" smtClean="0"/>
              <a:t>to elucidate </a:t>
            </a:r>
            <a:r>
              <a:rPr lang="en-US" dirty="0"/>
              <a:t>the cause and ideally should be carried out on</a:t>
            </a:r>
          </a:p>
          <a:p>
            <a:pPr marL="0" indent="0">
              <a:buNone/>
            </a:pPr>
            <a:r>
              <a:rPr lang="en-US" dirty="0"/>
              <a:t>a metabolic ward by experienced staff </a:t>
            </a:r>
            <a:r>
              <a:rPr lang="en-US" dirty="0" smtClean="0"/>
              <a:t>:</a:t>
            </a:r>
            <a:endParaRPr lang="en-US" dirty="0"/>
          </a:p>
          <a:p>
            <a:r>
              <a:rPr lang="en-US" u="sng" dirty="0" smtClean="0"/>
              <a:t>Plasma </a:t>
            </a:r>
            <a:r>
              <a:rPr lang="en-US" u="sng" dirty="0"/>
              <a:t>ACTH</a:t>
            </a:r>
            <a:r>
              <a:rPr lang="en-US" dirty="0"/>
              <a:t> is detectable only in </a:t>
            </a:r>
            <a:r>
              <a:rPr lang="en-US" dirty="0" smtClean="0"/>
              <a:t>ACTH-dependent Cushing’s </a:t>
            </a:r>
            <a:r>
              <a:rPr lang="en-US" dirty="0"/>
              <a:t>syndrome, and plasma concentrations </a:t>
            </a:r>
            <a:r>
              <a:rPr lang="en-US" dirty="0" smtClean="0"/>
              <a:t>are suppressed </a:t>
            </a:r>
            <a:r>
              <a:rPr lang="en-US" dirty="0"/>
              <a:t>in patients with secreting </a:t>
            </a:r>
            <a:r>
              <a:rPr lang="en-US" dirty="0" smtClean="0"/>
              <a:t>adrenocortical </a:t>
            </a:r>
            <a:r>
              <a:rPr lang="en-US" dirty="0" err="1" smtClean="0"/>
              <a:t>tumours</a:t>
            </a:r>
            <a:r>
              <a:rPr lang="en-US" dirty="0"/>
              <a:t>. In patients with Cushing’s disease, </a:t>
            </a:r>
            <a:r>
              <a:rPr lang="en-US" dirty="0" smtClean="0"/>
              <a:t>plasma ACTH </a:t>
            </a:r>
            <a:r>
              <a:rPr lang="en-US" dirty="0"/>
              <a:t>concentration may be either high-normal </a:t>
            </a:r>
            <a:r>
              <a:rPr lang="en-US" dirty="0" smtClean="0"/>
              <a:t>or moderately </a:t>
            </a:r>
            <a:r>
              <a:rPr lang="en-US" dirty="0"/>
              <a:t>raised but inappropriate for the </a:t>
            </a:r>
            <a:r>
              <a:rPr lang="en-US" dirty="0" smtClean="0"/>
              <a:t>high </a:t>
            </a:r>
            <a:r>
              <a:rPr lang="en-US" dirty="0"/>
              <a:t>plasma cortisol concentration. Conversely, </a:t>
            </a:r>
            <a:r>
              <a:rPr lang="en-US" dirty="0" smtClean="0"/>
              <a:t>plasma ACTH </a:t>
            </a:r>
            <a:r>
              <a:rPr lang="en-US" dirty="0"/>
              <a:t>concentrations are markedly raised </a:t>
            </a:r>
            <a:r>
              <a:rPr lang="en-US" dirty="0" smtClean="0"/>
              <a:t>in patients </a:t>
            </a:r>
            <a:r>
              <a:rPr lang="en-US" dirty="0"/>
              <a:t>with ‘ectopic’ ACTH production.</a:t>
            </a:r>
          </a:p>
        </p:txBody>
      </p:sp>
    </p:spTree>
    <p:extLst>
      <p:ext uri="{BB962C8B-B14F-4D97-AF65-F5344CB8AC3E}">
        <p14:creationId xmlns:p14="http://schemas.microsoft.com/office/powerpoint/2010/main" val="28913548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r>
              <a:rPr lang="en-US" u="sng" dirty="0"/>
              <a:t>The high-dose dexamethasone suppression </a:t>
            </a:r>
            <a:r>
              <a:rPr lang="en-US" u="sng" dirty="0" smtClean="0"/>
              <a:t>test</a:t>
            </a:r>
            <a:r>
              <a:rPr lang="en-US" dirty="0" smtClean="0"/>
              <a:t> may </a:t>
            </a:r>
            <a:r>
              <a:rPr lang="en-US" dirty="0"/>
              <a:t>be useful. The principle of this test is the </a:t>
            </a:r>
            <a:r>
              <a:rPr lang="en-US" dirty="0" smtClean="0"/>
              <a:t>same as </a:t>
            </a:r>
            <a:r>
              <a:rPr lang="en-US" dirty="0"/>
              <a:t>that of the low-dose test described </a:t>
            </a:r>
            <a:r>
              <a:rPr lang="en-US" dirty="0" smtClean="0"/>
              <a:t>previously, </a:t>
            </a:r>
            <a:r>
              <a:rPr lang="en-US" dirty="0"/>
              <a:t>but </a:t>
            </a:r>
            <a:r>
              <a:rPr lang="en-US" dirty="0" smtClean="0"/>
              <a:t>a higher </a:t>
            </a:r>
            <a:r>
              <a:rPr lang="en-US" dirty="0"/>
              <a:t>dose (2 mg) given over 48 h at 6-h </a:t>
            </a:r>
            <a:r>
              <a:rPr lang="en-US" dirty="0" smtClean="0"/>
              <a:t>intervals may </a:t>
            </a:r>
            <a:r>
              <a:rPr lang="en-US" dirty="0"/>
              <a:t>suppress the relatively insensitive </a:t>
            </a:r>
            <a:r>
              <a:rPr lang="en-US" dirty="0" smtClean="0"/>
              <a:t>feedback </a:t>
            </a:r>
            <a:r>
              <a:rPr lang="en-US" dirty="0" err="1" smtClean="0"/>
              <a:t>centre</a:t>
            </a:r>
            <a:r>
              <a:rPr lang="en-US" dirty="0" smtClean="0"/>
              <a:t> </a:t>
            </a:r>
            <a:r>
              <a:rPr lang="en-US" dirty="0"/>
              <a:t>of pituitary-dependent Cushing’s disease (</a:t>
            </a:r>
            <a:r>
              <a:rPr lang="en-US" dirty="0" smtClean="0"/>
              <a:t>this occurs </a:t>
            </a:r>
            <a:r>
              <a:rPr lang="en-US" dirty="0"/>
              <a:t>in about </a:t>
            </a:r>
            <a:r>
              <a:rPr lang="en-US" dirty="0" smtClean="0"/>
              <a:t>90% </a:t>
            </a:r>
            <a:r>
              <a:rPr lang="en-US" dirty="0"/>
              <a:t>of cases). Plasma </a:t>
            </a:r>
            <a:r>
              <a:rPr lang="en-US" dirty="0" smtClean="0"/>
              <a:t>cortisol concentration </a:t>
            </a:r>
            <a:r>
              <a:rPr lang="en-US" dirty="0"/>
              <a:t>suppression by about </a:t>
            </a:r>
            <a:r>
              <a:rPr lang="en-US" dirty="0" smtClean="0"/>
              <a:t>50% is usual</a:t>
            </a:r>
            <a:r>
              <a:rPr lang="en-US" dirty="0"/>
              <a:t>. In the other two categories, </a:t>
            </a:r>
            <a:r>
              <a:rPr lang="en-US" dirty="0">
                <a:solidFill>
                  <a:srgbClr val="FF0000"/>
                </a:solidFill>
              </a:rPr>
              <a:t>ectopic </a:t>
            </a:r>
            <a:r>
              <a:rPr lang="en-US" dirty="0" smtClean="0">
                <a:solidFill>
                  <a:srgbClr val="FF0000"/>
                </a:solidFill>
              </a:rPr>
              <a:t>ACTH production </a:t>
            </a:r>
            <a:r>
              <a:rPr lang="en-US" dirty="0">
                <a:solidFill>
                  <a:srgbClr val="FF0000"/>
                </a:solidFill>
              </a:rPr>
              <a:t>or adrenal </a:t>
            </a:r>
            <a:r>
              <a:rPr lang="en-US" dirty="0" err="1">
                <a:solidFill>
                  <a:srgbClr val="FF0000"/>
                </a:solidFill>
              </a:rPr>
              <a:t>tumours</a:t>
            </a:r>
            <a:r>
              <a:rPr lang="en-US" dirty="0"/>
              <a:t>, when </a:t>
            </a:r>
            <a:r>
              <a:rPr lang="en-US" dirty="0" smtClean="0"/>
              <a:t>pituitary ACTH </a:t>
            </a:r>
            <a:r>
              <a:rPr lang="en-US" dirty="0"/>
              <a:t>is already suppressed, even this high </a:t>
            </a:r>
            <a:r>
              <a:rPr lang="en-US" dirty="0" smtClean="0"/>
              <a:t>dose will </a:t>
            </a:r>
            <a:r>
              <a:rPr lang="en-US" dirty="0"/>
              <a:t>usually have no effect, although there may </a:t>
            </a:r>
            <a:r>
              <a:rPr lang="en-US" dirty="0" smtClean="0"/>
              <a:t>be some </a:t>
            </a:r>
            <a:r>
              <a:rPr lang="en-US" dirty="0"/>
              <a:t>suppression in some cases of ‘ectopic’ </a:t>
            </a:r>
            <a:r>
              <a:rPr lang="en-US" dirty="0" smtClean="0"/>
              <a:t>ACTH secretion.</a:t>
            </a:r>
          </a:p>
          <a:p>
            <a:r>
              <a:rPr lang="en-US" u="sng" dirty="0"/>
              <a:t>If there is </a:t>
            </a:r>
            <a:r>
              <a:rPr lang="en-US" u="sng" dirty="0" err="1"/>
              <a:t>virilization</a:t>
            </a:r>
            <a:r>
              <a:rPr lang="en-US" u="sng" dirty="0"/>
              <a:t>, measure plasma </a:t>
            </a:r>
            <a:r>
              <a:rPr lang="en-US" u="sng" dirty="0" smtClean="0"/>
              <a:t>androgens such </a:t>
            </a:r>
            <a:r>
              <a:rPr lang="en-US" u="sng" dirty="0"/>
              <a:t>as testosterone, DHEA and DHEAS</a:t>
            </a:r>
            <a:r>
              <a:rPr lang="en-US" dirty="0"/>
              <a:t>. </a:t>
            </a:r>
            <a:r>
              <a:rPr lang="en-US" dirty="0" smtClean="0"/>
              <a:t>High concentrations </a:t>
            </a:r>
            <a:r>
              <a:rPr lang="en-US" dirty="0"/>
              <a:t>suggest an adrenocortical </a:t>
            </a:r>
            <a:r>
              <a:rPr lang="en-US" dirty="0" smtClean="0"/>
              <a:t>carcinoma.</a:t>
            </a:r>
            <a:endParaRPr lang="en-US" dirty="0"/>
          </a:p>
        </p:txBody>
      </p:sp>
    </p:spTree>
    <p:extLst>
      <p:ext uri="{BB962C8B-B14F-4D97-AF65-F5344CB8AC3E}">
        <p14:creationId xmlns:p14="http://schemas.microsoft.com/office/powerpoint/2010/main" val="29498427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77500" lnSpcReduction="20000"/>
          </a:bodyPr>
          <a:lstStyle/>
          <a:p>
            <a:r>
              <a:rPr lang="en-US" u="sng" dirty="0"/>
              <a:t>In cases of Cushing’s syndrome with raised </a:t>
            </a:r>
            <a:r>
              <a:rPr lang="en-US" u="sng" dirty="0" smtClean="0"/>
              <a:t>plasma ACTH </a:t>
            </a:r>
            <a:r>
              <a:rPr lang="en-US" u="sng" dirty="0"/>
              <a:t>concentration, the intravenous </a:t>
            </a:r>
            <a:r>
              <a:rPr lang="en-US" u="sng" dirty="0" smtClean="0"/>
              <a:t>CRH test</a:t>
            </a:r>
            <a:r>
              <a:rPr lang="en-US" dirty="0" smtClean="0"/>
              <a:t> </a:t>
            </a:r>
            <a:r>
              <a:rPr lang="en-US" dirty="0"/>
              <a:t>(100 </a:t>
            </a:r>
            <a:r>
              <a:rPr lang="en-US" dirty="0" err="1"/>
              <a:t>μg</a:t>
            </a:r>
            <a:r>
              <a:rPr lang="en-US" dirty="0"/>
              <a:t> in adults or 1 </a:t>
            </a:r>
            <a:r>
              <a:rPr lang="en-US" dirty="0" err="1"/>
              <a:t>μg</a:t>
            </a:r>
            <a:r>
              <a:rPr lang="en-US" dirty="0"/>
              <a:t>/kg body weight </a:t>
            </a:r>
            <a:r>
              <a:rPr lang="en-US" dirty="0" smtClean="0"/>
              <a:t>in children</a:t>
            </a:r>
            <a:r>
              <a:rPr lang="en-US" dirty="0"/>
              <a:t>) has gained popularity. In Cushing’s </a:t>
            </a:r>
            <a:r>
              <a:rPr lang="en-US" dirty="0" smtClean="0"/>
              <a:t>disease (pituitary </a:t>
            </a:r>
            <a:r>
              <a:rPr lang="en-US" dirty="0"/>
              <a:t>disorder), an increase in baseline </a:t>
            </a:r>
            <a:r>
              <a:rPr lang="en-US" dirty="0" smtClean="0"/>
              <a:t>plasma cortisol </a:t>
            </a:r>
            <a:r>
              <a:rPr lang="en-US" dirty="0"/>
              <a:t>concentration of about </a:t>
            </a:r>
            <a:r>
              <a:rPr lang="en-US" dirty="0" smtClean="0"/>
              <a:t>25% </a:t>
            </a:r>
            <a:r>
              <a:rPr lang="en-US" dirty="0"/>
              <a:t>occurs </a:t>
            </a:r>
            <a:r>
              <a:rPr lang="en-US" dirty="0" smtClean="0"/>
              <a:t>in 90% </a:t>
            </a:r>
            <a:r>
              <a:rPr lang="en-US" dirty="0"/>
              <a:t>of patients, whereas patients with </a:t>
            </a:r>
            <a:r>
              <a:rPr lang="en-US" dirty="0" smtClean="0"/>
              <a:t>ectopic ACTH</a:t>
            </a:r>
            <a:r>
              <a:rPr lang="en-US" dirty="0"/>
              <a:t>, for example with lung carcinoma, usually </a:t>
            </a:r>
            <a:r>
              <a:rPr lang="en-US" dirty="0" smtClean="0"/>
              <a:t>fail to </a:t>
            </a:r>
            <a:r>
              <a:rPr lang="en-US" dirty="0"/>
              <a:t>show this rise.</a:t>
            </a:r>
          </a:p>
          <a:p>
            <a:r>
              <a:rPr lang="en-US" u="sng" dirty="0" smtClean="0"/>
              <a:t>The </a:t>
            </a:r>
            <a:r>
              <a:rPr lang="en-US" u="sng" dirty="0"/>
              <a:t>insulin tolerance test</a:t>
            </a:r>
            <a:r>
              <a:rPr lang="en-US" dirty="0"/>
              <a:t> may be </a:t>
            </a:r>
            <a:r>
              <a:rPr lang="en-US" dirty="0" smtClean="0"/>
              <a:t>appropriate. Elevated </a:t>
            </a:r>
            <a:r>
              <a:rPr lang="en-US" dirty="0"/>
              <a:t>plasma cortisol concentrations suppress </a:t>
            </a:r>
            <a:r>
              <a:rPr lang="en-US" dirty="0" smtClean="0"/>
              <a:t>the stress </a:t>
            </a:r>
            <a:r>
              <a:rPr lang="en-US" dirty="0"/>
              <a:t>response to </a:t>
            </a:r>
            <a:r>
              <a:rPr lang="en-US" dirty="0" err="1"/>
              <a:t>hypoglycaemia</a:t>
            </a:r>
            <a:r>
              <a:rPr lang="en-US" dirty="0"/>
              <a:t>, and this test </a:t>
            </a:r>
            <a:r>
              <a:rPr lang="en-US" dirty="0" smtClean="0"/>
              <a:t>may be </a:t>
            </a:r>
            <a:r>
              <a:rPr lang="en-US" dirty="0"/>
              <a:t>of value in differentiating Cushing’s </a:t>
            </a:r>
            <a:r>
              <a:rPr lang="en-US" dirty="0" smtClean="0"/>
              <a:t>syndrome from </a:t>
            </a:r>
            <a:r>
              <a:rPr lang="en-US" dirty="0"/>
              <a:t>pseudo-Cushing’s syndrome due to </a:t>
            </a:r>
            <a:r>
              <a:rPr lang="en-US" dirty="0" smtClean="0"/>
              <a:t>depression or </a:t>
            </a:r>
            <a:r>
              <a:rPr lang="en-US" dirty="0"/>
              <a:t>obesity. This test is not without hazards due </a:t>
            </a:r>
            <a:r>
              <a:rPr lang="en-US" dirty="0" smtClean="0"/>
              <a:t>to severe </a:t>
            </a:r>
            <a:r>
              <a:rPr lang="en-US" dirty="0" err="1"/>
              <a:t>hypoglycaemia</a:t>
            </a:r>
            <a:r>
              <a:rPr lang="en-US" dirty="0"/>
              <a:t>.</a:t>
            </a:r>
          </a:p>
        </p:txBody>
      </p:sp>
    </p:spTree>
    <p:extLst>
      <p:ext uri="{BB962C8B-B14F-4D97-AF65-F5344CB8AC3E}">
        <p14:creationId xmlns:p14="http://schemas.microsoft.com/office/powerpoint/2010/main" val="30777182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10000"/>
          </a:bodyPr>
          <a:lstStyle/>
          <a:p>
            <a:pPr marL="0" indent="0">
              <a:buNone/>
            </a:pPr>
            <a:r>
              <a:rPr lang="en-US" u="sng" dirty="0" smtClean="0">
                <a:solidFill>
                  <a:srgbClr val="FF0000"/>
                </a:solidFill>
              </a:rPr>
              <a:t>Confirmation </a:t>
            </a:r>
            <a:r>
              <a:rPr lang="en-US" u="sng" dirty="0">
                <a:solidFill>
                  <a:srgbClr val="FF0000"/>
                </a:solidFill>
              </a:rPr>
              <a:t>of Cushing’s disease</a:t>
            </a:r>
            <a:r>
              <a:rPr lang="en-US" dirty="0"/>
              <a:t> will </a:t>
            </a:r>
            <a:r>
              <a:rPr lang="en-US" dirty="0" smtClean="0"/>
              <a:t>require pituitary </a:t>
            </a:r>
            <a:r>
              <a:rPr lang="en-US" dirty="0"/>
              <a:t>imaging techniques, </a:t>
            </a:r>
            <a:r>
              <a:rPr lang="en-US" dirty="0" smtClean="0"/>
              <a:t>e.g. magnetic resonance </a:t>
            </a:r>
            <a:r>
              <a:rPr lang="en-US" dirty="0"/>
              <a:t>imaging (MRI), as well as pituitary </a:t>
            </a:r>
            <a:r>
              <a:rPr lang="en-US" dirty="0" smtClean="0"/>
              <a:t>hormone assessment. </a:t>
            </a:r>
            <a:r>
              <a:rPr lang="en-US" dirty="0"/>
              <a:t>Specialized units </a:t>
            </a:r>
            <a:r>
              <a:rPr lang="en-US" dirty="0" smtClean="0"/>
              <a:t>may perform </a:t>
            </a:r>
            <a:r>
              <a:rPr lang="en-US" dirty="0"/>
              <a:t>simultaneous </a:t>
            </a:r>
            <a:r>
              <a:rPr lang="en-US" dirty="0" err="1"/>
              <a:t>petrosal</a:t>
            </a:r>
            <a:r>
              <a:rPr lang="en-US" dirty="0"/>
              <a:t> sinus sampling in </a:t>
            </a:r>
            <a:r>
              <a:rPr lang="en-US" dirty="0" smtClean="0"/>
              <a:t>an attempt </a:t>
            </a:r>
            <a:r>
              <a:rPr lang="en-US" dirty="0"/>
              <a:t>to localize the pituitary </a:t>
            </a:r>
            <a:r>
              <a:rPr lang="en-US" dirty="0" err="1"/>
              <a:t>tumour</a:t>
            </a:r>
            <a:r>
              <a:rPr lang="en-US" dirty="0"/>
              <a:t> and </a:t>
            </a:r>
            <a:r>
              <a:rPr lang="en-US" dirty="0" smtClean="0"/>
              <a:t>confirm differentiation </a:t>
            </a:r>
            <a:r>
              <a:rPr lang="en-US" dirty="0"/>
              <a:t>from an ectopic ACTH source. </a:t>
            </a:r>
            <a:r>
              <a:rPr lang="en-US" dirty="0" smtClean="0"/>
              <a:t>A peripheral </a:t>
            </a:r>
            <a:r>
              <a:rPr lang="en-US" dirty="0"/>
              <a:t>blood sample to </a:t>
            </a:r>
            <a:r>
              <a:rPr lang="en-US" dirty="0" err="1"/>
              <a:t>petrosal</a:t>
            </a:r>
            <a:r>
              <a:rPr lang="en-US" dirty="0"/>
              <a:t> blood </a:t>
            </a:r>
            <a:r>
              <a:rPr lang="en-US" dirty="0" smtClean="0"/>
              <a:t>sample ACTH </a:t>
            </a:r>
            <a:r>
              <a:rPr lang="en-US" dirty="0"/>
              <a:t>ratio of more than 2 is indicative of </a:t>
            </a:r>
            <a:r>
              <a:rPr lang="en-US" dirty="0" smtClean="0"/>
              <a:t>Cushing’s disease </a:t>
            </a:r>
            <a:r>
              <a:rPr lang="en-US" dirty="0"/>
              <a:t>(ratio more than 3 if CRH stimulation used</a:t>
            </a:r>
            <a:r>
              <a:rPr lang="en-US" dirty="0" smtClean="0"/>
              <a:t>). In </a:t>
            </a:r>
            <a:r>
              <a:rPr lang="en-US" dirty="0"/>
              <a:t>cases of ectopic ACTH secretion, </a:t>
            </a:r>
            <a:r>
              <a:rPr lang="en-US" dirty="0" smtClean="0"/>
              <a:t>imaging techniques </a:t>
            </a:r>
            <a:r>
              <a:rPr lang="en-US" dirty="0"/>
              <a:t>are important to try to locate the </a:t>
            </a:r>
            <a:r>
              <a:rPr lang="en-US" dirty="0" err="1"/>
              <a:t>tumour</a:t>
            </a:r>
            <a:r>
              <a:rPr lang="en-US" dirty="0" smtClean="0"/>
              <a:t>, </a:t>
            </a:r>
            <a:r>
              <a:rPr lang="en-US" dirty="0"/>
              <a:t>such as thin-slice MRI of the chest and abdomen.</a:t>
            </a:r>
          </a:p>
        </p:txBody>
      </p:sp>
    </p:spTree>
    <p:extLst>
      <p:ext uri="{BB962C8B-B14F-4D97-AF65-F5344CB8AC3E}">
        <p14:creationId xmlns:p14="http://schemas.microsoft.com/office/powerpoint/2010/main" val="40020433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70% </a:t>
            </a:r>
            <a:r>
              <a:rPr lang="en-US" dirty="0"/>
              <a:t>of these </a:t>
            </a:r>
            <a:r>
              <a:rPr lang="en-US" dirty="0" err="1"/>
              <a:t>tumours</a:t>
            </a:r>
            <a:r>
              <a:rPr lang="en-US" dirty="0"/>
              <a:t> co-secrete </a:t>
            </a:r>
            <a:r>
              <a:rPr lang="en-US" dirty="0" smtClean="0"/>
              <a:t>other peptide </a:t>
            </a:r>
            <a:r>
              <a:rPr lang="en-US" dirty="0"/>
              <a:t>hormones such as glucagon, </a:t>
            </a:r>
            <a:r>
              <a:rPr lang="en-US" dirty="0" err="1" smtClean="0"/>
              <a:t>somatostatin</a:t>
            </a:r>
            <a:r>
              <a:rPr lang="en-US" dirty="0" smtClean="0"/>
              <a:t>, calcitonin </a:t>
            </a:r>
            <a:r>
              <a:rPr lang="en-US" dirty="0"/>
              <a:t>and </a:t>
            </a:r>
            <a:r>
              <a:rPr lang="en-US" dirty="0" err="1"/>
              <a:t>bombesin</a:t>
            </a:r>
            <a:r>
              <a:rPr lang="en-US" dirty="0"/>
              <a:t>. Ectopic </a:t>
            </a:r>
            <a:r>
              <a:rPr lang="en-US" dirty="0" smtClean="0"/>
              <a:t>ACTH-induced Cushing’s </a:t>
            </a:r>
            <a:r>
              <a:rPr lang="en-US" dirty="0"/>
              <a:t>syndrome is more likely to present </a:t>
            </a:r>
            <a:r>
              <a:rPr lang="en-US" dirty="0" smtClean="0"/>
              <a:t>with </a:t>
            </a:r>
            <a:r>
              <a:rPr lang="en-US" dirty="0" err="1" smtClean="0"/>
              <a:t>hypokalaemia</a:t>
            </a:r>
            <a:r>
              <a:rPr lang="en-US" dirty="0"/>
              <a:t>, skin pigmentation, short clinical </a:t>
            </a:r>
            <a:r>
              <a:rPr lang="en-US" dirty="0" smtClean="0"/>
              <a:t>history and </a:t>
            </a:r>
            <a:r>
              <a:rPr lang="en-US" dirty="0"/>
              <a:t>severe myopathy. Plasma ACTH </a:t>
            </a:r>
            <a:r>
              <a:rPr lang="en-US" dirty="0" smtClean="0"/>
              <a:t>concentrations are </a:t>
            </a:r>
            <a:r>
              <a:rPr lang="en-US" dirty="0"/>
              <a:t>also often much higher than those found </a:t>
            </a:r>
            <a:r>
              <a:rPr lang="en-US" dirty="0" smtClean="0"/>
              <a:t>in Cushing’s </a:t>
            </a:r>
            <a:r>
              <a:rPr lang="en-US" dirty="0"/>
              <a:t>disease. Sometimes venous sampling </a:t>
            </a:r>
            <a:r>
              <a:rPr lang="en-US" dirty="0" smtClean="0"/>
              <a:t>of ACTH </a:t>
            </a:r>
            <a:r>
              <a:rPr lang="en-US" dirty="0"/>
              <a:t>is necessary to locate the </a:t>
            </a:r>
            <a:r>
              <a:rPr lang="en-US" dirty="0" err="1"/>
              <a:t>tumour</a:t>
            </a:r>
            <a:r>
              <a:rPr lang="en-US" dirty="0"/>
              <a:t>. Rarely, </a:t>
            </a:r>
            <a:r>
              <a:rPr lang="en-US" dirty="0" smtClean="0"/>
              <a:t>a </a:t>
            </a:r>
            <a:r>
              <a:rPr lang="en-US" dirty="0" err="1" smtClean="0"/>
              <a:t>tumour</a:t>
            </a:r>
            <a:r>
              <a:rPr lang="en-US" dirty="0" smtClean="0"/>
              <a:t> </a:t>
            </a:r>
            <a:r>
              <a:rPr lang="en-US" dirty="0"/>
              <a:t>may secrete CRH and thus mimic </a:t>
            </a:r>
            <a:r>
              <a:rPr lang="en-US" dirty="0" smtClean="0"/>
              <a:t>Cushing’s disease</a:t>
            </a:r>
            <a:r>
              <a:rPr lang="en-US" dirty="0"/>
              <a:t>. Abdominal imaging, </a:t>
            </a:r>
            <a:r>
              <a:rPr lang="en-US" dirty="0" smtClean="0"/>
              <a:t>e.g. </a:t>
            </a:r>
            <a:r>
              <a:rPr lang="en-US" dirty="0"/>
              <a:t>CT </a:t>
            </a:r>
            <a:r>
              <a:rPr lang="en-US" dirty="0" smtClean="0"/>
              <a:t>scanning, may </a:t>
            </a:r>
            <a:r>
              <a:rPr lang="en-US" dirty="0"/>
              <a:t>locate an adrenal </a:t>
            </a:r>
            <a:r>
              <a:rPr lang="en-US" dirty="0" err="1"/>
              <a:t>tumour</a:t>
            </a:r>
            <a:r>
              <a:rPr lang="en-US" dirty="0"/>
              <a:t>. Here, plasma ACTH </a:t>
            </a:r>
            <a:r>
              <a:rPr lang="en-US" dirty="0" smtClean="0"/>
              <a:t>is usually </a:t>
            </a:r>
            <a:r>
              <a:rPr lang="en-US" dirty="0"/>
              <a:t>suppressed and the </a:t>
            </a:r>
            <a:r>
              <a:rPr lang="en-US" dirty="0" err="1"/>
              <a:t>tumour</a:t>
            </a:r>
            <a:r>
              <a:rPr lang="en-US" dirty="0"/>
              <a:t> may also </a:t>
            </a:r>
            <a:r>
              <a:rPr lang="en-US" dirty="0" smtClean="0"/>
              <a:t>secrete androgens</a:t>
            </a:r>
            <a:r>
              <a:rPr lang="en-US" dirty="0"/>
              <a:t>.</a:t>
            </a:r>
          </a:p>
        </p:txBody>
      </p:sp>
    </p:spTree>
    <p:extLst>
      <p:ext uri="{BB962C8B-B14F-4D97-AF65-F5344CB8AC3E}">
        <p14:creationId xmlns:p14="http://schemas.microsoft.com/office/powerpoint/2010/main" val="5042160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81250224"/>
              </p:ext>
            </p:extLst>
          </p:nvPr>
        </p:nvGraphicFramePr>
        <p:xfrm>
          <a:off x="66039" y="1960880"/>
          <a:ext cx="9001761" cy="4592320"/>
        </p:xfrm>
        <a:graphic>
          <a:graphicData uri="http://schemas.openxmlformats.org/drawingml/2006/table">
            <a:tbl>
              <a:tblPr firstRow="1" bandRow="1">
                <a:tableStyleId>{5C22544A-7EE6-4342-B048-85BDC9FD1C3A}</a:tableStyleId>
              </a:tblPr>
              <a:tblGrid>
                <a:gridCol w="2325369"/>
                <a:gridCol w="1793118"/>
                <a:gridCol w="1627758"/>
                <a:gridCol w="1627758"/>
                <a:gridCol w="1627758"/>
              </a:tblGrid>
              <a:tr h="370840">
                <a:tc>
                  <a:txBody>
                    <a:bodyPr/>
                    <a:lstStyle/>
                    <a:p>
                      <a:endParaRPr lang="en-US" dirty="0"/>
                    </a:p>
                  </a:txBody>
                  <a:tcPr/>
                </a:tc>
                <a:tc>
                  <a:txBody>
                    <a:bodyPr/>
                    <a:lstStyle/>
                    <a:p>
                      <a:pPr algn="ctr"/>
                      <a:r>
                        <a:rPr lang="en-US" sz="1800" b="1" i="0" u="none" strike="noStrike" kern="1200" baseline="0" dirty="0" smtClean="0">
                          <a:solidFill>
                            <a:schemeClr val="lt1"/>
                          </a:solidFill>
                          <a:latin typeface="+mn-lt"/>
                          <a:ea typeface="+mn-ea"/>
                          <a:cs typeface="+mn-cs"/>
                        </a:rPr>
                        <a:t>Pituitary dependent</a:t>
                      </a:r>
                    </a:p>
                    <a:p>
                      <a:pPr algn="ctr"/>
                      <a:r>
                        <a:rPr lang="en-US" sz="1800" b="1" i="0" u="none" strike="noStrike" kern="1200" baseline="0" dirty="0" smtClean="0">
                          <a:solidFill>
                            <a:schemeClr val="lt1"/>
                          </a:solidFill>
                          <a:latin typeface="+mn-lt"/>
                          <a:ea typeface="+mn-ea"/>
                          <a:cs typeface="+mn-cs"/>
                        </a:rPr>
                        <a:t>(Cushing’s disease)</a:t>
                      </a:r>
                      <a:endParaRPr lang="en-US" dirty="0"/>
                    </a:p>
                  </a:txBody>
                  <a:tcPr/>
                </a:tc>
                <a:tc>
                  <a:txBody>
                    <a:bodyPr/>
                    <a:lstStyle/>
                    <a:p>
                      <a:pPr algn="ctr"/>
                      <a:r>
                        <a:rPr lang="en-US" sz="1800" b="1" i="0" u="none" strike="noStrike" kern="1200" baseline="0" dirty="0" smtClean="0">
                          <a:solidFill>
                            <a:schemeClr val="lt1"/>
                          </a:solidFill>
                          <a:latin typeface="+mn-lt"/>
                          <a:ea typeface="+mn-ea"/>
                          <a:cs typeface="+mn-cs"/>
                        </a:rPr>
                        <a:t>Ectopic ACTH</a:t>
                      </a:r>
                      <a:endParaRPr lang="en-US" dirty="0"/>
                    </a:p>
                  </a:txBody>
                  <a:tcPr/>
                </a:tc>
                <a:tc>
                  <a:txBody>
                    <a:bodyPr/>
                    <a:lstStyle/>
                    <a:p>
                      <a:pPr algn="ctr"/>
                      <a:r>
                        <a:rPr lang="en-US" sz="1800" b="1" i="0" u="none" strike="noStrike" kern="1200" baseline="0" dirty="0" smtClean="0">
                          <a:solidFill>
                            <a:schemeClr val="lt1"/>
                          </a:solidFill>
                          <a:latin typeface="+mn-lt"/>
                          <a:ea typeface="+mn-ea"/>
                          <a:cs typeface="+mn-cs"/>
                        </a:rPr>
                        <a:t>Adrenocortical carcinoma</a:t>
                      </a:r>
                      <a:endParaRPr lang="en-US" dirty="0"/>
                    </a:p>
                  </a:txBody>
                  <a:tcPr/>
                </a:tc>
                <a:tc>
                  <a:txBody>
                    <a:bodyPr/>
                    <a:lstStyle/>
                    <a:p>
                      <a:pPr algn="ctr"/>
                      <a:r>
                        <a:rPr lang="en-US" sz="1800" b="1" i="0" u="none" strike="noStrike" kern="1200" baseline="0" dirty="0" smtClean="0">
                          <a:solidFill>
                            <a:schemeClr val="lt1"/>
                          </a:solidFill>
                          <a:latin typeface="+mn-lt"/>
                          <a:ea typeface="+mn-ea"/>
                          <a:cs typeface="+mn-cs"/>
                        </a:rPr>
                        <a:t>Adrenocortical adenoma</a:t>
                      </a:r>
                      <a:endParaRPr lang="en-US" dirty="0"/>
                    </a:p>
                  </a:txBody>
                  <a:tcPr/>
                </a:tc>
              </a:tr>
              <a:tr h="370840">
                <a:tc gridSpan="5">
                  <a:txBody>
                    <a:bodyPr/>
                    <a:lstStyle/>
                    <a:p>
                      <a:r>
                        <a:rPr lang="en-US" sz="1800" b="1" i="0" u="none" strike="noStrike" kern="1200" baseline="0" dirty="0" smtClean="0">
                          <a:solidFill>
                            <a:schemeClr val="dk1"/>
                          </a:solidFill>
                          <a:latin typeface="+mn-lt"/>
                          <a:ea typeface="+mn-ea"/>
                          <a:cs typeface="+mn-cs"/>
                        </a:rPr>
                        <a:t>Plasma cortisol</a:t>
                      </a:r>
                      <a:endParaRPr lang="en-US" b="1"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a:txBody>
                    <a:bodyPr/>
                    <a:lstStyle/>
                    <a:p>
                      <a:r>
                        <a:rPr lang="en-US" sz="1800" b="0" i="0" u="none" strike="noStrike" kern="1200" baseline="0" dirty="0" smtClean="0">
                          <a:solidFill>
                            <a:schemeClr val="dk1"/>
                          </a:solidFill>
                          <a:latin typeface="+mn-lt"/>
                          <a:ea typeface="+mn-ea"/>
                          <a:cs typeface="+mn-cs"/>
                        </a:rPr>
                        <a:t>Morning</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 or normal</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 or normal</a:t>
                      </a:r>
                      <a:endParaRPr lang="en-US" dirty="0"/>
                    </a:p>
                  </a:txBody>
                  <a:tcPr/>
                </a:tc>
              </a:tr>
              <a:tr h="370840">
                <a:tc>
                  <a:txBody>
                    <a:bodyPr/>
                    <a:lstStyle/>
                    <a:p>
                      <a:r>
                        <a:rPr lang="en-US" sz="1800" b="0" i="0" u="none" strike="noStrike" kern="1200" baseline="0" dirty="0" smtClean="0">
                          <a:solidFill>
                            <a:schemeClr val="dk1"/>
                          </a:solidFill>
                          <a:latin typeface="+mn-lt"/>
                          <a:ea typeface="+mn-ea"/>
                          <a:cs typeface="+mn-cs"/>
                        </a:rPr>
                        <a:t>Evening</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 </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a:t>
                      </a:r>
                      <a:endParaRPr lang="en-US" dirty="0"/>
                    </a:p>
                  </a:txBody>
                  <a:tcPr/>
                </a:tc>
              </a:tr>
              <a:tr h="370840">
                <a:tc>
                  <a:txBody>
                    <a:bodyPr/>
                    <a:lstStyle/>
                    <a:p>
                      <a:r>
                        <a:rPr lang="en-US" sz="1800" b="0" i="0" u="none" strike="noStrike" kern="1200" baseline="0" dirty="0" smtClean="0">
                          <a:solidFill>
                            <a:schemeClr val="dk1"/>
                          </a:solidFill>
                          <a:latin typeface="+mn-lt"/>
                          <a:ea typeface="+mn-ea"/>
                          <a:cs typeface="+mn-cs"/>
                        </a:rPr>
                        <a:t>After low-dose dexamethasone</a:t>
                      </a:r>
                      <a:endParaRPr lang="en-US" dirty="0"/>
                    </a:p>
                  </a:txBody>
                  <a:tcPr/>
                </a:tc>
                <a:tc>
                  <a:txBody>
                    <a:bodyPr/>
                    <a:lstStyle/>
                    <a:p>
                      <a:r>
                        <a:rPr lang="en-US" sz="1800" b="0" i="0" u="none" strike="noStrike" kern="1200" baseline="0" dirty="0" smtClean="0">
                          <a:solidFill>
                            <a:schemeClr val="dk1"/>
                          </a:solidFill>
                          <a:latin typeface="+mn-lt"/>
                          <a:ea typeface="+mn-ea"/>
                          <a:cs typeface="+mn-cs"/>
                        </a:rPr>
                        <a:t>No suppression</a:t>
                      </a:r>
                      <a:endParaRPr lang="en-US" dirty="0"/>
                    </a:p>
                  </a:txBody>
                  <a:tcPr/>
                </a:tc>
                <a:tc>
                  <a:txBody>
                    <a:bodyPr/>
                    <a:lstStyle/>
                    <a:p>
                      <a:r>
                        <a:rPr lang="en-US" sz="1800" b="0" i="0" u="none" strike="noStrike" kern="1200" baseline="0" dirty="0" smtClean="0">
                          <a:solidFill>
                            <a:schemeClr val="dk1"/>
                          </a:solidFill>
                          <a:latin typeface="+mn-lt"/>
                          <a:ea typeface="+mn-ea"/>
                          <a:cs typeface="+mn-cs"/>
                        </a:rPr>
                        <a:t>No suppression</a:t>
                      </a:r>
                      <a:endParaRPr lang="en-US" dirty="0"/>
                    </a:p>
                  </a:txBody>
                  <a:tcPr/>
                </a:tc>
                <a:tc>
                  <a:txBody>
                    <a:bodyPr/>
                    <a:lstStyle/>
                    <a:p>
                      <a:r>
                        <a:rPr lang="en-US" sz="1800" b="0" i="0" u="none" strike="noStrike" kern="1200" baseline="0" dirty="0" smtClean="0">
                          <a:solidFill>
                            <a:schemeClr val="dk1"/>
                          </a:solidFill>
                          <a:latin typeface="+mn-lt"/>
                          <a:ea typeface="+mn-ea"/>
                          <a:cs typeface="+mn-cs"/>
                        </a:rPr>
                        <a:t>No suppression</a:t>
                      </a:r>
                      <a:endParaRPr lang="en-US" dirty="0"/>
                    </a:p>
                  </a:txBody>
                  <a:tcPr/>
                </a:tc>
                <a:tc>
                  <a:txBody>
                    <a:bodyPr/>
                    <a:lstStyle/>
                    <a:p>
                      <a:r>
                        <a:rPr lang="en-US" sz="1800" b="0" i="0" u="none" strike="noStrike" kern="1200" baseline="0" dirty="0" smtClean="0">
                          <a:solidFill>
                            <a:schemeClr val="dk1"/>
                          </a:solidFill>
                          <a:latin typeface="+mn-lt"/>
                          <a:ea typeface="+mn-ea"/>
                          <a:cs typeface="+mn-cs"/>
                        </a:rPr>
                        <a:t>No suppression</a:t>
                      </a:r>
                      <a:endParaRPr lang="en-US" dirty="0"/>
                    </a:p>
                  </a:txBody>
                  <a:tcPr/>
                </a:tc>
              </a:tr>
              <a:tr h="370840">
                <a:tc>
                  <a:txBody>
                    <a:bodyPr/>
                    <a:lstStyle/>
                    <a:p>
                      <a:r>
                        <a:rPr lang="en-US" sz="1800" b="0" i="0" u="none" strike="noStrike" kern="1200" baseline="0" dirty="0" smtClean="0">
                          <a:solidFill>
                            <a:schemeClr val="dk1"/>
                          </a:solidFill>
                          <a:latin typeface="+mn-lt"/>
                          <a:ea typeface="+mn-ea"/>
                          <a:cs typeface="+mn-cs"/>
                        </a:rPr>
                        <a:t>After high-dose dexamethasone</a:t>
                      </a:r>
                      <a:endParaRPr lang="en-US" dirty="0"/>
                    </a:p>
                  </a:txBody>
                  <a:tcPr/>
                </a:tc>
                <a:tc>
                  <a:txBody>
                    <a:bodyPr/>
                    <a:lstStyle/>
                    <a:p>
                      <a:r>
                        <a:rPr lang="en-US" sz="1800" b="0" i="0" u="none" strike="noStrike" kern="1200" baseline="0" dirty="0" smtClean="0">
                          <a:solidFill>
                            <a:schemeClr val="dk1"/>
                          </a:solidFill>
                          <a:latin typeface="+mn-lt"/>
                          <a:ea typeface="+mn-ea"/>
                          <a:cs typeface="+mn-cs"/>
                        </a:rPr>
                        <a:t>Suppressed</a:t>
                      </a:r>
                      <a:endParaRPr lang="en-US" dirty="0"/>
                    </a:p>
                  </a:txBody>
                  <a:tcPr/>
                </a:tc>
                <a:tc>
                  <a:txBody>
                    <a:bodyPr/>
                    <a:lstStyle/>
                    <a:p>
                      <a:r>
                        <a:rPr lang="en-US" sz="1800" b="0" i="0" u="none" strike="noStrike" kern="1200" baseline="0" dirty="0" smtClean="0">
                          <a:solidFill>
                            <a:schemeClr val="dk1"/>
                          </a:solidFill>
                          <a:latin typeface="+mn-lt"/>
                          <a:ea typeface="+mn-ea"/>
                          <a:cs typeface="+mn-cs"/>
                        </a:rPr>
                        <a:t>No suppression</a:t>
                      </a:r>
                      <a:endParaRPr lang="en-US" dirty="0"/>
                    </a:p>
                  </a:txBody>
                  <a:tcPr/>
                </a:tc>
                <a:tc>
                  <a:txBody>
                    <a:bodyPr/>
                    <a:lstStyle/>
                    <a:p>
                      <a:r>
                        <a:rPr lang="en-US" sz="1800" b="0" i="0" u="none" strike="noStrike" kern="1200" baseline="0" dirty="0" smtClean="0">
                          <a:solidFill>
                            <a:schemeClr val="dk1"/>
                          </a:solidFill>
                          <a:latin typeface="+mn-lt"/>
                          <a:ea typeface="+mn-ea"/>
                          <a:cs typeface="+mn-cs"/>
                        </a:rPr>
                        <a:t>No suppression</a:t>
                      </a:r>
                      <a:endParaRPr lang="en-US" dirty="0"/>
                    </a:p>
                  </a:txBody>
                  <a:tcPr/>
                </a:tc>
                <a:tc>
                  <a:txBody>
                    <a:bodyPr/>
                    <a:lstStyle/>
                    <a:p>
                      <a:r>
                        <a:rPr lang="en-US" sz="1800" b="0" i="0" u="none" strike="noStrike" kern="1200" baseline="0" dirty="0" smtClean="0">
                          <a:solidFill>
                            <a:schemeClr val="dk1"/>
                          </a:solidFill>
                          <a:latin typeface="+mn-lt"/>
                          <a:ea typeface="+mn-ea"/>
                          <a:cs typeface="+mn-cs"/>
                        </a:rPr>
                        <a:t>No suppression</a:t>
                      </a:r>
                      <a:endParaRPr lang="en-US" dirty="0"/>
                    </a:p>
                  </a:txBody>
                  <a:tcPr/>
                </a:tc>
              </a:tr>
              <a:tr h="370840">
                <a:tc>
                  <a:txBody>
                    <a:bodyPr/>
                    <a:lstStyle/>
                    <a:p>
                      <a:r>
                        <a:rPr lang="en-US" sz="1800" b="0" i="0" u="none" strike="noStrike" kern="1200" baseline="0" dirty="0" smtClean="0">
                          <a:solidFill>
                            <a:schemeClr val="dk1"/>
                          </a:solidFill>
                          <a:latin typeface="+mn-lt"/>
                          <a:ea typeface="+mn-ea"/>
                          <a:cs typeface="+mn-cs"/>
                        </a:rPr>
                        <a:t>Urinary free cortisol</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a:t>
                      </a:r>
                      <a:endParaRPr lang="en-US" dirty="0"/>
                    </a:p>
                  </a:txBody>
                  <a:tcPr/>
                </a:tc>
              </a:tr>
              <a:tr h="370840">
                <a:tc>
                  <a:txBody>
                    <a:bodyPr/>
                    <a:lstStyle/>
                    <a:p>
                      <a:r>
                        <a:rPr lang="en-US" sz="1800" b="1" i="0" u="none" strike="noStrike" kern="1200" baseline="0" dirty="0" smtClean="0">
                          <a:solidFill>
                            <a:schemeClr val="dk1"/>
                          </a:solidFill>
                          <a:latin typeface="+mn-lt"/>
                          <a:ea typeface="+mn-ea"/>
                          <a:cs typeface="+mn-cs"/>
                        </a:rPr>
                        <a:t>Plasma ACTH</a:t>
                      </a:r>
                      <a:endParaRPr lang="en-US" b="1" dirty="0"/>
                    </a:p>
                  </a:txBody>
                  <a:tcPr/>
                </a:tc>
                <a:tc>
                  <a:txBody>
                    <a:bodyPr/>
                    <a:lstStyle/>
                    <a:p>
                      <a:r>
                        <a:rPr lang="en-US" sz="1800" b="0" i="0" u="none" strike="noStrike" kern="1200" baseline="0" dirty="0" smtClean="0">
                          <a:solidFill>
                            <a:schemeClr val="dk1"/>
                          </a:solidFill>
                          <a:latin typeface="+mn-lt"/>
                          <a:ea typeface="+mn-ea"/>
                          <a:cs typeface="+mn-cs"/>
                        </a:rPr>
                        <a:t>Usually raised</a:t>
                      </a:r>
                      <a:endParaRPr lang="en-US" dirty="0"/>
                    </a:p>
                  </a:txBody>
                  <a:tcPr/>
                </a:tc>
                <a:tc>
                  <a:txBody>
                    <a:bodyPr/>
                    <a:lstStyle/>
                    <a:p>
                      <a:r>
                        <a:rPr lang="en-US" sz="1800" b="0" i="0" u="none" strike="noStrike" kern="1200" baseline="0" dirty="0" smtClean="0">
                          <a:solidFill>
                            <a:schemeClr val="dk1"/>
                          </a:solidFill>
                          <a:latin typeface="+mn-lt"/>
                          <a:ea typeface="+mn-ea"/>
                          <a:cs typeface="+mn-cs"/>
                        </a:rPr>
                        <a:t>Raised</a:t>
                      </a:r>
                      <a:endParaRPr lang="en-US" dirty="0"/>
                    </a:p>
                  </a:txBody>
                  <a:tcPr/>
                </a:tc>
                <a:tc>
                  <a:txBody>
                    <a:bodyPr/>
                    <a:lstStyle/>
                    <a:p>
                      <a:r>
                        <a:rPr lang="en-US" sz="1800" b="0" i="0" u="none" strike="noStrike" kern="1200" baseline="0" dirty="0" smtClean="0">
                          <a:solidFill>
                            <a:schemeClr val="dk1"/>
                          </a:solidFill>
                          <a:latin typeface="+mn-lt"/>
                          <a:ea typeface="+mn-ea"/>
                          <a:cs typeface="+mn-cs"/>
                        </a:rPr>
                        <a:t>Low</a:t>
                      </a:r>
                      <a:endParaRPr lang="en-US" dirty="0"/>
                    </a:p>
                  </a:txBody>
                  <a:tcPr/>
                </a:tc>
                <a:tc>
                  <a:txBody>
                    <a:bodyPr/>
                    <a:lstStyle/>
                    <a:p>
                      <a:r>
                        <a:rPr lang="en-US" sz="1800" b="0" i="0" u="none" strike="noStrike" kern="1200" baseline="0" dirty="0" smtClean="0">
                          <a:solidFill>
                            <a:schemeClr val="dk1"/>
                          </a:solidFill>
                          <a:latin typeface="+mn-lt"/>
                          <a:ea typeface="+mn-ea"/>
                          <a:cs typeface="+mn-cs"/>
                        </a:rPr>
                        <a:t>Low</a:t>
                      </a:r>
                      <a:endParaRPr lang="en-US" dirty="0"/>
                    </a:p>
                  </a:txBody>
                  <a:tcPr/>
                </a:tc>
              </a:tr>
            </a:tbl>
          </a:graphicData>
        </a:graphic>
      </p:graphicFrame>
      <p:sp>
        <p:nvSpPr>
          <p:cNvPr id="5" name="Content Placeholder 2"/>
          <p:cNvSpPr txBox="1">
            <a:spLocks/>
          </p:cNvSpPr>
          <p:nvPr/>
        </p:nvSpPr>
        <p:spPr>
          <a:xfrm>
            <a:off x="19664" y="1447800"/>
            <a:ext cx="9124335" cy="762000"/>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dirty="0" smtClean="0"/>
              <a:t>Biochemical </a:t>
            </a:r>
            <a:r>
              <a:rPr lang="en-US" dirty="0"/>
              <a:t>test results in patients with Cushing’s syndrome</a:t>
            </a:r>
          </a:p>
        </p:txBody>
      </p:sp>
    </p:spTree>
    <p:extLst>
      <p:ext uri="{BB962C8B-B14F-4D97-AF65-F5344CB8AC3E}">
        <p14:creationId xmlns:p14="http://schemas.microsoft.com/office/powerpoint/2010/main" val="39352263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10000"/>
          </a:bodyPr>
          <a:lstStyle/>
          <a:p>
            <a:pPr>
              <a:buFont typeface="Wingdings" pitchFamily="2" charset="2"/>
              <a:buChar char="Ø"/>
            </a:pPr>
            <a:r>
              <a:rPr lang="en-US" b="1" dirty="0">
                <a:solidFill>
                  <a:srgbClr val="FF0000"/>
                </a:solidFill>
              </a:rPr>
              <a:t>PRIMARY </a:t>
            </a:r>
            <a:r>
              <a:rPr lang="en-US" b="1" dirty="0" smtClean="0">
                <a:solidFill>
                  <a:srgbClr val="FF0000"/>
                </a:solidFill>
              </a:rPr>
              <a:t>HYPERALDOSTERONISM (CONN’S </a:t>
            </a:r>
            <a:r>
              <a:rPr lang="en-US" b="1" dirty="0">
                <a:solidFill>
                  <a:srgbClr val="FF0000"/>
                </a:solidFill>
              </a:rPr>
              <a:t>SYNDROME</a:t>
            </a:r>
            <a:r>
              <a:rPr lang="en-US" b="1" dirty="0" smtClean="0">
                <a:solidFill>
                  <a:srgbClr val="FF0000"/>
                </a:solidFill>
              </a:rPr>
              <a:t>)</a:t>
            </a:r>
          </a:p>
          <a:p>
            <a:r>
              <a:rPr lang="en-US" dirty="0" smtClean="0"/>
              <a:t>Primary </a:t>
            </a:r>
            <a:r>
              <a:rPr lang="en-US" dirty="0" err="1" smtClean="0"/>
              <a:t>hyperaldosteronism</a:t>
            </a:r>
            <a:r>
              <a:rPr lang="en-US" dirty="0" smtClean="0"/>
              <a:t> (PH) is considered an important cause of secondary hypertension in perhaps as many as 5–15% of cases, particularly in the face of </a:t>
            </a:r>
            <a:r>
              <a:rPr lang="en-US" dirty="0" err="1" smtClean="0"/>
              <a:t>hypokalaemia</a:t>
            </a:r>
            <a:r>
              <a:rPr lang="en-US" dirty="0" smtClean="0"/>
              <a:t> and </a:t>
            </a:r>
            <a:r>
              <a:rPr lang="en-US" dirty="0" err="1" smtClean="0"/>
              <a:t>kaliuria</a:t>
            </a:r>
            <a:r>
              <a:rPr lang="en-US" dirty="0" smtClean="0"/>
              <a:t> (e.g. urinary potassium more than 20 </a:t>
            </a:r>
            <a:r>
              <a:rPr lang="en-US" dirty="0" err="1" smtClean="0"/>
              <a:t>mmol</a:t>
            </a:r>
            <a:r>
              <a:rPr lang="en-US" dirty="0" smtClean="0"/>
              <a:t>/L). </a:t>
            </a:r>
          </a:p>
          <a:p>
            <a:r>
              <a:rPr lang="en-US" dirty="0" smtClean="0"/>
              <a:t>The majority of cases of PH are due to adrenal aldosterone-producing adenomas (APAs), which produce 18-oxocortisol and 18-hydroxycortisol steroids in excess, although 45% of cases may be due to bilateral idiopathic adrenal hyperplasia (IAH). </a:t>
            </a:r>
            <a:endParaRPr lang="en-US" dirty="0"/>
          </a:p>
        </p:txBody>
      </p:sp>
    </p:spTree>
    <p:extLst>
      <p:ext uri="{BB962C8B-B14F-4D97-AF65-F5344CB8AC3E}">
        <p14:creationId xmlns:p14="http://schemas.microsoft.com/office/powerpoint/2010/main" val="41131748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There is also a genetic–familial variety of PH. Type 1 familial PH is </a:t>
            </a:r>
            <a:r>
              <a:rPr lang="en-US" dirty="0" smtClean="0">
                <a:solidFill>
                  <a:srgbClr val="FF0000"/>
                </a:solidFill>
              </a:rPr>
              <a:t>glucocorticoid remediable </a:t>
            </a:r>
            <a:r>
              <a:rPr lang="en-US" dirty="0" err="1" smtClean="0">
                <a:solidFill>
                  <a:srgbClr val="FF0000"/>
                </a:solidFill>
              </a:rPr>
              <a:t>aldosteronism</a:t>
            </a:r>
            <a:r>
              <a:rPr lang="en-US" dirty="0" smtClean="0">
                <a:solidFill>
                  <a:srgbClr val="FF0000"/>
                </a:solidFill>
              </a:rPr>
              <a:t> (GRA)</a:t>
            </a:r>
            <a:r>
              <a:rPr lang="en-US" dirty="0" smtClean="0"/>
              <a:t>, in which the associated hypertension responds to small doses of glucocorticoids in addition to </a:t>
            </a:r>
            <a:r>
              <a:rPr lang="en-US" dirty="0" err="1" smtClean="0"/>
              <a:t>antihypertensives</a:t>
            </a:r>
            <a:r>
              <a:rPr lang="en-US" dirty="0" smtClean="0"/>
              <a:t>.</a:t>
            </a:r>
          </a:p>
          <a:p>
            <a:r>
              <a:rPr lang="en-US" dirty="0" smtClean="0"/>
              <a:t>This </a:t>
            </a:r>
            <a:r>
              <a:rPr lang="en-US" dirty="0"/>
              <a:t>condition is due to a chimeric gene product </a:t>
            </a:r>
            <a:r>
              <a:rPr lang="en-US" dirty="0" smtClean="0"/>
              <a:t>that combines </a:t>
            </a:r>
            <a:r>
              <a:rPr lang="en-US" dirty="0"/>
              <a:t>the promoter of the 11-b-hydroxylase </a:t>
            </a:r>
            <a:r>
              <a:rPr lang="en-US" dirty="0" smtClean="0"/>
              <a:t>gene with </a:t>
            </a:r>
            <a:r>
              <a:rPr lang="en-US" dirty="0"/>
              <a:t>the coding region of the aldosterone </a:t>
            </a:r>
            <a:r>
              <a:rPr lang="en-US" dirty="0" err="1" smtClean="0"/>
              <a:t>synthetase</a:t>
            </a:r>
            <a:r>
              <a:rPr lang="en-US" dirty="0" smtClean="0"/>
              <a:t> gene </a:t>
            </a:r>
            <a:r>
              <a:rPr lang="en-US" dirty="0"/>
              <a:t>and is associated with </a:t>
            </a:r>
            <a:r>
              <a:rPr lang="en-US" dirty="0" err="1"/>
              <a:t>haemorrhagic</a:t>
            </a:r>
            <a:r>
              <a:rPr lang="en-US" dirty="0"/>
              <a:t> stroke</a:t>
            </a:r>
            <a:r>
              <a:rPr lang="en-US" dirty="0" smtClean="0"/>
              <a:t>.</a:t>
            </a:r>
            <a:endParaRPr lang="en-US" dirty="0"/>
          </a:p>
        </p:txBody>
      </p:sp>
    </p:spTree>
    <p:extLst>
      <p:ext uri="{BB962C8B-B14F-4D97-AF65-F5344CB8AC3E}">
        <p14:creationId xmlns:p14="http://schemas.microsoft.com/office/powerpoint/2010/main" val="15910534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304800" y="1600200"/>
            <a:ext cx="8534400" cy="5257800"/>
          </a:xfrm>
        </p:spPr>
        <p:txBody>
          <a:bodyPr>
            <a:normAutofit fontScale="77500" lnSpcReduction="20000"/>
          </a:bodyPr>
          <a:lstStyle/>
          <a:p>
            <a:pPr marL="0" indent="0">
              <a:buNone/>
            </a:pPr>
            <a:r>
              <a:rPr lang="en-US" b="1" u="sng" dirty="0"/>
              <a:t>Investigation of a patient with </a:t>
            </a:r>
            <a:r>
              <a:rPr lang="en-US" b="1" u="sng" dirty="0" smtClean="0"/>
              <a:t>suspected primary </a:t>
            </a:r>
            <a:r>
              <a:rPr lang="en-US" b="1" u="sng" dirty="0" err="1" smtClean="0"/>
              <a:t>hyperaldosteronism</a:t>
            </a:r>
            <a:endParaRPr lang="en-US" b="1" u="sng" dirty="0" smtClean="0"/>
          </a:p>
          <a:p>
            <a:pPr>
              <a:buFont typeface="Courier New" pitchFamily="49" charset="0"/>
              <a:buChar char="o"/>
            </a:pPr>
            <a:r>
              <a:rPr lang="en-US" b="1" i="1" u="sng" dirty="0"/>
              <a:t>Screening </a:t>
            </a:r>
            <a:r>
              <a:rPr lang="en-US" b="1" i="1" u="sng" dirty="0" smtClean="0"/>
              <a:t>tests</a:t>
            </a:r>
          </a:p>
          <a:p>
            <a:r>
              <a:rPr lang="en-US" dirty="0"/>
              <a:t>Hypertension and a </a:t>
            </a:r>
            <a:r>
              <a:rPr lang="en-US" dirty="0" err="1"/>
              <a:t>hypokalaemic</a:t>
            </a:r>
            <a:r>
              <a:rPr lang="en-US" dirty="0"/>
              <a:t> metabolic </a:t>
            </a:r>
            <a:r>
              <a:rPr lang="en-US" dirty="0" smtClean="0"/>
              <a:t>alkalosis in </a:t>
            </a:r>
            <a:r>
              <a:rPr lang="en-US" dirty="0"/>
              <a:t>the face of </a:t>
            </a:r>
            <a:r>
              <a:rPr lang="en-US" dirty="0" err="1"/>
              <a:t>kaliuria</a:t>
            </a:r>
            <a:r>
              <a:rPr lang="en-US" dirty="0"/>
              <a:t> (urinary potassium more </a:t>
            </a:r>
            <a:r>
              <a:rPr lang="en-US" dirty="0" smtClean="0"/>
              <a:t>than 20 </a:t>
            </a:r>
            <a:r>
              <a:rPr lang="en-US" dirty="0" err="1"/>
              <a:t>mmol</a:t>
            </a:r>
            <a:r>
              <a:rPr lang="en-US" dirty="0"/>
              <a:t>/L) are suggestive of mineralocorticoid </a:t>
            </a:r>
            <a:r>
              <a:rPr lang="en-US" dirty="0" smtClean="0"/>
              <a:t>excess such </a:t>
            </a:r>
            <a:r>
              <a:rPr lang="en-US" dirty="0"/>
              <a:t>as Conn’s syndrome. A urinary potassium is thus </a:t>
            </a:r>
            <a:r>
              <a:rPr lang="en-US" dirty="0" smtClean="0"/>
              <a:t>a useful </a:t>
            </a:r>
            <a:r>
              <a:rPr lang="en-US" dirty="0"/>
              <a:t>screening test</a:t>
            </a:r>
            <a:r>
              <a:rPr lang="en-US" dirty="0" smtClean="0"/>
              <a:t>.</a:t>
            </a:r>
          </a:p>
          <a:p>
            <a:r>
              <a:rPr lang="en-US" dirty="0"/>
              <a:t>In PH, plasma aldosterone concentration will </a:t>
            </a:r>
            <a:r>
              <a:rPr lang="en-US" dirty="0" smtClean="0"/>
              <a:t>be raised</a:t>
            </a:r>
            <a:r>
              <a:rPr lang="en-US" dirty="0"/>
              <a:t>, with suppressed renin levels. </a:t>
            </a:r>
            <a:r>
              <a:rPr lang="en-US" dirty="0">
                <a:solidFill>
                  <a:srgbClr val="FF0000"/>
                </a:solidFill>
              </a:rPr>
              <a:t>Remember that, </a:t>
            </a:r>
            <a:r>
              <a:rPr lang="en-US" dirty="0" smtClean="0">
                <a:solidFill>
                  <a:srgbClr val="FF0000"/>
                </a:solidFill>
              </a:rPr>
              <a:t>in renal </a:t>
            </a:r>
            <a:r>
              <a:rPr lang="en-US" dirty="0">
                <a:solidFill>
                  <a:srgbClr val="FF0000"/>
                </a:solidFill>
              </a:rPr>
              <a:t>artery stenosis, Bartter’s or </a:t>
            </a:r>
            <a:r>
              <a:rPr lang="en-US" dirty="0" err="1">
                <a:solidFill>
                  <a:srgbClr val="FF0000"/>
                </a:solidFill>
              </a:rPr>
              <a:t>Gitelman’s</a:t>
            </a:r>
            <a:r>
              <a:rPr lang="en-US" dirty="0">
                <a:solidFill>
                  <a:srgbClr val="FF0000"/>
                </a:solidFill>
              </a:rPr>
              <a:t> </a:t>
            </a:r>
            <a:r>
              <a:rPr lang="en-US" dirty="0" smtClean="0">
                <a:solidFill>
                  <a:srgbClr val="FF0000"/>
                </a:solidFill>
              </a:rPr>
              <a:t>syndromes, renin-secreting </a:t>
            </a:r>
            <a:r>
              <a:rPr lang="en-US" dirty="0" err="1">
                <a:solidFill>
                  <a:srgbClr val="FF0000"/>
                </a:solidFill>
              </a:rPr>
              <a:t>tumours</a:t>
            </a:r>
            <a:r>
              <a:rPr lang="en-US" dirty="0">
                <a:solidFill>
                  <a:srgbClr val="FF0000"/>
                </a:solidFill>
              </a:rPr>
              <a:t> and </a:t>
            </a:r>
            <a:r>
              <a:rPr lang="en-US" dirty="0" err="1" smtClean="0">
                <a:solidFill>
                  <a:srgbClr val="FF0000"/>
                </a:solidFill>
              </a:rPr>
              <a:t>pseudohypoaldosteronism</a:t>
            </a:r>
            <a:r>
              <a:rPr lang="en-US" dirty="0" smtClean="0">
                <a:solidFill>
                  <a:srgbClr val="FF0000"/>
                </a:solidFill>
              </a:rPr>
              <a:t>, both </a:t>
            </a:r>
            <a:r>
              <a:rPr lang="en-US" dirty="0">
                <a:solidFill>
                  <a:srgbClr val="FF0000"/>
                </a:solidFill>
              </a:rPr>
              <a:t>plasma aldosterone and renin </a:t>
            </a:r>
            <a:r>
              <a:rPr lang="en-US" dirty="0" smtClean="0">
                <a:solidFill>
                  <a:srgbClr val="FF0000"/>
                </a:solidFill>
              </a:rPr>
              <a:t>concentrations may </a:t>
            </a:r>
            <a:r>
              <a:rPr lang="en-US" dirty="0">
                <a:solidFill>
                  <a:srgbClr val="FF0000"/>
                </a:solidFill>
              </a:rPr>
              <a:t>be raised. </a:t>
            </a:r>
            <a:r>
              <a:rPr lang="en-US" dirty="0"/>
              <a:t>Antihypertensive drugs may </a:t>
            </a:r>
            <a:r>
              <a:rPr lang="en-US" dirty="0" smtClean="0"/>
              <a:t>alter renin </a:t>
            </a:r>
            <a:r>
              <a:rPr lang="en-US" dirty="0"/>
              <a:t>and aldosterone levels but in some cases it </a:t>
            </a:r>
            <a:r>
              <a:rPr lang="en-US" dirty="0" smtClean="0"/>
              <a:t>may not </a:t>
            </a:r>
            <a:r>
              <a:rPr lang="en-US" dirty="0"/>
              <a:t>be safe to stop them, although, if there is </a:t>
            </a:r>
            <a:r>
              <a:rPr lang="en-US" dirty="0" smtClean="0"/>
              <a:t>severe hypertension</a:t>
            </a:r>
            <a:r>
              <a:rPr lang="en-US" dirty="0"/>
              <a:t>, </a:t>
            </a:r>
            <a:r>
              <a:rPr lang="el-GR" dirty="0" smtClean="0"/>
              <a:t>α</a:t>
            </a:r>
            <a:r>
              <a:rPr lang="en-US" dirty="0" smtClean="0"/>
              <a:t>-adrenergic </a:t>
            </a:r>
            <a:r>
              <a:rPr lang="en-US" dirty="0"/>
              <a:t>blockers may interfere </a:t>
            </a:r>
            <a:r>
              <a:rPr lang="en-US" dirty="0" smtClean="0"/>
              <a:t>less than </a:t>
            </a:r>
            <a:r>
              <a:rPr lang="en-US" dirty="0"/>
              <a:t>other </a:t>
            </a:r>
            <a:r>
              <a:rPr lang="en-US" dirty="0" err="1"/>
              <a:t>antihypertensives</a:t>
            </a:r>
            <a:r>
              <a:rPr lang="en-US" dirty="0"/>
              <a:t>.</a:t>
            </a:r>
          </a:p>
        </p:txBody>
      </p:sp>
    </p:spTree>
    <p:extLst>
      <p:ext uri="{BB962C8B-B14F-4D97-AF65-F5344CB8AC3E}">
        <p14:creationId xmlns:p14="http://schemas.microsoft.com/office/powerpoint/2010/main" val="24884709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r>
              <a:rPr lang="en-US" dirty="0"/>
              <a:t>A random plasma aldosterone </a:t>
            </a:r>
            <a:r>
              <a:rPr lang="en-US" dirty="0" smtClean="0"/>
              <a:t>(</a:t>
            </a:r>
            <a:r>
              <a:rPr lang="en-US" dirty="0" err="1" smtClean="0"/>
              <a:t>pmol</a:t>
            </a:r>
            <a:r>
              <a:rPr lang="en-US" dirty="0" smtClean="0"/>
              <a:t>/L ) to </a:t>
            </a:r>
            <a:r>
              <a:rPr lang="en-US" dirty="0"/>
              <a:t>renin </a:t>
            </a:r>
            <a:r>
              <a:rPr lang="en-US" dirty="0" smtClean="0"/>
              <a:t>(</a:t>
            </a:r>
            <a:r>
              <a:rPr lang="en-US" dirty="0" err="1" smtClean="0"/>
              <a:t>μg</a:t>
            </a:r>
            <a:r>
              <a:rPr lang="en-US" dirty="0" smtClean="0"/>
              <a:t>/L per hour ) ratio </a:t>
            </a:r>
            <a:r>
              <a:rPr lang="en-US" dirty="0"/>
              <a:t>of </a:t>
            </a:r>
            <a:r>
              <a:rPr lang="en-US" dirty="0" smtClean="0"/>
              <a:t>more than 750 </a:t>
            </a:r>
            <a:r>
              <a:rPr lang="en-US" dirty="0"/>
              <a:t>is suggestive of PH </a:t>
            </a:r>
            <a:r>
              <a:rPr lang="en-US" dirty="0" smtClean="0"/>
              <a:t>and may </a:t>
            </a:r>
            <a:r>
              <a:rPr lang="en-US" dirty="0"/>
              <a:t>be used as a screening test. This ratio is </a:t>
            </a:r>
            <a:r>
              <a:rPr lang="en-US" dirty="0" smtClean="0"/>
              <a:t>increased by </a:t>
            </a:r>
            <a:r>
              <a:rPr lang="el-GR" dirty="0" smtClean="0"/>
              <a:t>β</a:t>
            </a:r>
            <a:r>
              <a:rPr lang="en-US" dirty="0" smtClean="0"/>
              <a:t>-blockers </a:t>
            </a:r>
            <a:r>
              <a:rPr lang="en-US" dirty="0"/>
              <a:t>and decreased by </a:t>
            </a:r>
            <a:r>
              <a:rPr lang="en-US" dirty="0" smtClean="0"/>
              <a:t>angiotensin-converting enzyme </a:t>
            </a:r>
            <a:r>
              <a:rPr lang="en-US" dirty="0"/>
              <a:t>(ACE) inhibitors, diuretics, calcium </a:t>
            </a:r>
            <a:r>
              <a:rPr lang="en-US" dirty="0" smtClean="0"/>
              <a:t>channel blockers </a:t>
            </a:r>
            <a:r>
              <a:rPr lang="en-US" dirty="0"/>
              <a:t>and angiotensin II receptor blockers. A </a:t>
            </a:r>
            <a:r>
              <a:rPr lang="en-US" dirty="0" smtClean="0"/>
              <a:t>raised 24-h </a:t>
            </a:r>
            <a:r>
              <a:rPr lang="en-US" dirty="0"/>
              <a:t>urinary aldosterone excretion may also be a </a:t>
            </a:r>
            <a:r>
              <a:rPr lang="en-US" dirty="0" smtClean="0"/>
              <a:t>useful screening </a:t>
            </a:r>
            <a:r>
              <a:rPr lang="en-US" dirty="0"/>
              <a:t>tool</a:t>
            </a:r>
            <a:r>
              <a:rPr lang="en-US" dirty="0" smtClean="0"/>
              <a:t>.</a:t>
            </a:r>
          </a:p>
          <a:p>
            <a:endParaRPr lang="en-US" dirty="0"/>
          </a:p>
          <a:p>
            <a:pPr marL="0" indent="0">
              <a:buNone/>
            </a:pPr>
            <a:r>
              <a:rPr lang="en-US" u="sng" dirty="0">
                <a:solidFill>
                  <a:srgbClr val="FF0000"/>
                </a:solidFill>
              </a:rPr>
              <a:t>In summary</a:t>
            </a:r>
            <a:r>
              <a:rPr lang="en-US" dirty="0"/>
              <a:t> ACE inhibitors increase renin and </a:t>
            </a:r>
            <a:r>
              <a:rPr lang="en-US" dirty="0" smtClean="0"/>
              <a:t>reduce aldosterone</a:t>
            </a:r>
            <a:r>
              <a:rPr lang="en-US" dirty="0"/>
              <a:t>, </a:t>
            </a:r>
            <a:r>
              <a:rPr lang="el-GR" dirty="0" smtClean="0"/>
              <a:t>β</a:t>
            </a:r>
            <a:r>
              <a:rPr lang="en-US" dirty="0" smtClean="0"/>
              <a:t>-blockers </a:t>
            </a:r>
            <a:r>
              <a:rPr lang="en-US" dirty="0"/>
              <a:t>reduce renin and </a:t>
            </a:r>
            <a:r>
              <a:rPr lang="en-US" dirty="0" smtClean="0"/>
              <a:t>aldosterone, calcium </a:t>
            </a:r>
            <a:r>
              <a:rPr lang="en-US" dirty="0"/>
              <a:t>channel blockers increase renin and </a:t>
            </a:r>
            <a:r>
              <a:rPr lang="en-US" dirty="0" smtClean="0"/>
              <a:t>reduce aldosterone</a:t>
            </a:r>
            <a:r>
              <a:rPr lang="en-US" dirty="0"/>
              <a:t>, and diuretics increase renin and </a:t>
            </a:r>
            <a:r>
              <a:rPr lang="en-US" dirty="0" smtClean="0"/>
              <a:t>aldosterone, although </a:t>
            </a:r>
            <a:r>
              <a:rPr lang="el-GR" dirty="0" smtClean="0"/>
              <a:t>α</a:t>
            </a:r>
            <a:r>
              <a:rPr lang="en-US" dirty="0" smtClean="0"/>
              <a:t>-blocking </a:t>
            </a:r>
            <a:r>
              <a:rPr lang="en-US" dirty="0"/>
              <a:t>drugs may have minimal </a:t>
            </a:r>
            <a:r>
              <a:rPr lang="en-US" dirty="0" smtClean="0"/>
              <a:t>effect upon </a:t>
            </a:r>
            <a:r>
              <a:rPr lang="en-US" dirty="0"/>
              <a:t>renin and aldosterone concentrations.</a:t>
            </a:r>
          </a:p>
        </p:txBody>
      </p:sp>
    </p:spTree>
    <p:extLst>
      <p:ext uri="{BB962C8B-B14F-4D97-AF65-F5344CB8AC3E}">
        <p14:creationId xmlns:p14="http://schemas.microsoft.com/office/powerpoint/2010/main" val="2187964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CHEMISTRY AND BIOSYNTHESIS OF</a:t>
            </a:r>
            <a:br>
              <a:rPr lang="en-US" b="1" dirty="0" smtClean="0"/>
            </a:br>
            <a:r>
              <a:rPr lang="en-US" b="1" dirty="0" smtClean="0"/>
              <a:t>STEROIDS</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solidFill>
                  <a:srgbClr val="FF0000"/>
                </a:solidFill>
              </a:rPr>
              <a:t>The </a:t>
            </a:r>
            <a:r>
              <a:rPr lang="en-US" dirty="0" err="1">
                <a:solidFill>
                  <a:srgbClr val="FF0000"/>
                </a:solidFill>
              </a:rPr>
              <a:t>zona</a:t>
            </a:r>
            <a:r>
              <a:rPr lang="en-US" dirty="0">
                <a:solidFill>
                  <a:srgbClr val="FF0000"/>
                </a:solidFill>
              </a:rPr>
              <a:t> </a:t>
            </a:r>
            <a:r>
              <a:rPr lang="en-US" dirty="0" err="1">
                <a:solidFill>
                  <a:srgbClr val="FF0000"/>
                </a:solidFill>
              </a:rPr>
              <a:t>glomerulosa</a:t>
            </a:r>
            <a:r>
              <a:rPr lang="en-US" dirty="0">
                <a:solidFill>
                  <a:srgbClr val="FF0000"/>
                </a:solidFill>
              </a:rPr>
              <a:t> secretes </a:t>
            </a:r>
            <a:r>
              <a:rPr lang="en-US" dirty="0" smtClean="0">
                <a:solidFill>
                  <a:srgbClr val="FF0000"/>
                </a:solidFill>
              </a:rPr>
              <a:t>aldosterone</a:t>
            </a:r>
            <a:r>
              <a:rPr lang="en-US" dirty="0" smtClean="0"/>
              <a:t>, produced </a:t>
            </a:r>
            <a:r>
              <a:rPr lang="en-US" dirty="0"/>
              <a:t>by 18-hydroxylation. Synthesis of this </a:t>
            </a:r>
            <a:r>
              <a:rPr lang="en-US" dirty="0" smtClean="0"/>
              <a:t>steroid is </a:t>
            </a:r>
            <a:r>
              <a:rPr lang="en-US" dirty="0"/>
              <a:t>controlled by the renin–angiotensin system and </a:t>
            </a:r>
            <a:r>
              <a:rPr lang="en-US" dirty="0" smtClean="0"/>
              <a:t>not normally </a:t>
            </a:r>
            <a:r>
              <a:rPr lang="en-US" dirty="0"/>
              <a:t>by adrenocorticotrophic hormone (ACTH</a:t>
            </a:r>
            <a:r>
              <a:rPr lang="en-US" dirty="0" smtClean="0"/>
              <a:t>). Although </a:t>
            </a:r>
            <a:r>
              <a:rPr lang="en-US" dirty="0"/>
              <a:t>ACTH is important for maintaining growth </a:t>
            </a:r>
            <a:r>
              <a:rPr lang="en-US" dirty="0" smtClean="0"/>
              <a:t>of the </a:t>
            </a:r>
            <a:r>
              <a:rPr lang="en-US" dirty="0" err="1"/>
              <a:t>zona</a:t>
            </a:r>
            <a:r>
              <a:rPr lang="en-US" dirty="0"/>
              <a:t> </a:t>
            </a:r>
            <a:r>
              <a:rPr lang="en-US" dirty="0" err="1"/>
              <a:t>glomerulosa</a:t>
            </a:r>
            <a:r>
              <a:rPr lang="en-US" dirty="0"/>
              <a:t>, </a:t>
            </a:r>
            <a:r>
              <a:rPr lang="en-US" dirty="0" smtClean="0"/>
              <a:t>deficiency </a:t>
            </a:r>
            <a:r>
              <a:rPr lang="en-US" dirty="0"/>
              <a:t>does not </a:t>
            </a:r>
            <a:r>
              <a:rPr lang="en-US" dirty="0" smtClean="0"/>
              <a:t>significantly reduce output. </a:t>
            </a:r>
          </a:p>
          <a:p>
            <a:pPr marL="0" indent="0">
              <a:buNone/>
            </a:pPr>
            <a:endParaRPr lang="en-US" dirty="0" smtClean="0">
              <a:solidFill>
                <a:srgbClr val="FF0000"/>
              </a:solidFill>
            </a:endParaRPr>
          </a:p>
          <a:p>
            <a:pPr marL="0" indent="0">
              <a:buNone/>
            </a:pPr>
            <a:r>
              <a:rPr lang="en-US" dirty="0" smtClean="0">
                <a:solidFill>
                  <a:srgbClr val="FF0000"/>
                </a:solidFill>
              </a:rPr>
              <a:t>The </a:t>
            </a:r>
            <a:r>
              <a:rPr lang="en-US" dirty="0" err="1" smtClean="0">
                <a:solidFill>
                  <a:srgbClr val="FF0000"/>
                </a:solidFill>
              </a:rPr>
              <a:t>zona</a:t>
            </a:r>
            <a:r>
              <a:rPr lang="en-US" dirty="0" smtClean="0">
                <a:solidFill>
                  <a:srgbClr val="FF0000"/>
                </a:solidFill>
              </a:rPr>
              <a:t> </a:t>
            </a:r>
            <a:r>
              <a:rPr lang="en-US" dirty="0" err="1">
                <a:solidFill>
                  <a:srgbClr val="FF0000"/>
                </a:solidFill>
              </a:rPr>
              <a:t>fasciculata</a:t>
            </a:r>
            <a:r>
              <a:rPr lang="en-US" dirty="0">
                <a:solidFill>
                  <a:srgbClr val="FF0000"/>
                </a:solidFill>
              </a:rPr>
              <a:t> and </a:t>
            </a:r>
            <a:r>
              <a:rPr lang="en-US" dirty="0" err="1">
                <a:solidFill>
                  <a:srgbClr val="FF0000"/>
                </a:solidFill>
              </a:rPr>
              <a:t>reticularis</a:t>
            </a:r>
            <a:r>
              <a:rPr lang="en-US" dirty="0"/>
              <a:t> synthesize </a:t>
            </a:r>
            <a:r>
              <a:rPr lang="en-US" dirty="0" smtClean="0"/>
              <a:t>and secrete </a:t>
            </a:r>
            <a:r>
              <a:rPr lang="en-US" dirty="0"/>
              <a:t>two groups of steroid:</a:t>
            </a:r>
          </a:p>
          <a:p>
            <a:r>
              <a:rPr lang="en-US" i="1" dirty="0" smtClean="0">
                <a:solidFill>
                  <a:srgbClr val="FF0000"/>
                </a:solidFill>
              </a:rPr>
              <a:t>Cortisol</a:t>
            </a:r>
            <a:r>
              <a:rPr lang="en-US" dirty="0"/>
              <a:t>, a glucocorticoid (the most </a:t>
            </a:r>
            <a:r>
              <a:rPr lang="en-US" dirty="0" smtClean="0"/>
              <a:t>important C21 </a:t>
            </a:r>
            <a:r>
              <a:rPr lang="en-US" dirty="0"/>
              <a:t>steroid), is formed by progressive addition </a:t>
            </a:r>
            <a:r>
              <a:rPr lang="en-US" dirty="0" smtClean="0"/>
              <a:t>of hydroxyl </a:t>
            </a:r>
            <a:r>
              <a:rPr lang="en-US" dirty="0"/>
              <a:t>groups at C-17, C-21 and C-11.</a:t>
            </a:r>
          </a:p>
          <a:p>
            <a:r>
              <a:rPr lang="en-US" i="1" dirty="0" smtClean="0">
                <a:solidFill>
                  <a:srgbClr val="FF0000"/>
                </a:solidFill>
              </a:rPr>
              <a:t>Androgens </a:t>
            </a:r>
            <a:r>
              <a:rPr lang="en-US" dirty="0">
                <a:solidFill>
                  <a:srgbClr val="FF0000"/>
                </a:solidFill>
              </a:rPr>
              <a:t>(for example </a:t>
            </a:r>
            <a:r>
              <a:rPr lang="en-US" dirty="0" err="1">
                <a:solidFill>
                  <a:srgbClr val="FF0000"/>
                </a:solidFill>
              </a:rPr>
              <a:t>androstenedione</a:t>
            </a:r>
            <a:r>
              <a:rPr lang="en-US" dirty="0">
                <a:solidFill>
                  <a:srgbClr val="FF0000"/>
                </a:solidFill>
              </a:rPr>
              <a:t>)</a:t>
            </a:r>
            <a:r>
              <a:rPr lang="en-US" dirty="0"/>
              <a:t> </a:t>
            </a:r>
            <a:r>
              <a:rPr lang="en-US" dirty="0" smtClean="0"/>
              <a:t>are formed </a:t>
            </a:r>
            <a:r>
              <a:rPr lang="en-US" dirty="0"/>
              <a:t>after the removal of the side chain to </a:t>
            </a:r>
            <a:r>
              <a:rPr lang="en-US" dirty="0" smtClean="0"/>
              <a:t>produce C19 </a:t>
            </a:r>
            <a:r>
              <a:rPr lang="en-US" dirty="0"/>
              <a:t>steroids.</a:t>
            </a:r>
          </a:p>
        </p:txBody>
      </p:sp>
    </p:spTree>
    <p:extLst>
      <p:ext uri="{BB962C8B-B14F-4D97-AF65-F5344CB8AC3E}">
        <p14:creationId xmlns:p14="http://schemas.microsoft.com/office/powerpoint/2010/main" val="35627247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70000" lnSpcReduction="20000"/>
          </a:bodyPr>
          <a:lstStyle/>
          <a:p>
            <a:pPr>
              <a:buFont typeface="Courier New" pitchFamily="49" charset="0"/>
              <a:buChar char="o"/>
            </a:pPr>
            <a:r>
              <a:rPr lang="en-US" b="1" i="1" u="sng" dirty="0"/>
              <a:t>Further tests for the diagnosis </a:t>
            </a:r>
            <a:r>
              <a:rPr lang="en-US" b="1" i="1" u="sng" dirty="0" smtClean="0"/>
              <a:t>of </a:t>
            </a:r>
            <a:r>
              <a:rPr lang="en-US" b="1" i="1" u="sng" dirty="0" err="1" smtClean="0"/>
              <a:t>hyperaldosteronism</a:t>
            </a:r>
            <a:endParaRPr lang="en-US" b="1" i="1" u="sng" dirty="0" smtClean="0"/>
          </a:p>
          <a:p>
            <a:pPr marL="0" indent="0">
              <a:buNone/>
            </a:pPr>
            <a:r>
              <a:rPr lang="en-US" dirty="0"/>
              <a:t>Sometimes dynamic tests are needed to confirm </a:t>
            </a:r>
            <a:r>
              <a:rPr lang="en-US" dirty="0" smtClean="0"/>
              <a:t>the diagnosis </a:t>
            </a:r>
            <a:r>
              <a:rPr lang="en-US" dirty="0"/>
              <a:t>of PH, although in many cases the </a:t>
            </a:r>
            <a:r>
              <a:rPr lang="en-US" dirty="0" smtClean="0"/>
              <a:t>diagnosis may </a:t>
            </a:r>
            <a:r>
              <a:rPr lang="en-US" dirty="0"/>
              <a:t>be obvious. The basis of these additional tests </a:t>
            </a:r>
            <a:r>
              <a:rPr lang="en-US" dirty="0" smtClean="0"/>
              <a:t>is </a:t>
            </a:r>
            <a:r>
              <a:rPr lang="en-US" dirty="0"/>
              <a:t>that, in PH, aldosterone secretion is autonomous </a:t>
            </a:r>
            <a:r>
              <a:rPr lang="en-US" dirty="0" smtClean="0"/>
              <a:t>and thus </a:t>
            </a:r>
            <a:r>
              <a:rPr lang="en-US" dirty="0"/>
              <a:t>not suppressed by physiological or </a:t>
            </a:r>
            <a:r>
              <a:rPr lang="en-US" dirty="0" smtClean="0"/>
              <a:t>pharmaceutical stimuli</a:t>
            </a:r>
            <a:r>
              <a:rPr lang="en-US" dirty="0"/>
              <a:t>.</a:t>
            </a:r>
          </a:p>
          <a:p>
            <a:pPr marL="0" indent="0">
              <a:buNone/>
            </a:pPr>
            <a:r>
              <a:rPr lang="en-US" dirty="0"/>
              <a:t>One such test is the captopril test (a single </a:t>
            </a:r>
            <a:r>
              <a:rPr lang="en-US" dirty="0" smtClean="0"/>
              <a:t>oral dose </a:t>
            </a:r>
            <a:r>
              <a:rPr lang="en-US" dirty="0"/>
              <a:t>of 25–50 mg), which normally suppresses </a:t>
            </a:r>
            <a:r>
              <a:rPr lang="en-US" dirty="0" smtClean="0"/>
              <a:t>plasma aldosterone </a:t>
            </a:r>
            <a:r>
              <a:rPr lang="en-US" dirty="0"/>
              <a:t>levels in healthy individuals after about 2 </a:t>
            </a:r>
            <a:r>
              <a:rPr lang="en-US" dirty="0" smtClean="0"/>
              <a:t>h, but </a:t>
            </a:r>
            <a:r>
              <a:rPr lang="en-US" dirty="0"/>
              <a:t>which does not do so in PH. </a:t>
            </a:r>
            <a:r>
              <a:rPr lang="en-US" dirty="0">
                <a:solidFill>
                  <a:srgbClr val="FF0000"/>
                </a:solidFill>
              </a:rPr>
              <a:t>Captopril is an </a:t>
            </a:r>
            <a:r>
              <a:rPr lang="en-US" dirty="0" smtClean="0">
                <a:solidFill>
                  <a:srgbClr val="FF0000"/>
                </a:solidFill>
              </a:rPr>
              <a:t>ACE inhibitor</a:t>
            </a:r>
            <a:r>
              <a:rPr lang="en-US" dirty="0">
                <a:solidFill>
                  <a:srgbClr val="FF0000"/>
                </a:solidFill>
              </a:rPr>
              <a:t>.</a:t>
            </a:r>
          </a:p>
          <a:p>
            <a:pPr marL="0" indent="0">
              <a:buNone/>
            </a:pPr>
            <a:r>
              <a:rPr lang="en-US" dirty="0"/>
              <a:t>Alternatively, other dynamic tests that have been </a:t>
            </a:r>
            <a:r>
              <a:rPr lang="en-US" dirty="0" smtClean="0"/>
              <a:t>used are </a:t>
            </a:r>
            <a:r>
              <a:rPr lang="en-US" dirty="0"/>
              <a:t>saline infusion, or salt-loading, tests, including </a:t>
            </a:r>
            <a:r>
              <a:rPr lang="en-US" dirty="0" smtClean="0"/>
              <a:t>the fludrocortisone </a:t>
            </a:r>
            <a:r>
              <a:rPr lang="en-US" dirty="0"/>
              <a:t>suppression test. However, these </a:t>
            </a:r>
            <a:r>
              <a:rPr lang="en-US" dirty="0" smtClean="0"/>
              <a:t>tests are </a:t>
            </a:r>
            <a:r>
              <a:rPr lang="en-US" dirty="0"/>
              <a:t>not without risk, as blood pressure can rise </a:t>
            </a:r>
            <a:r>
              <a:rPr lang="en-US" dirty="0" smtClean="0"/>
              <a:t>during them</a:t>
            </a:r>
            <a:r>
              <a:rPr lang="en-US" dirty="0"/>
              <a:t>. Patients may need to be hospitalized during </a:t>
            </a:r>
            <a:r>
              <a:rPr lang="en-US" dirty="0" smtClean="0"/>
              <a:t>these tests </a:t>
            </a:r>
            <a:r>
              <a:rPr lang="en-US" dirty="0"/>
              <a:t>as they may evoke severe hypertension.</a:t>
            </a:r>
          </a:p>
        </p:txBody>
      </p:sp>
    </p:spTree>
    <p:extLst>
      <p:ext uri="{BB962C8B-B14F-4D97-AF65-F5344CB8AC3E}">
        <p14:creationId xmlns:p14="http://schemas.microsoft.com/office/powerpoint/2010/main" val="8579999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5105400"/>
          </a:xfrm>
        </p:spPr>
        <p:txBody>
          <a:bodyPr>
            <a:normAutofit fontScale="85000" lnSpcReduction="20000"/>
          </a:bodyPr>
          <a:lstStyle/>
          <a:p>
            <a:pPr>
              <a:buFontTx/>
              <a:buChar char="-"/>
            </a:pPr>
            <a:r>
              <a:rPr lang="en-US" u="sng" dirty="0" smtClean="0"/>
              <a:t>Saline </a:t>
            </a:r>
            <a:r>
              <a:rPr lang="en-US" u="sng" dirty="0"/>
              <a:t>infusion </a:t>
            </a:r>
            <a:r>
              <a:rPr lang="en-US" u="sng" dirty="0" smtClean="0"/>
              <a:t>test</a:t>
            </a:r>
          </a:p>
          <a:p>
            <a:pPr marL="0" indent="0">
              <a:buNone/>
            </a:pPr>
            <a:r>
              <a:rPr lang="en-US" dirty="0" smtClean="0"/>
              <a:t>Patients </a:t>
            </a:r>
            <a:r>
              <a:rPr lang="en-US" dirty="0"/>
              <a:t>are given intravenous </a:t>
            </a:r>
            <a:r>
              <a:rPr lang="en-US" dirty="0" smtClean="0"/>
              <a:t>0.9% isotonic saline</a:t>
            </a:r>
            <a:r>
              <a:rPr lang="en-US" dirty="0"/>
              <a:t>, infused over a 4-h period. They are usually </a:t>
            </a:r>
            <a:r>
              <a:rPr lang="en-US" dirty="0" smtClean="0"/>
              <a:t>in the </a:t>
            </a:r>
            <a:r>
              <a:rPr lang="en-US" dirty="0"/>
              <a:t>supine position. Plasma aldosterone is measured </a:t>
            </a:r>
            <a:r>
              <a:rPr lang="en-US" dirty="0" smtClean="0"/>
              <a:t>at baseline </a:t>
            </a:r>
            <a:r>
              <a:rPr lang="en-US" dirty="0"/>
              <a:t>and 4 h afterwards. In PH there is a failure </a:t>
            </a:r>
            <a:r>
              <a:rPr lang="en-US" dirty="0" smtClean="0"/>
              <a:t>to suppress </a:t>
            </a:r>
            <a:r>
              <a:rPr lang="en-US" dirty="0"/>
              <a:t>the plasma </a:t>
            </a:r>
            <a:r>
              <a:rPr lang="en-US" dirty="0" smtClean="0"/>
              <a:t>aldosterone.</a:t>
            </a:r>
          </a:p>
          <a:p>
            <a:pPr>
              <a:buFontTx/>
              <a:buChar char="-"/>
            </a:pPr>
            <a:r>
              <a:rPr lang="en-US" u="sng" dirty="0" smtClean="0"/>
              <a:t>Fludrocortisone </a:t>
            </a:r>
            <a:r>
              <a:rPr lang="en-US" u="sng" dirty="0"/>
              <a:t>suppression </a:t>
            </a:r>
            <a:r>
              <a:rPr lang="en-US" u="sng" dirty="0" smtClean="0"/>
              <a:t>test</a:t>
            </a:r>
          </a:p>
          <a:p>
            <a:pPr marL="0" indent="0">
              <a:buNone/>
            </a:pPr>
            <a:r>
              <a:rPr lang="en-US" dirty="0" smtClean="0"/>
              <a:t>On </a:t>
            </a:r>
            <a:r>
              <a:rPr lang="en-US" dirty="0"/>
              <a:t>day 1 the plasma aldosterone is measured. </a:t>
            </a:r>
            <a:r>
              <a:rPr lang="en-US" dirty="0" smtClean="0"/>
              <a:t>Then fludrocortisone </a:t>
            </a:r>
            <a:r>
              <a:rPr lang="en-US" dirty="0"/>
              <a:t>0.1 mg is given every 6 h for 4 </a:t>
            </a:r>
            <a:r>
              <a:rPr lang="en-US" dirty="0" smtClean="0"/>
              <a:t>days, with </a:t>
            </a:r>
            <a:r>
              <a:rPr lang="en-US" dirty="0"/>
              <a:t>three tablets of 10 </a:t>
            </a:r>
            <a:r>
              <a:rPr lang="en-US" dirty="0" err="1"/>
              <a:t>mmol</a:t>
            </a:r>
            <a:r>
              <a:rPr lang="en-US" dirty="0"/>
              <a:t>/L Slow Sodium </a:t>
            </a:r>
            <a:r>
              <a:rPr lang="en-US" dirty="0" smtClean="0"/>
              <a:t>every 8 </a:t>
            </a:r>
            <a:r>
              <a:rPr lang="en-US" dirty="0"/>
              <a:t>h also for 4 days. Slow-K tablets are also given, </a:t>
            </a:r>
            <a:r>
              <a:rPr lang="en-US" dirty="0" smtClean="0"/>
              <a:t>to maintain </a:t>
            </a:r>
            <a:r>
              <a:rPr lang="en-US" dirty="0"/>
              <a:t>a </a:t>
            </a:r>
            <a:r>
              <a:rPr lang="en-US" dirty="0" smtClean="0"/>
              <a:t>normal </a:t>
            </a:r>
            <a:r>
              <a:rPr lang="en-US" dirty="0"/>
              <a:t>potassium concentration during </a:t>
            </a:r>
            <a:r>
              <a:rPr lang="en-US" dirty="0" smtClean="0"/>
              <a:t>the test </a:t>
            </a:r>
            <a:r>
              <a:rPr lang="en-US" dirty="0"/>
              <a:t>period.</a:t>
            </a:r>
          </a:p>
          <a:p>
            <a:pPr marL="0" indent="0">
              <a:buNone/>
            </a:pPr>
            <a:r>
              <a:rPr lang="en-US" dirty="0"/>
              <a:t>On day 4, plasma aldosterone is measured </a:t>
            </a:r>
            <a:r>
              <a:rPr lang="en-US" dirty="0" smtClean="0"/>
              <a:t>again. PH </a:t>
            </a:r>
            <a:r>
              <a:rPr lang="en-US" dirty="0"/>
              <a:t>is excluded if </a:t>
            </a:r>
            <a:r>
              <a:rPr lang="en-US" dirty="0" smtClean="0"/>
              <a:t>suppression of </a:t>
            </a:r>
            <a:r>
              <a:rPr lang="en-US" dirty="0"/>
              <a:t>plasma aldosterone occurs.</a:t>
            </a:r>
          </a:p>
        </p:txBody>
      </p:sp>
    </p:spTree>
    <p:extLst>
      <p:ext uri="{BB962C8B-B14F-4D97-AF65-F5344CB8AC3E}">
        <p14:creationId xmlns:p14="http://schemas.microsoft.com/office/powerpoint/2010/main" val="38405550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b="1" u="sng" dirty="0"/>
              <a:t>Tests to diagnose the cause of </a:t>
            </a:r>
            <a:r>
              <a:rPr lang="en-US" b="1" u="sng" dirty="0" smtClean="0"/>
              <a:t>primary </a:t>
            </a:r>
            <a:r>
              <a:rPr lang="en-US" b="1" u="sng" dirty="0" err="1" smtClean="0"/>
              <a:t>hyperaldosteronism</a:t>
            </a:r>
            <a:endParaRPr lang="en-US" b="1" u="sng" dirty="0"/>
          </a:p>
          <a:p>
            <a:pPr marL="0" indent="0">
              <a:buNone/>
            </a:pPr>
            <a:endParaRPr lang="en-US" dirty="0" smtClean="0"/>
          </a:p>
          <a:p>
            <a:pPr marL="0" indent="0">
              <a:buNone/>
            </a:pPr>
            <a:r>
              <a:rPr lang="en-US" dirty="0" smtClean="0"/>
              <a:t>An </a:t>
            </a:r>
            <a:r>
              <a:rPr lang="en-US" dirty="0"/>
              <a:t>investigation that is sometimes useful is </a:t>
            </a:r>
            <a:r>
              <a:rPr lang="en-US" dirty="0" smtClean="0"/>
              <a:t>the postural </a:t>
            </a:r>
            <a:r>
              <a:rPr lang="en-US" dirty="0"/>
              <a:t>test, which aims to distinguish between </a:t>
            </a:r>
            <a:r>
              <a:rPr lang="en-US" dirty="0" smtClean="0"/>
              <a:t>APAs and </a:t>
            </a:r>
            <a:r>
              <a:rPr lang="en-US" dirty="0"/>
              <a:t>IAH. With the former there is usually a fall </a:t>
            </a:r>
            <a:r>
              <a:rPr lang="en-US" dirty="0" smtClean="0"/>
              <a:t>in plasma </a:t>
            </a:r>
            <a:r>
              <a:rPr lang="en-US" dirty="0"/>
              <a:t>aldosterone on standing. Patients should </a:t>
            </a:r>
            <a:r>
              <a:rPr lang="en-US" dirty="0" smtClean="0"/>
              <a:t>be </a:t>
            </a:r>
            <a:r>
              <a:rPr lang="en-US" dirty="0" err="1" smtClean="0"/>
              <a:t>normovolaemic</a:t>
            </a:r>
            <a:r>
              <a:rPr lang="en-US" dirty="0" smtClean="0"/>
              <a:t> </a:t>
            </a:r>
            <a:r>
              <a:rPr lang="en-US" dirty="0"/>
              <a:t>and have a daily sodium intake of </a:t>
            </a:r>
            <a:r>
              <a:rPr lang="en-US" dirty="0" smtClean="0"/>
              <a:t>about 100 </a:t>
            </a:r>
            <a:r>
              <a:rPr lang="en-US" dirty="0" err="1"/>
              <a:t>mmol</a:t>
            </a:r>
            <a:r>
              <a:rPr lang="en-US" dirty="0"/>
              <a:t>. After they have been kept recumbent for </a:t>
            </a:r>
            <a:r>
              <a:rPr lang="en-US" dirty="0" smtClean="0"/>
              <a:t>at least </a:t>
            </a:r>
            <a:r>
              <a:rPr lang="en-US" dirty="0"/>
              <a:t>8 h, blood is taken for plasma electrolyte, renin </a:t>
            </a:r>
            <a:r>
              <a:rPr lang="en-US" dirty="0" smtClean="0"/>
              <a:t>and aldosterone </a:t>
            </a:r>
            <a:r>
              <a:rPr lang="en-US" dirty="0"/>
              <a:t>assays. They then walk around for 30 </a:t>
            </a:r>
            <a:r>
              <a:rPr lang="en-US" dirty="0" smtClean="0"/>
              <a:t>min and </a:t>
            </a:r>
            <a:r>
              <a:rPr lang="en-US" dirty="0"/>
              <a:t>a further blood sample is taken for repeat </a:t>
            </a:r>
            <a:r>
              <a:rPr lang="en-US" dirty="0" smtClean="0"/>
              <a:t>plasma renin </a:t>
            </a:r>
            <a:r>
              <a:rPr lang="en-US" dirty="0"/>
              <a:t>activity and aldosterone assays</a:t>
            </a:r>
            <a:r>
              <a:rPr lang="en-US" dirty="0" smtClean="0"/>
              <a:t>.</a:t>
            </a:r>
          </a:p>
          <a:p>
            <a:pPr marL="0" indent="0">
              <a:buNone/>
            </a:pPr>
            <a:endParaRPr lang="en-US" dirty="0"/>
          </a:p>
        </p:txBody>
      </p:sp>
    </p:spTree>
    <p:extLst>
      <p:ext uri="{BB962C8B-B14F-4D97-AF65-F5344CB8AC3E}">
        <p14:creationId xmlns:p14="http://schemas.microsoft.com/office/powerpoint/2010/main" val="4096877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pPr marL="0" indent="0">
              <a:buNone/>
            </a:pPr>
            <a:r>
              <a:rPr lang="en-US" b="1" u="sng" dirty="0"/>
              <a:t>Interpretation</a:t>
            </a:r>
          </a:p>
          <a:p>
            <a:pPr marL="0" indent="0">
              <a:buNone/>
            </a:pPr>
            <a:r>
              <a:rPr lang="en-US" dirty="0"/>
              <a:t>The diagnosis can be made only if the </a:t>
            </a:r>
            <a:r>
              <a:rPr lang="en-US" dirty="0" smtClean="0"/>
              <a:t>plasma aldosterone </a:t>
            </a:r>
            <a:r>
              <a:rPr lang="en-US" dirty="0"/>
              <a:t>concentration is high and the renin </a:t>
            </a:r>
            <a:r>
              <a:rPr lang="en-US" dirty="0" smtClean="0"/>
              <a:t>activity inappropriately </a:t>
            </a:r>
            <a:r>
              <a:rPr lang="en-US" dirty="0"/>
              <a:t>low for the aldosterone </a:t>
            </a:r>
            <a:r>
              <a:rPr lang="en-US" dirty="0" smtClean="0"/>
              <a:t>concentration; the </a:t>
            </a:r>
            <a:r>
              <a:rPr lang="en-US" dirty="0"/>
              <a:t>latter does not increase significantly after 30 </a:t>
            </a:r>
            <a:r>
              <a:rPr lang="en-US" dirty="0" smtClean="0"/>
              <a:t>min of </a:t>
            </a:r>
            <a:r>
              <a:rPr lang="en-US" dirty="0"/>
              <a:t>walking around. </a:t>
            </a:r>
            <a:r>
              <a:rPr lang="en-US" dirty="0">
                <a:solidFill>
                  <a:srgbClr val="FF0000"/>
                </a:solidFill>
              </a:rPr>
              <a:t>Plasma aldosterone </a:t>
            </a:r>
            <a:r>
              <a:rPr lang="en-US" dirty="0" smtClean="0">
                <a:solidFill>
                  <a:srgbClr val="FF0000"/>
                </a:solidFill>
              </a:rPr>
              <a:t>concentration increases </a:t>
            </a:r>
            <a:r>
              <a:rPr lang="en-US" dirty="0">
                <a:solidFill>
                  <a:srgbClr val="FF0000"/>
                </a:solidFill>
              </a:rPr>
              <a:t>after ambulation in adrenal hyperplasia (</a:t>
            </a:r>
            <a:r>
              <a:rPr lang="en-US" dirty="0" smtClean="0">
                <a:solidFill>
                  <a:srgbClr val="FF0000"/>
                </a:solidFill>
              </a:rPr>
              <a:t>as angiotensin </a:t>
            </a:r>
            <a:r>
              <a:rPr lang="en-US" dirty="0">
                <a:solidFill>
                  <a:srgbClr val="FF0000"/>
                </a:solidFill>
              </a:rPr>
              <a:t>II responsive) and falls when there is </a:t>
            </a:r>
            <a:r>
              <a:rPr lang="en-US" dirty="0" smtClean="0">
                <a:solidFill>
                  <a:srgbClr val="FF0000"/>
                </a:solidFill>
              </a:rPr>
              <a:t>an adrenal </a:t>
            </a:r>
            <a:r>
              <a:rPr lang="en-US" dirty="0">
                <a:solidFill>
                  <a:srgbClr val="FF0000"/>
                </a:solidFill>
              </a:rPr>
              <a:t>adenoma.</a:t>
            </a:r>
          </a:p>
          <a:p>
            <a:pPr marL="0" indent="0">
              <a:buNone/>
            </a:pPr>
            <a:r>
              <a:rPr lang="en-US" dirty="0"/>
              <a:t>Another biochemical assay that may help </a:t>
            </a:r>
            <a:r>
              <a:rPr lang="en-US" dirty="0" smtClean="0"/>
              <a:t>distinguish adenomas </a:t>
            </a:r>
            <a:r>
              <a:rPr lang="en-US" dirty="0"/>
              <a:t>from hyperplasia is based on the fact </a:t>
            </a:r>
            <a:r>
              <a:rPr lang="en-US" dirty="0" smtClean="0"/>
              <a:t>that concentrations </a:t>
            </a:r>
            <a:r>
              <a:rPr lang="en-US" dirty="0"/>
              <a:t>of plasma </a:t>
            </a:r>
            <a:r>
              <a:rPr lang="en-US" dirty="0" smtClean="0"/>
              <a:t>18-hydroxy-corticosterone are </a:t>
            </a:r>
            <a:r>
              <a:rPr lang="en-US" dirty="0"/>
              <a:t>raised in adrenal adenomas compared with </a:t>
            </a:r>
            <a:r>
              <a:rPr lang="en-US" dirty="0" smtClean="0"/>
              <a:t>adrenal hyperplasia</a:t>
            </a:r>
            <a:r>
              <a:rPr lang="en-US" dirty="0"/>
              <a:t>. The rare </a:t>
            </a:r>
            <a:r>
              <a:rPr lang="en-US" dirty="0" smtClean="0"/>
              <a:t>renin-responsive  aldosterone producing adenoma</a:t>
            </a:r>
            <a:r>
              <a:rPr lang="en-US" dirty="0"/>
              <a:t>, unlike APA, shows an </a:t>
            </a:r>
            <a:r>
              <a:rPr lang="en-US" dirty="0" smtClean="0"/>
              <a:t>increased </a:t>
            </a:r>
            <a:r>
              <a:rPr lang="fr-FR" dirty="0" smtClean="0"/>
              <a:t>plasma </a:t>
            </a:r>
            <a:r>
              <a:rPr lang="fr-FR" dirty="0" err="1"/>
              <a:t>aldosterone</a:t>
            </a:r>
            <a:r>
              <a:rPr lang="fr-FR" dirty="0"/>
              <a:t> concentration on ambulation</a:t>
            </a:r>
            <a:r>
              <a:rPr lang="fr-FR" dirty="0" smtClean="0"/>
              <a:t>.</a:t>
            </a:r>
          </a:p>
          <a:p>
            <a:pPr marL="0" indent="0">
              <a:buNone/>
            </a:pPr>
            <a:r>
              <a:rPr lang="en-US" dirty="0"/>
              <a:t>If familial type 1 PH (GRA) is suspected </a:t>
            </a:r>
            <a:r>
              <a:rPr lang="en-US" dirty="0" smtClean="0"/>
              <a:t>from the </a:t>
            </a:r>
            <a:r>
              <a:rPr lang="en-US" dirty="0"/>
              <a:t>family history, a dexamethasone </a:t>
            </a:r>
            <a:r>
              <a:rPr lang="en-US" dirty="0" smtClean="0"/>
              <a:t>suppression test </a:t>
            </a:r>
            <a:r>
              <a:rPr lang="en-US" dirty="0"/>
              <a:t>(1–2 mg/day) may show improvement in </a:t>
            </a:r>
            <a:r>
              <a:rPr lang="en-US" dirty="0" smtClean="0"/>
              <a:t>blood pressure </a:t>
            </a:r>
            <a:r>
              <a:rPr lang="en-US" dirty="0"/>
              <a:t>as well as suppression of plasma </a:t>
            </a:r>
            <a:r>
              <a:rPr lang="en-US" dirty="0" smtClean="0"/>
              <a:t>aldosterone concentration</a:t>
            </a:r>
            <a:r>
              <a:rPr lang="en-US" dirty="0"/>
              <a:t>.</a:t>
            </a:r>
          </a:p>
        </p:txBody>
      </p:sp>
    </p:spTree>
    <p:extLst>
      <p:ext uri="{BB962C8B-B14F-4D97-AF65-F5344CB8AC3E}">
        <p14:creationId xmlns:p14="http://schemas.microsoft.com/office/powerpoint/2010/main" val="7944066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a:t>Diagnostic imaging of the adrenal glands </a:t>
            </a:r>
            <a:r>
              <a:rPr lang="en-US" dirty="0" smtClean="0"/>
              <a:t>by MRI </a:t>
            </a:r>
            <a:r>
              <a:rPr lang="en-US" dirty="0"/>
              <a:t>or CT scanning may demonstrate </a:t>
            </a:r>
            <a:r>
              <a:rPr lang="en-US" dirty="0" smtClean="0"/>
              <a:t>adrenal adenoma </a:t>
            </a:r>
            <a:r>
              <a:rPr lang="en-US" dirty="0"/>
              <a:t>or bilateral hyperplasia but gives </a:t>
            </a:r>
            <a:r>
              <a:rPr lang="en-US" dirty="0" smtClean="0"/>
              <a:t>no functional </a:t>
            </a:r>
            <a:r>
              <a:rPr lang="en-US" dirty="0"/>
              <a:t>information. However, </a:t>
            </a:r>
            <a:r>
              <a:rPr lang="en-US" dirty="0" smtClean="0"/>
              <a:t>about 10% </a:t>
            </a:r>
            <a:r>
              <a:rPr lang="en-US" dirty="0"/>
              <a:t>of normal individuals may </a:t>
            </a:r>
            <a:r>
              <a:rPr lang="en-US" dirty="0" smtClean="0"/>
              <a:t>have false-positive </a:t>
            </a:r>
            <a:r>
              <a:rPr lang="en-US" dirty="0"/>
              <a:t>results due to non-functioning </a:t>
            </a:r>
            <a:r>
              <a:rPr lang="en-US" dirty="0" smtClean="0"/>
              <a:t>adrenal lesions</a:t>
            </a:r>
            <a:r>
              <a:rPr lang="en-US" dirty="0"/>
              <a:t>. Adrenal </a:t>
            </a:r>
            <a:r>
              <a:rPr lang="en-US" dirty="0" err="1"/>
              <a:t>scintigraphy</a:t>
            </a:r>
            <a:r>
              <a:rPr lang="en-US" dirty="0"/>
              <a:t> using </a:t>
            </a:r>
            <a:r>
              <a:rPr lang="en-US" dirty="0" smtClean="0"/>
              <a:t>radiolabelled iodomethyl-19 </a:t>
            </a:r>
            <a:r>
              <a:rPr lang="en-US" dirty="0" err="1"/>
              <a:t>norcholesterol</a:t>
            </a:r>
            <a:r>
              <a:rPr lang="en-US" dirty="0"/>
              <a:t> may also be </a:t>
            </a:r>
            <a:r>
              <a:rPr lang="en-US" dirty="0" smtClean="0"/>
              <a:t>useful to </a:t>
            </a:r>
            <a:r>
              <a:rPr lang="en-US" dirty="0"/>
              <a:t>locate the adrenal glands. Sometimes, </a:t>
            </a:r>
            <a:r>
              <a:rPr lang="en-US" dirty="0" smtClean="0"/>
              <a:t>measuring aldosterone </a:t>
            </a:r>
            <a:r>
              <a:rPr lang="en-US" dirty="0"/>
              <a:t>and renin concentrations in adrenal </a:t>
            </a:r>
            <a:r>
              <a:rPr lang="en-US" dirty="0" smtClean="0"/>
              <a:t>vein sampling </a:t>
            </a:r>
            <a:r>
              <a:rPr lang="en-US" dirty="0"/>
              <a:t>may help localize the adrenal </a:t>
            </a:r>
            <a:r>
              <a:rPr lang="en-US" dirty="0" smtClean="0"/>
              <a:t>pathology, although </a:t>
            </a:r>
            <a:r>
              <a:rPr lang="en-US" dirty="0"/>
              <a:t>this carries a risk of adrenal </a:t>
            </a:r>
            <a:r>
              <a:rPr lang="en-US" dirty="0" smtClean="0"/>
              <a:t>infarction. Lateralized </a:t>
            </a:r>
            <a:r>
              <a:rPr lang="en-US" dirty="0"/>
              <a:t>aldosterone overproduction is </a:t>
            </a:r>
            <a:r>
              <a:rPr lang="en-US" dirty="0" smtClean="0"/>
              <a:t>confirmed if </a:t>
            </a:r>
            <a:r>
              <a:rPr lang="en-US" dirty="0"/>
              <a:t>the aldosterone to cortisol ratio in one adrenal </a:t>
            </a:r>
            <a:r>
              <a:rPr lang="en-US" dirty="0" smtClean="0"/>
              <a:t>vein when </a:t>
            </a:r>
            <a:r>
              <a:rPr lang="en-US" dirty="0"/>
              <a:t>divided by that in the contralateral vein is </a:t>
            </a:r>
            <a:r>
              <a:rPr lang="en-US" dirty="0" smtClean="0"/>
              <a:t>more than </a:t>
            </a:r>
            <a:r>
              <a:rPr lang="en-US" dirty="0"/>
              <a:t>about 4.</a:t>
            </a:r>
          </a:p>
        </p:txBody>
      </p:sp>
    </p:spTree>
    <p:extLst>
      <p:ext uri="{BB962C8B-B14F-4D97-AF65-F5344CB8AC3E}">
        <p14:creationId xmlns:p14="http://schemas.microsoft.com/office/powerpoint/2010/main" val="17824884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0" y="1524000"/>
            <a:ext cx="4267200" cy="4953000"/>
          </a:xfrm>
        </p:spPr>
        <p:txBody>
          <a:bodyPr>
            <a:normAutofit fontScale="77500" lnSpcReduction="20000"/>
          </a:bodyPr>
          <a:lstStyle/>
          <a:p>
            <a:pPr algn="just">
              <a:buFont typeface="Wingdings" pitchFamily="2" charset="2"/>
              <a:buChar char="Ø"/>
            </a:pPr>
            <a:r>
              <a:rPr lang="en-US" sz="3900" b="1" dirty="0">
                <a:solidFill>
                  <a:srgbClr val="FF0000"/>
                </a:solidFill>
              </a:rPr>
              <a:t>CONGENITAL ADRENAL </a:t>
            </a:r>
            <a:r>
              <a:rPr lang="en-US" sz="3900" b="1" dirty="0" smtClean="0">
                <a:solidFill>
                  <a:srgbClr val="FF0000"/>
                </a:solidFill>
              </a:rPr>
              <a:t>HYPERPLASIA</a:t>
            </a:r>
          </a:p>
          <a:p>
            <a:pPr marL="0" indent="0" algn="just">
              <a:buNone/>
            </a:pPr>
            <a:r>
              <a:rPr lang="en-US" dirty="0"/>
              <a:t>The term congenital adrenal hyperplasia (</a:t>
            </a:r>
            <a:r>
              <a:rPr lang="en-US" dirty="0" smtClean="0"/>
              <a:t>CAH) embraces </a:t>
            </a:r>
            <a:r>
              <a:rPr lang="en-US" dirty="0"/>
              <a:t>various defects </a:t>
            </a:r>
            <a:r>
              <a:rPr lang="en-US" dirty="0">
                <a:solidFill>
                  <a:srgbClr val="FF0000"/>
                </a:solidFill>
              </a:rPr>
              <a:t>involving enzymes of </a:t>
            </a:r>
            <a:r>
              <a:rPr lang="en-US" dirty="0" smtClean="0">
                <a:solidFill>
                  <a:srgbClr val="FF0000"/>
                </a:solidFill>
              </a:rPr>
              <a:t>cortisol or </a:t>
            </a:r>
            <a:r>
              <a:rPr lang="en-US" dirty="0">
                <a:solidFill>
                  <a:srgbClr val="FF0000"/>
                </a:solidFill>
              </a:rPr>
              <a:t>aldosterone synthesis</a:t>
            </a:r>
            <a:r>
              <a:rPr lang="en-US" dirty="0"/>
              <a:t>. Many of the enzymes </a:t>
            </a:r>
            <a:r>
              <a:rPr lang="en-US" dirty="0" smtClean="0"/>
              <a:t>involved in </a:t>
            </a:r>
            <a:r>
              <a:rPr lang="en-US" dirty="0"/>
              <a:t>cortisol and aldosterone pathways are </a:t>
            </a:r>
            <a:r>
              <a:rPr lang="en-US" dirty="0" smtClean="0">
                <a:solidFill>
                  <a:srgbClr val="FF0000"/>
                </a:solidFill>
              </a:rPr>
              <a:t>cytochrome p450 </a:t>
            </a:r>
            <a:r>
              <a:rPr lang="en-US" dirty="0">
                <a:solidFill>
                  <a:srgbClr val="FF0000"/>
                </a:solidFill>
              </a:rPr>
              <a:t>proteins designated CYP. CYP21 refers </a:t>
            </a:r>
            <a:r>
              <a:rPr lang="en-US" dirty="0" smtClean="0">
                <a:solidFill>
                  <a:srgbClr val="FF0000"/>
                </a:solidFill>
              </a:rPr>
              <a:t>to 21-</a:t>
            </a:r>
            <a:r>
              <a:rPr lang="el-GR" dirty="0" smtClean="0">
                <a:solidFill>
                  <a:srgbClr val="FF0000"/>
                </a:solidFill>
              </a:rPr>
              <a:t>α</a:t>
            </a:r>
            <a:r>
              <a:rPr lang="en-US" dirty="0" smtClean="0">
                <a:solidFill>
                  <a:srgbClr val="FF0000"/>
                </a:solidFill>
              </a:rPr>
              <a:t>-hydroxylase</a:t>
            </a:r>
            <a:r>
              <a:rPr lang="en-US" dirty="0">
                <a:solidFill>
                  <a:srgbClr val="FF0000"/>
                </a:solidFill>
              </a:rPr>
              <a:t>, CYP11B1 refers to </a:t>
            </a:r>
            <a:r>
              <a:rPr lang="en-US" dirty="0" smtClean="0">
                <a:solidFill>
                  <a:srgbClr val="FF0000"/>
                </a:solidFill>
              </a:rPr>
              <a:t>11-</a:t>
            </a:r>
            <a:r>
              <a:rPr lang="el-GR" dirty="0" smtClean="0">
                <a:solidFill>
                  <a:srgbClr val="FF0000"/>
                </a:solidFill>
              </a:rPr>
              <a:t>β</a:t>
            </a:r>
            <a:r>
              <a:rPr lang="en-US" dirty="0" smtClean="0">
                <a:solidFill>
                  <a:srgbClr val="FF0000"/>
                </a:solidFill>
              </a:rPr>
              <a:t>-hydroxylase and </a:t>
            </a:r>
            <a:r>
              <a:rPr lang="en-US" dirty="0">
                <a:solidFill>
                  <a:srgbClr val="FF0000"/>
                </a:solidFill>
              </a:rPr>
              <a:t>CYP17 to </a:t>
            </a:r>
            <a:r>
              <a:rPr lang="en-US" dirty="0" smtClean="0">
                <a:solidFill>
                  <a:srgbClr val="FF0000"/>
                </a:solidFill>
              </a:rPr>
              <a:t>17-</a:t>
            </a:r>
            <a:r>
              <a:rPr lang="el-GR" dirty="0" smtClean="0">
                <a:solidFill>
                  <a:srgbClr val="FF0000"/>
                </a:solidFill>
              </a:rPr>
              <a:t>α</a:t>
            </a:r>
            <a:r>
              <a:rPr lang="en-US" dirty="0" smtClean="0">
                <a:solidFill>
                  <a:srgbClr val="FF0000"/>
                </a:solidFill>
              </a:rPr>
              <a:t>-hydroxylase.</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1607574"/>
            <a:ext cx="4912237" cy="5174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22955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953000"/>
          </a:xfrm>
        </p:spPr>
        <p:txBody>
          <a:bodyPr>
            <a:normAutofit lnSpcReduction="10000"/>
          </a:bodyPr>
          <a:lstStyle/>
          <a:p>
            <a:pPr marL="0" indent="0">
              <a:buNone/>
            </a:pPr>
            <a:r>
              <a:rPr lang="en-US" dirty="0" smtClean="0"/>
              <a:t>All </a:t>
            </a:r>
            <a:r>
              <a:rPr lang="en-US" dirty="0"/>
              <a:t>forms of CAH are </a:t>
            </a:r>
            <a:r>
              <a:rPr lang="en-US" u="sng" dirty="0"/>
              <a:t>rare</a:t>
            </a:r>
            <a:r>
              <a:rPr lang="en-US" dirty="0"/>
              <a:t>. An inherited </a:t>
            </a:r>
            <a:r>
              <a:rPr lang="en-US" dirty="0" smtClean="0"/>
              <a:t>deficiency (usually </a:t>
            </a:r>
            <a:r>
              <a:rPr lang="en-US" dirty="0"/>
              <a:t>autosomal recessive) of one of the </a:t>
            </a:r>
            <a:r>
              <a:rPr lang="en-US" dirty="0" smtClean="0"/>
              <a:t>enzymes involved </a:t>
            </a:r>
            <a:r>
              <a:rPr lang="en-US" dirty="0"/>
              <a:t>in the biosynthesis of cortisol, with a low </a:t>
            </a:r>
            <a:r>
              <a:rPr lang="en-US" dirty="0" smtClean="0"/>
              <a:t>plasma concentration</a:t>
            </a:r>
            <a:r>
              <a:rPr lang="en-US" dirty="0"/>
              <a:t>, </a:t>
            </a:r>
            <a:r>
              <a:rPr lang="en-US" dirty="0">
                <a:solidFill>
                  <a:srgbClr val="FF0000"/>
                </a:solidFill>
              </a:rPr>
              <a:t>causes a high rate of secretion of </a:t>
            </a:r>
            <a:r>
              <a:rPr lang="en-US" dirty="0" smtClean="0">
                <a:solidFill>
                  <a:srgbClr val="FF0000"/>
                </a:solidFill>
              </a:rPr>
              <a:t>ACTH</a:t>
            </a:r>
            <a:r>
              <a:rPr lang="en-US" dirty="0" smtClean="0"/>
              <a:t> from </a:t>
            </a:r>
            <a:r>
              <a:rPr lang="en-US" dirty="0"/>
              <a:t>the anterior pituitary </a:t>
            </a:r>
            <a:r>
              <a:rPr lang="en-US" dirty="0" smtClean="0"/>
              <a:t>gland. </a:t>
            </a:r>
            <a:r>
              <a:rPr lang="en-US" dirty="0"/>
              <a:t>This </a:t>
            </a:r>
            <a:r>
              <a:rPr lang="en-US" dirty="0" smtClean="0"/>
              <a:t>results in </a:t>
            </a:r>
            <a:r>
              <a:rPr lang="en-US" dirty="0">
                <a:solidFill>
                  <a:srgbClr val="FF0000"/>
                </a:solidFill>
              </a:rPr>
              <a:t>hyperplasia of the adrenal cortex</a:t>
            </a:r>
            <a:r>
              <a:rPr lang="en-US" dirty="0"/>
              <a:t>, with </a:t>
            </a:r>
            <a:r>
              <a:rPr lang="en-US" dirty="0" smtClean="0"/>
              <a:t>increased synthesis </a:t>
            </a:r>
            <a:r>
              <a:rPr lang="en-US" dirty="0"/>
              <a:t>of </a:t>
            </a:r>
            <a:r>
              <a:rPr lang="en-US" u="sng" dirty="0"/>
              <a:t>cortisol precursors</a:t>
            </a:r>
            <a:r>
              <a:rPr lang="en-US" dirty="0"/>
              <a:t> before the enzyme </a:t>
            </a:r>
            <a:r>
              <a:rPr lang="en-US" dirty="0" smtClean="0"/>
              <a:t>block. The </a:t>
            </a:r>
            <a:r>
              <a:rPr lang="en-US" dirty="0"/>
              <a:t>precursors may then be metabolized by </a:t>
            </a:r>
            <a:r>
              <a:rPr lang="en-US" dirty="0" smtClean="0"/>
              <a:t>alternative pathways</a:t>
            </a:r>
            <a:r>
              <a:rPr lang="en-US" dirty="0"/>
              <a:t>, such as those of androgen synthesis.</a:t>
            </a:r>
            <a:endParaRPr lang="en-US" dirty="0" smtClean="0"/>
          </a:p>
        </p:txBody>
      </p:sp>
      <p:sp>
        <p:nvSpPr>
          <p:cNvPr id="4" name="Title 1"/>
          <p:cNvSpPr>
            <a:spLocks noGrp="1"/>
          </p:cNvSpPr>
          <p:nvPr>
            <p:ph type="title"/>
          </p:nvPr>
        </p:nvSpPr>
        <p:spPr>
          <a:xfrm>
            <a:off x="457200" y="274638"/>
            <a:ext cx="8229600" cy="1143000"/>
          </a:xfrm>
        </p:spPr>
        <p:txBody>
          <a:bodyPr>
            <a:normAutofit fontScale="90000"/>
          </a:bodyPr>
          <a:lstStyle/>
          <a:p>
            <a:r>
              <a:rPr lang="en-US" dirty="0" smtClean="0"/>
              <a:t>DISORDERS OF THE ADRENAL</a:t>
            </a:r>
            <a:br>
              <a:rPr lang="en-US" dirty="0" smtClean="0"/>
            </a:br>
            <a:r>
              <a:rPr lang="en-US" dirty="0" smtClean="0"/>
              <a:t>CORTEX</a:t>
            </a:r>
            <a:endParaRPr lang="en-US" dirty="0"/>
          </a:p>
        </p:txBody>
      </p:sp>
    </p:spTree>
    <p:extLst>
      <p:ext uri="{BB962C8B-B14F-4D97-AF65-F5344CB8AC3E}">
        <p14:creationId xmlns:p14="http://schemas.microsoft.com/office/powerpoint/2010/main" val="15826234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447800"/>
            <a:ext cx="8229600" cy="5257800"/>
          </a:xfrm>
        </p:spPr>
        <p:txBody>
          <a:bodyPr>
            <a:noAutofit/>
          </a:bodyPr>
          <a:lstStyle/>
          <a:p>
            <a:pPr marL="0" indent="0">
              <a:buNone/>
            </a:pPr>
            <a:r>
              <a:rPr lang="en-US" sz="2300" b="1" u="sng" dirty="0"/>
              <a:t>Increased androgen production may cause:</a:t>
            </a:r>
          </a:p>
          <a:p>
            <a:r>
              <a:rPr lang="en-US" sz="2300" i="1" dirty="0" smtClean="0">
                <a:solidFill>
                  <a:srgbClr val="FF0000"/>
                </a:solidFill>
              </a:rPr>
              <a:t>female </a:t>
            </a:r>
            <a:r>
              <a:rPr lang="en-US" sz="2300" i="1" dirty="0" err="1">
                <a:solidFill>
                  <a:srgbClr val="FF0000"/>
                </a:solidFill>
              </a:rPr>
              <a:t>pseudohermaphroditism</a:t>
            </a:r>
            <a:r>
              <a:rPr lang="en-US" sz="2300" dirty="0">
                <a:solidFill>
                  <a:srgbClr val="FF0000"/>
                </a:solidFill>
              </a:rPr>
              <a:t>,</a:t>
            </a:r>
            <a:r>
              <a:rPr lang="en-US" sz="2300" dirty="0"/>
              <a:t> by affecting </a:t>
            </a:r>
            <a:r>
              <a:rPr lang="en-US" sz="2300" dirty="0" smtClean="0"/>
              <a:t>the development </a:t>
            </a:r>
            <a:r>
              <a:rPr lang="en-US" sz="2300" dirty="0"/>
              <a:t>of the female genitalia in </a:t>
            </a:r>
            <a:r>
              <a:rPr lang="en-US" sz="2300" dirty="0" smtClean="0"/>
              <a:t>utero; ambiguous </a:t>
            </a:r>
            <a:r>
              <a:rPr lang="en-US" sz="2300" dirty="0"/>
              <a:t>genitalia may show phallic </a:t>
            </a:r>
            <a:r>
              <a:rPr lang="en-US" sz="2300" dirty="0" smtClean="0"/>
              <a:t>enlargement, </a:t>
            </a:r>
            <a:r>
              <a:rPr lang="en-US" sz="2300" dirty="0" err="1" smtClean="0"/>
              <a:t>clitoromegaly</a:t>
            </a:r>
            <a:r>
              <a:rPr lang="en-US" sz="2300" dirty="0" smtClean="0"/>
              <a:t> </a:t>
            </a:r>
            <a:r>
              <a:rPr lang="en-US" sz="2300" dirty="0"/>
              <a:t>and early pubic </a:t>
            </a:r>
            <a:r>
              <a:rPr lang="en-US" sz="2300" dirty="0" smtClean="0"/>
              <a:t>hair</a:t>
            </a:r>
            <a:r>
              <a:rPr lang="en-US" sz="2300" dirty="0"/>
              <a:t>.</a:t>
            </a:r>
            <a:endParaRPr lang="en-US" sz="2300" dirty="0" smtClean="0"/>
          </a:p>
          <a:p>
            <a:r>
              <a:rPr lang="en-US" sz="2300" i="1" dirty="0" err="1">
                <a:solidFill>
                  <a:srgbClr val="FF0000"/>
                </a:solidFill>
              </a:rPr>
              <a:t>virilization</a:t>
            </a:r>
            <a:r>
              <a:rPr lang="en-US" sz="2300" i="1" dirty="0">
                <a:solidFill>
                  <a:srgbClr val="FF0000"/>
                </a:solidFill>
              </a:rPr>
              <a:t> in childhood</a:t>
            </a:r>
            <a:r>
              <a:rPr lang="en-US" sz="2300" dirty="0">
                <a:solidFill>
                  <a:srgbClr val="FF0000"/>
                </a:solidFill>
              </a:rPr>
              <a:t>,</a:t>
            </a:r>
            <a:r>
              <a:rPr lang="en-US" sz="2300" dirty="0"/>
              <a:t> with phallic </a:t>
            </a:r>
            <a:r>
              <a:rPr lang="en-US" sz="2300" dirty="0" smtClean="0"/>
              <a:t>enlargement in </a:t>
            </a:r>
            <a:r>
              <a:rPr lang="en-US" sz="2300" dirty="0"/>
              <a:t>either sex, development of pubic hair and a </a:t>
            </a:r>
            <a:r>
              <a:rPr lang="en-US" sz="2300" dirty="0" smtClean="0"/>
              <a:t>rapid growth rate.</a:t>
            </a:r>
            <a:endParaRPr lang="en-US" sz="2300" dirty="0"/>
          </a:p>
          <a:p>
            <a:r>
              <a:rPr lang="en-US" sz="2300" i="1" dirty="0" smtClean="0">
                <a:solidFill>
                  <a:srgbClr val="FF0000"/>
                </a:solidFill>
              </a:rPr>
              <a:t>milder </a:t>
            </a:r>
            <a:r>
              <a:rPr lang="en-US" sz="2300" i="1" dirty="0" err="1">
                <a:solidFill>
                  <a:srgbClr val="FF0000"/>
                </a:solidFill>
              </a:rPr>
              <a:t>virilization</a:t>
            </a:r>
            <a:r>
              <a:rPr lang="en-US" sz="2300" i="1" dirty="0">
                <a:solidFill>
                  <a:srgbClr val="FF0000"/>
                </a:solidFill>
              </a:rPr>
              <a:t> in females</a:t>
            </a:r>
            <a:r>
              <a:rPr lang="en-US" sz="2300" i="1" dirty="0"/>
              <a:t> </a:t>
            </a:r>
            <a:r>
              <a:rPr lang="en-US" sz="2300" dirty="0"/>
              <a:t>at or after puberty, </a:t>
            </a:r>
            <a:r>
              <a:rPr lang="en-US" sz="2300" dirty="0" smtClean="0"/>
              <a:t>with </a:t>
            </a:r>
            <a:r>
              <a:rPr lang="en-US" sz="2300" dirty="0" err="1" smtClean="0"/>
              <a:t>amenorrhoea</a:t>
            </a:r>
            <a:r>
              <a:rPr lang="en-US" sz="2300" dirty="0" smtClean="0"/>
              <a:t>.</a:t>
            </a:r>
          </a:p>
          <a:p>
            <a:pPr marL="0" indent="0">
              <a:buNone/>
            </a:pPr>
            <a:endParaRPr lang="en-US" sz="2300" dirty="0" smtClean="0">
              <a:solidFill>
                <a:srgbClr val="FF0000"/>
              </a:solidFill>
            </a:endParaRPr>
          </a:p>
          <a:p>
            <a:pPr marL="0" indent="0">
              <a:buNone/>
            </a:pPr>
            <a:endParaRPr lang="en-US" sz="2300" dirty="0">
              <a:solidFill>
                <a:srgbClr val="FF0000"/>
              </a:solidFill>
            </a:endParaRPr>
          </a:p>
          <a:p>
            <a:pPr marL="0" indent="0">
              <a:buNone/>
            </a:pPr>
            <a:r>
              <a:rPr lang="en-US" sz="2300" dirty="0" smtClean="0">
                <a:solidFill>
                  <a:srgbClr val="FF0000"/>
                </a:solidFill>
              </a:rPr>
              <a:t>All female</a:t>
            </a:r>
            <a:r>
              <a:rPr lang="en-US" sz="2300" dirty="0" smtClean="0"/>
              <a:t> infants with ambiguous genitalia should have plasma electrolytes estimated and evidence of adrenocortical insufficiency looked for. </a:t>
            </a:r>
            <a:r>
              <a:rPr lang="en-US" sz="2300" dirty="0" smtClean="0">
                <a:solidFill>
                  <a:srgbClr val="FF0000"/>
                </a:solidFill>
              </a:rPr>
              <a:t>In male</a:t>
            </a:r>
            <a:r>
              <a:rPr lang="en-US" sz="2300" dirty="0" smtClean="0"/>
              <a:t> infants with no obvious physical abnormalities the diagnosis of CAH may not be suspected.</a:t>
            </a:r>
            <a:endParaRPr lang="en-US" sz="2300" dirty="0"/>
          </a:p>
        </p:txBody>
      </p:sp>
    </p:spTree>
    <p:extLst>
      <p:ext uri="{BB962C8B-B14F-4D97-AF65-F5344CB8AC3E}">
        <p14:creationId xmlns:p14="http://schemas.microsoft.com/office/powerpoint/2010/main" val="42404256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pPr marL="0" indent="0">
              <a:buNone/>
            </a:pPr>
            <a:r>
              <a:rPr lang="en-US" dirty="0" smtClean="0"/>
              <a:t>The </a:t>
            </a:r>
            <a:r>
              <a:rPr lang="en-US" dirty="0"/>
              <a:t>most common form of CAH is </a:t>
            </a:r>
            <a:r>
              <a:rPr lang="en-US" dirty="0">
                <a:solidFill>
                  <a:srgbClr val="FF0000"/>
                </a:solidFill>
              </a:rPr>
              <a:t>CYP21 </a:t>
            </a:r>
            <a:r>
              <a:rPr lang="en-US" dirty="0" smtClean="0">
                <a:solidFill>
                  <a:srgbClr val="FF0000"/>
                </a:solidFill>
              </a:rPr>
              <a:t>deficiency, ~ 90% of </a:t>
            </a:r>
            <a:r>
              <a:rPr lang="en-US" dirty="0">
                <a:solidFill>
                  <a:srgbClr val="FF0000"/>
                </a:solidFill>
              </a:rPr>
              <a:t>cases.</a:t>
            </a:r>
            <a:r>
              <a:rPr lang="en-US" dirty="0"/>
              <a:t> </a:t>
            </a:r>
            <a:r>
              <a:rPr lang="en-US" dirty="0" smtClean="0">
                <a:solidFill>
                  <a:srgbClr val="FF0000"/>
                </a:solidFill>
              </a:rPr>
              <a:t>Females</a:t>
            </a:r>
            <a:r>
              <a:rPr lang="en-US" dirty="0" smtClean="0"/>
              <a:t> have </a:t>
            </a:r>
            <a:r>
              <a:rPr lang="en-US" dirty="0"/>
              <a:t>ambiguous genitalia at birth (</a:t>
            </a:r>
            <a:r>
              <a:rPr lang="en-US" u="sng" dirty="0"/>
              <a:t>classic</a:t>
            </a:r>
            <a:r>
              <a:rPr lang="en-US" dirty="0"/>
              <a:t>) or </a:t>
            </a:r>
            <a:r>
              <a:rPr lang="en-US" dirty="0" smtClean="0"/>
              <a:t>later in </a:t>
            </a:r>
            <a:r>
              <a:rPr lang="en-US" dirty="0"/>
              <a:t>adolescence (</a:t>
            </a:r>
            <a:r>
              <a:rPr lang="en-US" u="sng" dirty="0"/>
              <a:t>non-classic with milder </a:t>
            </a:r>
            <a:r>
              <a:rPr lang="en-US" u="sng" dirty="0" smtClean="0"/>
              <a:t>enzyme deficiency</a:t>
            </a:r>
            <a:r>
              <a:rPr lang="en-US" dirty="0"/>
              <a:t>) and become </a:t>
            </a:r>
            <a:r>
              <a:rPr lang="en-US" dirty="0" err="1"/>
              <a:t>virilized</a:t>
            </a:r>
            <a:r>
              <a:rPr lang="en-US" dirty="0"/>
              <a:t>. </a:t>
            </a:r>
            <a:r>
              <a:rPr lang="en-US" dirty="0" smtClean="0">
                <a:solidFill>
                  <a:srgbClr val="FF0000"/>
                </a:solidFill>
              </a:rPr>
              <a:t>Males</a:t>
            </a:r>
            <a:r>
              <a:rPr lang="en-US" dirty="0" smtClean="0"/>
              <a:t> </a:t>
            </a:r>
            <a:r>
              <a:rPr lang="en-US" dirty="0"/>
              <a:t>with </a:t>
            </a:r>
            <a:r>
              <a:rPr lang="en-US" dirty="0" smtClean="0">
                <a:solidFill>
                  <a:srgbClr val="FF0000"/>
                </a:solidFill>
              </a:rPr>
              <a:t>CYP21 deficiency</a:t>
            </a:r>
            <a:r>
              <a:rPr lang="en-US" dirty="0" smtClean="0"/>
              <a:t> </a:t>
            </a:r>
            <a:r>
              <a:rPr lang="en-US" dirty="0"/>
              <a:t>are not usually diagnosed in the </a:t>
            </a:r>
            <a:r>
              <a:rPr lang="en-US" dirty="0" smtClean="0"/>
              <a:t>neonatal period</a:t>
            </a:r>
            <a:r>
              <a:rPr lang="en-US" dirty="0"/>
              <a:t>, as their genitalia are normal. However, if </a:t>
            </a:r>
            <a:r>
              <a:rPr lang="en-US" dirty="0" smtClean="0"/>
              <a:t>severe, the </a:t>
            </a:r>
            <a:r>
              <a:rPr lang="en-US" dirty="0"/>
              <a:t>infant may present with salt wasting with </a:t>
            </a:r>
            <a:r>
              <a:rPr lang="en-US" dirty="0" smtClean="0"/>
              <a:t>vomiting, dehydration</a:t>
            </a:r>
            <a:r>
              <a:rPr lang="en-US" dirty="0"/>
              <a:t>, failure to thrive and shock. </a:t>
            </a:r>
            <a:endParaRPr lang="en-US" dirty="0" smtClean="0"/>
          </a:p>
          <a:p>
            <a:pPr marL="0" indent="0">
              <a:buNone/>
            </a:pPr>
            <a:r>
              <a:rPr lang="en-US" dirty="0" smtClean="0"/>
              <a:t>Aldosterone synthesis </a:t>
            </a:r>
            <a:r>
              <a:rPr lang="en-US" dirty="0"/>
              <a:t>may be markedly reduced in more than half </a:t>
            </a:r>
            <a:r>
              <a:rPr lang="en-US" dirty="0" smtClean="0"/>
              <a:t>of the </a:t>
            </a:r>
            <a:r>
              <a:rPr lang="en-US" dirty="0"/>
              <a:t>infants with </a:t>
            </a:r>
            <a:r>
              <a:rPr lang="en-US" dirty="0" smtClean="0">
                <a:solidFill>
                  <a:srgbClr val="FF0000"/>
                </a:solidFill>
              </a:rPr>
              <a:t>21-</a:t>
            </a:r>
            <a:r>
              <a:rPr lang="el-GR" dirty="0" smtClean="0">
                <a:solidFill>
                  <a:srgbClr val="FF0000"/>
                </a:solidFill>
              </a:rPr>
              <a:t>α</a:t>
            </a:r>
            <a:r>
              <a:rPr lang="en-US" dirty="0" smtClean="0">
                <a:solidFill>
                  <a:srgbClr val="FF0000"/>
                </a:solidFill>
              </a:rPr>
              <a:t>-hydroxylase</a:t>
            </a:r>
            <a:r>
              <a:rPr lang="en-US" dirty="0" smtClean="0"/>
              <a:t> </a:t>
            </a:r>
            <a:r>
              <a:rPr lang="en-US" dirty="0" smtClean="0">
                <a:solidFill>
                  <a:srgbClr val="FF0000"/>
                </a:solidFill>
              </a:rPr>
              <a:t>deficiency</a:t>
            </a:r>
            <a:r>
              <a:rPr lang="en-US" dirty="0" smtClean="0"/>
              <a:t> </a:t>
            </a:r>
            <a:r>
              <a:rPr lang="en-US" dirty="0"/>
              <a:t>and </a:t>
            </a:r>
            <a:r>
              <a:rPr lang="en-US" dirty="0" smtClean="0"/>
              <a:t>may cause </a:t>
            </a:r>
            <a:r>
              <a:rPr lang="en-US" dirty="0"/>
              <a:t>an </a:t>
            </a:r>
            <a:r>
              <a:rPr lang="en-US" dirty="0" err="1"/>
              <a:t>Addisonian</a:t>
            </a:r>
            <a:r>
              <a:rPr lang="en-US" dirty="0"/>
              <a:t>-like picture with marked </a:t>
            </a:r>
            <a:r>
              <a:rPr lang="en-US" dirty="0" smtClean="0"/>
              <a:t>renal </a:t>
            </a:r>
            <a:r>
              <a:rPr lang="en-US" dirty="0"/>
              <a:t>sodium loss during the </a:t>
            </a:r>
            <a:r>
              <a:rPr lang="en-US" dirty="0" smtClean="0"/>
              <a:t>first </a:t>
            </a:r>
            <a:r>
              <a:rPr lang="en-US" dirty="0"/>
              <a:t>few weeks of life. </a:t>
            </a:r>
            <a:r>
              <a:rPr lang="en-US" dirty="0" smtClean="0"/>
              <a:t>Volume depletion </a:t>
            </a:r>
            <a:r>
              <a:rPr lang="en-US" dirty="0"/>
              <a:t>may be accompanied by </a:t>
            </a:r>
            <a:r>
              <a:rPr lang="en-US" dirty="0" err="1"/>
              <a:t>hyponatraemia</a:t>
            </a:r>
            <a:r>
              <a:rPr lang="en-US" dirty="0"/>
              <a:t> </a:t>
            </a:r>
            <a:r>
              <a:rPr lang="en-US" dirty="0" smtClean="0"/>
              <a:t>and </a:t>
            </a:r>
            <a:r>
              <a:rPr lang="en-US" dirty="0" err="1" smtClean="0"/>
              <a:t>hyperkalaemia</a:t>
            </a:r>
            <a:r>
              <a:rPr lang="en-US" dirty="0"/>
              <a:t>. Even if plasma sodium </a:t>
            </a:r>
            <a:r>
              <a:rPr lang="en-US" dirty="0" smtClean="0"/>
              <a:t>concentrations are </a:t>
            </a:r>
            <a:r>
              <a:rPr lang="en-US" dirty="0"/>
              <a:t>within the reference range, demonstrably </a:t>
            </a:r>
            <a:r>
              <a:rPr lang="en-US" dirty="0" smtClean="0"/>
              <a:t>increased plasma </a:t>
            </a:r>
            <a:r>
              <a:rPr lang="en-US" dirty="0"/>
              <a:t>renin activity may suggest lesser degrees </a:t>
            </a:r>
            <a:r>
              <a:rPr lang="en-US" dirty="0" smtClean="0"/>
              <a:t>of sodium </a:t>
            </a:r>
            <a:r>
              <a:rPr lang="en-US" dirty="0"/>
              <a:t>and water depletion.</a:t>
            </a:r>
          </a:p>
        </p:txBody>
      </p:sp>
    </p:spTree>
    <p:extLst>
      <p:ext uri="{BB962C8B-B14F-4D97-AF65-F5344CB8AC3E}">
        <p14:creationId xmlns:p14="http://schemas.microsoft.com/office/powerpoint/2010/main" val="22196326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304800" y="1600200"/>
            <a:ext cx="8382000" cy="5257800"/>
          </a:xfrm>
        </p:spPr>
        <p:txBody>
          <a:bodyPr>
            <a:normAutofit fontScale="77500" lnSpcReduction="20000"/>
          </a:bodyPr>
          <a:lstStyle/>
          <a:p>
            <a:pPr marL="0" indent="0">
              <a:buNone/>
            </a:pPr>
            <a:r>
              <a:rPr lang="en-US" dirty="0">
                <a:solidFill>
                  <a:srgbClr val="FF0000"/>
                </a:solidFill>
              </a:rPr>
              <a:t>CYP11B1</a:t>
            </a:r>
            <a:r>
              <a:rPr lang="en-US" dirty="0"/>
              <a:t> </a:t>
            </a:r>
            <a:r>
              <a:rPr lang="en-US" dirty="0" smtClean="0"/>
              <a:t>deficiency </a:t>
            </a:r>
            <a:r>
              <a:rPr lang="en-US" dirty="0"/>
              <a:t>may also present with </a:t>
            </a:r>
            <a:r>
              <a:rPr lang="en-US" dirty="0" smtClean="0"/>
              <a:t>female ambiguous </a:t>
            </a:r>
            <a:r>
              <a:rPr lang="en-US" dirty="0"/>
              <a:t>genitalia and salt loss. The child </a:t>
            </a:r>
            <a:r>
              <a:rPr lang="en-US" dirty="0" smtClean="0"/>
              <a:t>may, however</a:t>
            </a:r>
            <a:r>
              <a:rPr lang="en-US" dirty="0"/>
              <a:t>, show hypertension and a </a:t>
            </a:r>
            <a:r>
              <a:rPr lang="en-US" dirty="0" err="1" smtClean="0"/>
              <a:t>hypokalaemic</a:t>
            </a:r>
            <a:r>
              <a:rPr lang="en-US" dirty="0" smtClean="0"/>
              <a:t> alkalosis</a:t>
            </a:r>
            <a:r>
              <a:rPr lang="en-US" dirty="0"/>
              <a:t>. The enzyme </a:t>
            </a:r>
            <a:r>
              <a:rPr lang="en-US" dirty="0">
                <a:solidFill>
                  <a:srgbClr val="FF0000"/>
                </a:solidFill>
              </a:rPr>
              <a:t>CYP11B1 </a:t>
            </a:r>
            <a:r>
              <a:rPr lang="en-US" dirty="0" err="1"/>
              <a:t>catalyses</a:t>
            </a:r>
            <a:r>
              <a:rPr lang="en-US" dirty="0"/>
              <a:t> the </a:t>
            </a:r>
            <a:r>
              <a:rPr lang="en-US" dirty="0" smtClean="0"/>
              <a:t>conversion of </a:t>
            </a:r>
            <a:r>
              <a:rPr lang="en-US" dirty="0"/>
              <a:t>11-deoxycortisol to cortisol in the </a:t>
            </a:r>
            <a:r>
              <a:rPr lang="en-US" u="sng" dirty="0" smtClean="0"/>
              <a:t>glucocorticoid pathway</a:t>
            </a:r>
            <a:r>
              <a:rPr lang="en-US" dirty="0" smtClean="0"/>
              <a:t> </a:t>
            </a:r>
            <a:r>
              <a:rPr lang="en-US" dirty="0"/>
              <a:t>and the conversion of </a:t>
            </a:r>
            <a:r>
              <a:rPr lang="en-US" dirty="0" err="1" smtClean="0"/>
              <a:t>deoxycorticosterone</a:t>
            </a:r>
            <a:r>
              <a:rPr lang="en-US" dirty="0" smtClean="0"/>
              <a:t> to </a:t>
            </a:r>
            <a:r>
              <a:rPr lang="en-US" dirty="0" err="1"/>
              <a:t>corticosterone</a:t>
            </a:r>
            <a:r>
              <a:rPr lang="en-US" dirty="0"/>
              <a:t> in the </a:t>
            </a:r>
            <a:r>
              <a:rPr lang="en-US" u="sng" dirty="0"/>
              <a:t>mineralocorticoid </a:t>
            </a:r>
            <a:r>
              <a:rPr lang="en-US" u="sng" dirty="0" smtClean="0"/>
              <a:t>pathway</a:t>
            </a:r>
            <a:r>
              <a:rPr lang="en-US" dirty="0" smtClean="0"/>
              <a:t>. </a:t>
            </a:r>
          </a:p>
          <a:p>
            <a:pPr marL="0" indent="0">
              <a:buNone/>
            </a:pPr>
            <a:r>
              <a:rPr lang="en-US" dirty="0" smtClean="0">
                <a:solidFill>
                  <a:srgbClr val="FF0000"/>
                </a:solidFill>
              </a:rPr>
              <a:t>CYP11B2</a:t>
            </a:r>
            <a:r>
              <a:rPr lang="en-US" dirty="0" smtClean="0"/>
              <a:t> </a:t>
            </a:r>
            <a:r>
              <a:rPr lang="en-US" dirty="0"/>
              <a:t>or </a:t>
            </a:r>
            <a:r>
              <a:rPr lang="en-US" dirty="0">
                <a:solidFill>
                  <a:srgbClr val="FF0000"/>
                </a:solidFill>
              </a:rPr>
              <a:t>aldosterone </a:t>
            </a:r>
            <a:r>
              <a:rPr lang="en-US" dirty="0" err="1">
                <a:solidFill>
                  <a:srgbClr val="FF0000"/>
                </a:solidFill>
              </a:rPr>
              <a:t>synthetase</a:t>
            </a:r>
            <a:r>
              <a:rPr lang="en-US" dirty="0">
                <a:solidFill>
                  <a:srgbClr val="FF0000"/>
                </a:solidFill>
              </a:rPr>
              <a:t> </a:t>
            </a:r>
            <a:r>
              <a:rPr lang="en-US" dirty="0" smtClean="0">
                <a:solidFill>
                  <a:srgbClr val="FF0000"/>
                </a:solidFill>
              </a:rPr>
              <a:t>deficiency</a:t>
            </a:r>
            <a:r>
              <a:rPr lang="en-US" dirty="0" smtClean="0"/>
              <a:t> results in </a:t>
            </a:r>
            <a:r>
              <a:rPr lang="en-US" dirty="0" err="1"/>
              <a:t>hyponatraemia</a:t>
            </a:r>
            <a:r>
              <a:rPr lang="en-US" dirty="0"/>
              <a:t> and </a:t>
            </a:r>
            <a:r>
              <a:rPr lang="en-US" dirty="0" err="1"/>
              <a:t>hyperkalaemia</a:t>
            </a:r>
            <a:r>
              <a:rPr lang="en-US" dirty="0"/>
              <a:t>, although </a:t>
            </a:r>
            <a:r>
              <a:rPr lang="en-US" dirty="0" smtClean="0"/>
              <a:t>normal sexual </a:t>
            </a:r>
            <a:r>
              <a:rPr lang="en-US" dirty="0"/>
              <a:t>differentiation occurs, as sex steroids are normal</a:t>
            </a:r>
            <a:r>
              <a:rPr lang="en-US" dirty="0" smtClean="0"/>
              <a:t>.</a:t>
            </a:r>
          </a:p>
          <a:p>
            <a:pPr marL="0" indent="0">
              <a:buNone/>
            </a:pPr>
            <a:r>
              <a:rPr lang="en-US" dirty="0"/>
              <a:t>In </a:t>
            </a:r>
            <a:r>
              <a:rPr lang="en-US" dirty="0">
                <a:solidFill>
                  <a:srgbClr val="FF0000"/>
                </a:solidFill>
              </a:rPr>
              <a:t>CYP17 </a:t>
            </a:r>
            <a:r>
              <a:rPr lang="en-US" dirty="0" smtClean="0">
                <a:solidFill>
                  <a:srgbClr val="FF0000"/>
                </a:solidFill>
              </a:rPr>
              <a:t>deficiency</a:t>
            </a:r>
            <a:r>
              <a:rPr lang="en-US" dirty="0"/>
              <a:t>, ambiguous genitalia or </a:t>
            </a:r>
            <a:r>
              <a:rPr lang="en-US" dirty="0" smtClean="0"/>
              <a:t>female genitalia </a:t>
            </a:r>
            <a:r>
              <a:rPr lang="en-US" dirty="0"/>
              <a:t>may be observed in </a:t>
            </a:r>
            <a:r>
              <a:rPr lang="en-US" dirty="0">
                <a:solidFill>
                  <a:srgbClr val="FF0000"/>
                </a:solidFill>
              </a:rPr>
              <a:t>male infants</a:t>
            </a:r>
            <a:r>
              <a:rPr lang="en-US" dirty="0"/>
              <a:t>. </a:t>
            </a:r>
            <a:r>
              <a:rPr lang="en-US" dirty="0">
                <a:solidFill>
                  <a:srgbClr val="FF0000"/>
                </a:solidFill>
              </a:rPr>
              <a:t>A </a:t>
            </a:r>
            <a:r>
              <a:rPr lang="en-US" dirty="0" smtClean="0">
                <a:solidFill>
                  <a:srgbClr val="FF0000"/>
                </a:solidFill>
              </a:rPr>
              <a:t>female</a:t>
            </a:r>
            <a:r>
              <a:rPr lang="en-US" dirty="0" smtClean="0"/>
              <a:t> with </a:t>
            </a:r>
            <a:r>
              <a:rPr lang="en-US" dirty="0">
                <a:solidFill>
                  <a:srgbClr val="FF0000"/>
                </a:solidFill>
              </a:rPr>
              <a:t>CYP17 </a:t>
            </a:r>
            <a:r>
              <a:rPr lang="en-US" dirty="0" smtClean="0">
                <a:solidFill>
                  <a:srgbClr val="FF0000"/>
                </a:solidFill>
              </a:rPr>
              <a:t>deficiency</a:t>
            </a:r>
            <a:r>
              <a:rPr lang="en-US" dirty="0" smtClean="0"/>
              <a:t> </a:t>
            </a:r>
            <a:r>
              <a:rPr lang="en-US" dirty="0"/>
              <a:t>appears </a:t>
            </a:r>
            <a:r>
              <a:rPr lang="en-US" dirty="0" smtClean="0"/>
              <a:t>phenotypically female </a:t>
            </a:r>
            <a:r>
              <a:rPr lang="en-US" dirty="0"/>
              <a:t>at birth but will fail to develop breasts </a:t>
            </a:r>
            <a:r>
              <a:rPr lang="en-US" dirty="0" smtClean="0"/>
              <a:t>or menstruate </a:t>
            </a:r>
            <a:r>
              <a:rPr lang="en-US" dirty="0"/>
              <a:t>due to inadequate </a:t>
            </a:r>
            <a:r>
              <a:rPr lang="en-US" dirty="0" err="1"/>
              <a:t>oestradiol</a:t>
            </a:r>
            <a:r>
              <a:rPr lang="en-US" dirty="0"/>
              <a:t> </a:t>
            </a:r>
            <a:r>
              <a:rPr lang="en-US" dirty="0" smtClean="0"/>
              <a:t>production. Hypertension </a:t>
            </a:r>
            <a:r>
              <a:rPr lang="en-US" dirty="0"/>
              <a:t>due to raised </a:t>
            </a:r>
            <a:r>
              <a:rPr lang="en-US" dirty="0" err="1" smtClean="0"/>
              <a:t>deoxycorticosterone</a:t>
            </a:r>
            <a:r>
              <a:rPr lang="en-US" dirty="0" smtClean="0"/>
              <a:t> concentration </a:t>
            </a:r>
            <a:r>
              <a:rPr lang="en-US" dirty="0"/>
              <a:t>may be present in </a:t>
            </a:r>
            <a:r>
              <a:rPr lang="en-US" dirty="0">
                <a:solidFill>
                  <a:srgbClr val="FF0000"/>
                </a:solidFill>
              </a:rPr>
              <a:t>CYP17 </a:t>
            </a:r>
            <a:r>
              <a:rPr lang="en-US" dirty="0" smtClean="0">
                <a:solidFill>
                  <a:srgbClr val="FF0000"/>
                </a:solidFill>
              </a:rPr>
              <a:t>deficiency.</a:t>
            </a:r>
            <a:endParaRPr lang="en-US" dirty="0">
              <a:solidFill>
                <a:srgbClr val="FF0000"/>
              </a:solidFill>
            </a:endParaRPr>
          </a:p>
        </p:txBody>
      </p:sp>
    </p:spTree>
    <p:extLst>
      <p:ext uri="{BB962C8B-B14F-4D97-AF65-F5344CB8AC3E}">
        <p14:creationId xmlns:p14="http://schemas.microsoft.com/office/powerpoint/2010/main" val="1072280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CHEMISTRY AND BIOSYNTHESIS OF</a:t>
            </a:r>
            <a:br>
              <a:rPr lang="en-US" b="1" dirty="0" smtClean="0"/>
            </a:br>
            <a:r>
              <a:rPr lang="en-US" b="1" dirty="0" smtClean="0"/>
              <a:t>STEROIDS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solidFill>
                  <a:srgbClr val="FF0000"/>
                </a:solidFill>
              </a:rPr>
              <a:t>ACTH</a:t>
            </a:r>
            <a:r>
              <a:rPr lang="en-US" dirty="0" smtClean="0"/>
              <a:t> </a:t>
            </a:r>
            <a:r>
              <a:rPr lang="en-US" dirty="0"/>
              <a:t>secreted by </a:t>
            </a:r>
            <a:r>
              <a:rPr lang="en-US" dirty="0" smtClean="0"/>
              <a:t>the anterior </a:t>
            </a:r>
            <a:r>
              <a:rPr lang="en-US" dirty="0"/>
              <a:t>pituitary gland stimulates synthesis of these </a:t>
            </a:r>
            <a:r>
              <a:rPr lang="en-US" dirty="0" smtClean="0"/>
              <a:t>two steroid </a:t>
            </a:r>
            <a:r>
              <a:rPr lang="en-US" dirty="0"/>
              <a:t>groups. Its secretion is </a:t>
            </a:r>
            <a:r>
              <a:rPr lang="en-US" dirty="0" smtClean="0"/>
              <a:t>influenced </a:t>
            </a:r>
            <a:r>
              <a:rPr lang="en-US" dirty="0"/>
              <a:t>by </a:t>
            </a:r>
            <a:r>
              <a:rPr lang="en-US" dirty="0" smtClean="0"/>
              <a:t>negative feedback </a:t>
            </a:r>
            <a:r>
              <a:rPr lang="en-US" dirty="0"/>
              <a:t>from </a:t>
            </a:r>
            <a:r>
              <a:rPr lang="en-US" dirty="0">
                <a:solidFill>
                  <a:srgbClr val="FF0000"/>
                </a:solidFill>
              </a:rPr>
              <a:t>changes in plasma cortisol </a:t>
            </a:r>
            <a:r>
              <a:rPr lang="en-US" dirty="0" smtClean="0">
                <a:solidFill>
                  <a:srgbClr val="FF0000"/>
                </a:solidFill>
              </a:rPr>
              <a:t>concentrations</a:t>
            </a:r>
            <a:r>
              <a:rPr lang="en-US" dirty="0" smtClean="0"/>
              <a:t>. Impaired </a:t>
            </a:r>
            <a:r>
              <a:rPr lang="en-US" dirty="0"/>
              <a:t>cortisol synthesis due, for example, to </a:t>
            </a:r>
            <a:r>
              <a:rPr lang="en-US" dirty="0" smtClean="0"/>
              <a:t>an inherited 21-</a:t>
            </a:r>
            <a:r>
              <a:rPr lang="el-GR" dirty="0" smtClean="0"/>
              <a:t>α</a:t>
            </a:r>
            <a:r>
              <a:rPr lang="en-US" dirty="0" smtClean="0"/>
              <a:t>-hydroxylase </a:t>
            </a:r>
            <a:r>
              <a:rPr lang="en-US" dirty="0"/>
              <a:t>or </a:t>
            </a:r>
            <a:r>
              <a:rPr lang="en-US" dirty="0" smtClean="0"/>
              <a:t>11-</a:t>
            </a:r>
            <a:r>
              <a:rPr lang="el-GR" dirty="0" smtClean="0"/>
              <a:t>β</a:t>
            </a:r>
            <a:r>
              <a:rPr lang="en-US" dirty="0" smtClean="0"/>
              <a:t>-hydroxylase deficiency </a:t>
            </a:r>
            <a:r>
              <a:rPr lang="en-US" dirty="0"/>
              <a:t>(congenital adrenal hyperplasia) results </a:t>
            </a:r>
            <a:r>
              <a:rPr lang="en-US" dirty="0" smtClean="0"/>
              <a:t>in increased </a:t>
            </a:r>
            <a:r>
              <a:rPr lang="en-US" dirty="0"/>
              <a:t>ACTH stimulation with increased </a:t>
            </a:r>
            <a:r>
              <a:rPr lang="en-US" dirty="0" smtClean="0"/>
              <a:t>activity of </a:t>
            </a:r>
            <a:r>
              <a:rPr lang="en-US" dirty="0"/>
              <a:t>both pathways. The resultant excessive </a:t>
            </a:r>
            <a:r>
              <a:rPr lang="en-US" dirty="0" smtClean="0"/>
              <a:t>androgen production </a:t>
            </a:r>
            <a:r>
              <a:rPr lang="en-US" dirty="0"/>
              <a:t>may cause </a:t>
            </a:r>
            <a:r>
              <a:rPr lang="en-US" dirty="0" err="1"/>
              <a:t>hirsutism</a:t>
            </a:r>
            <a:r>
              <a:rPr lang="en-US" dirty="0"/>
              <a:t> or </a:t>
            </a:r>
            <a:r>
              <a:rPr lang="en-US" dirty="0" err="1"/>
              <a:t>virilization</a:t>
            </a:r>
            <a:r>
              <a:rPr lang="en-US" dirty="0"/>
              <a:t>.</a:t>
            </a:r>
          </a:p>
        </p:txBody>
      </p:sp>
    </p:spTree>
    <p:extLst>
      <p:ext uri="{BB962C8B-B14F-4D97-AF65-F5344CB8AC3E}">
        <p14:creationId xmlns:p14="http://schemas.microsoft.com/office/powerpoint/2010/main" val="27793034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152400" y="1295400"/>
            <a:ext cx="8763000" cy="5562600"/>
          </a:xfrm>
        </p:spPr>
        <p:txBody>
          <a:bodyPr>
            <a:normAutofit fontScale="70000" lnSpcReduction="20000"/>
          </a:bodyPr>
          <a:lstStyle/>
          <a:p>
            <a:pPr marL="0" indent="0">
              <a:buNone/>
            </a:pPr>
            <a:r>
              <a:rPr lang="en-US" sz="3900" b="1" u="sng" dirty="0"/>
              <a:t>Diagnosis</a:t>
            </a:r>
          </a:p>
          <a:p>
            <a:pPr marL="0" indent="0">
              <a:buNone/>
            </a:pPr>
            <a:r>
              <a:rPr lang="en-US" sz="3600" b="1" i="1" dirty="0">
                <a:solidFill>
                  <a:srgbClr val="FF0000"/>
                </a:solidFill>
              </a:rPr>
              <a:t>T</a:t>
            </a:r>
            <a:r>
              <a:rPr lang="en-US" sz="3600" b="1" i="1" dirty="0" smtClean="0">
                <a:solidFill>
                  <a:srgbClr val="FF0000"/>
                </a:solidFill>
              </a:rPr>
              <a:t>he </a:t>
            </a:r>
            <a:r>
              <a:rPr lang="en-US" sz="3600" b="1" i="1" dirty="0">
                <a:solidFill>
                  <a:srgbClr val="FF0000"/>
                </a:solidFill>
              </a:rPr>
              <a:t>principles of the diagnosis of </a:t>
            </a:r>
            <a:r>
              <a:rPr lang="en-US" sz="3600" b="1" i="1" dirty="0" smtClean="0">
                <a:solidFill>
                  <a:srgbClr val="FF0000"/>
                </a:solidFill>
              </a:rPr>
              <a:t>21-</a:t>
            </a:r>
            <a:r>
              <a:rPr lang="el-GR" sz="3600" b="1" i="1" dirty="0" smtClean="0">
                <a:solidFill>
                  <a:srgbClr val="FF0000"/>
                </a:solidFill>
              </a:rPr>
              <a:t>α</a:t>
            </a:r>
            <a:r>
              <a:rPr lang="en-US" sz="3600" b="1" i="1" dirty="0" smtClean="0">
                <a:solidFill>
                  <a:srgbClr val="FF0000"/>
                </a:solidFill>
              </a:rPr>
              <a:t>-hydroxylase deficiency</a:t>
            </a:r>
            <a:r>
              <a:rPr lang="en-US" sz="3600" b="1" dirty="0" smtClean="0">
                <a:solidFill>
                  <a:srgbClr val="FF0000"/>
                </a:solidFill>
              </a:rPr>
              <a:t> :</a:t>
            </a:r>
            <a:endParaRPr lang="en-US" sz="3600" b="1" dirty="0">
              <a:solidFill>
                <a:srgbClr val="FF0000"/>
              </a:solidFill>
            </a:endParaRPr>
          </a:p>
          <a:p>
            <a:pPr marL="0" indent="0">
              <a:buNone/>
            </a:pPr>
            <a:r>
              <a:rPr lang="en-US" sz="3600" dirty="0" smtClean="0"/>
              <a:t>17-Hydroxyprogesterone </a:t>
            </a:r>
            <a:r>
              <a:rPr lang="en-US" sz="3600" dirty="0"/>
              <a:t>can be </a:t>
            </a:r>
            <a:r>
              <a:rPr lang="en-US" sz="3600" dirty="0" smtClean="0"/>
              <a:t>metabolized by </a:t>
            </a:r>
            <a:r>
              <a:rPr lang="en-US" sz="3600" dirty="0"/>
              <a:t>the cortisol pathway only in the presence </a:t>
            </a:r>
            <a:r>
              <a:rPr lang="en-US" sz="3600" dirty="0" smtClean="0"/>
              <a:t>of </a:t>
            </a:r>
            <a:r>
              <a:rPr lang="en-US" sz="3600" dirty="0" smtClean="0">
                <a:solidFill>
                  <a:srgbClr val="FF0000"/>
                </a:solidFill>
              </a:rPr>
              <a:t>21-</a:t>
            </a:r>
            <a:r>
              <a:rPr lang="el-GR" sz="3600" dirty="0" smtClean="0">
                <a:solidFill>
                  <a:srgbClr val="FF0000"/>
                </a:solidFill>
              </a:rPr>
              <a:t>α</a:t>
            </a:r>
            <a:r>
              <a:rPr lang="en-US" sz="3600" dirty="0" smtClean="0">
                <a:solidFill>
                  <a:srgbClr val="FF0000"/>
                </a:solidFill>
              </a:rPr>
              <a:t>-hydroxylase</a:t>
            </a:r>
            <a:r>
              <a:rPr lang="en-US" sz="3600" dirty="0"/>
              <a:t>, and plasma concentrations are </a:t>
            </a:r>
            <a:r>
              <a:rPr lang="en-US" sz="3600" dirty="0" smtClean="0"/>
              <a:t>raised in </a:t>
            </a:r>
            <a:r>
              <a:rPr lang="en-US" sz="3600" dirty="0"/>
              <a:t>patients with CAH. In some cases a short </a:t>
            </a:r>
            <a:r>
              <a:rPr lang="en-US" sz="3600" dirty="0" err="1" smtClean="0"/>
              <a:t>Synacthen</a:t>
            </a:r>
            <a:r>
              <a:rPr lang="en-US" sz="3600" dirty="0" smtClean="0"/>
              <a:t> test </a:t>
            </a:r>
            <a:r>
              <a:rPr lang="en-US" sz="3600" dirty="0"/>
              <a:t>may reveal elevated plasma </a:t>
            </a:r>
            <a:r>
              <a:rPr lang="en-US" sz="3600" dirty="0" smtClean="0"/>
              <a:t>17-hydroxyprogesterone concentrations </a:t>
            </a:r>
            <a:r>
              <a:rPr lang="en-US" sz="3600" dirty="0"/>
              <a:t>after stimulation. This test may </a:t>
            </a:r>
            <a:r>
              <a:rPr lang="en-US" sz="3600" dirty="0" smtClean="0"/>
              <a:t>be useful</a:t>
            </a:r>
            <a:r>
              <a:rPr lang="en-US" sz="3600" dirty="0"/>
              <a:t>, as sometimes cortisol precursors may </a:t>
            </a:r>
            <a:r>
              <a:rPr lang="en-US" sz="3600" dirty="0" smtClean="0"/>
              <a:t>be within </a:t>
            </a:r>
            <a:r>
              <a:rPr lang="en-US" sz="3600" dirty="0"/>
              <a:t>the normal range. Those with abnormalities </a:t>
            </a:r>
            <a:r>
              <a:rPr lang="en-US" sz="3600" dirty="0" smtClean="0"/>
              <a:t>of </a:t>
            </a:r>
            <a:r>
              <a:rPr lang="en-US" sz="3600" dirty="0" smtClean="0">
                <a:solidFill>
                  <a:srgbClr val="FF0000"/>
                </a:solidFill>
              </a:rPr>
              <a:t>21-</a:t>
            </a:r>
            <a:r>
              <a:rPr lang="el-GR" sz="3600" dirty="0" smtClean="0">
                <a:solidFill>
                  <a:srgbClr val="FF0000"/>
                </a:solidFill>
              </a:rPr>
              <a:t>α</a:t>
            </a:r>
            <a:r>
              <a:rPr lang="en-US" sz="3600" dirty="0" smtClean="0">
                <a:solidFill>
                  <a:srgbClr val="FF0000"/>
                </a:solidFill>
              </a:rPr>
              <a:t>-hydroxylase deficiency</a:t>
            </a:r>
            <a:r>
              <a:rPr lang="en-US" sz="3600" dirty="0" smtClean="0"/>
              <a:t> </a:t>
            </a:r>
            <a:r>
              <a:rPr lang="en-US" sz="3600" dirty="0"/>
              <a:t>often show </a:t>
            </a:r>
            <a:r>
              <a:rPr lang="en-US" sz="3600" dirty="0" smtClean="0"/>
              <a:t>post-</a:t>
            </a:r>
            <a:r>
              <a:rPr lang="en-US" sz="3600" dirty="0" err="1" smtClean="0"/>
              <a:t>Synacthen</a:t>
            </a:r>
            <a:r>
              <a:rPr lang="en-US" sz="3600" dirty="0" smtClean="0"/>
              <a:t> 17-hydroxyprogesterone </a:t>
            </a:r>
            <a:r>
              <a:rPr lang="en-US" sz="3600" dirty="0"/>
              <a:t>values more than 35 </a:t>
            </a:r>
            <a:r>
              <a:rPr lang="en-US" sz="3600" dirty="0" err="1" smtClean="0"/>
              <a:t>nmol</a:t>
            </a:r>
            <a:r>
              <a:rPr lang="en-US" sz="3600" dirty="0" smtClean="0"/>
              <a:t>/L. However</a:t>
            </a:r>
            <a:r>
              <a:rPr lang="en-US" sz="3600" dirty="0"/>
              <a:t>, those with either </a:t>
            </a:r>
            <a:r>
              <a:rPr lang="en-US" sz="3600" dirty="0" smtClean="0">
                <a:solidFill>
                  <a:srgbClr val="FF0000"/>
                </a:solidFill>
              </a:rPr>
              <a:t>11-</a:t>
            </a:r>
            <a:r>
              <a:rPr lang="el-GR" sz="3600" dirty="0" smtClean="0">
                <a:solidFill>
                  <a:srgbClr val="FF0000"/>
                </a:solidFill>
              </a:rPr>
              <a:t>β</a:t>
            </a:r>
            <a:r>
              <a:rPr lang="en-US" sz="3600" dirty="0" smtClean="0">
                <a:solidFill>
                  <a:srgbClr val="FF0000"/>
                </a:solidFill>
              </a:rPr>
              <a:t>-hydroxylase </a:t>
            </a:r>
            <a:r>
              <a:rPr lang="en-US" sz="3600" dirty="0">
                <a:solidFill>
                  <a:srgbClr val="FF0000"/>
                </a:solidFill>
              </a:rPr>
              <a:t>or </a:t>
            </a:r>
            <a:r>
              <a:rPr lang="en-US" sz="3600" dirty="0" smtClean="0">
                <a:solidFill>
                  <a:srgbClr val="FF0000"/>
                </a:solidFill>
              </a:rPr>
              <a:t>other enzyme deficiencies</a:t>
            </a:r>
            <a:r>
              <a:rPr lang="en-US" sz="3600" dirty="0" smtClean="0"/>
              <a:t> </a:t>
            </a:r>
            <a:r>
              <a:rPr lang="en-US" sz="3600" dirty="0"/>
              <a:t>may show a normal response</a:t>
            </a:r>
            <a:r>
              <a:rPr lang="en-US" sz="3600" dirty="0" smtClean="0"/>
              <a:t>.</a:t>
            </a:r>
          </a:p>
          <a:p>
            <a:pPr marL="0" indent="0">
              <a:buNone/>
            </a:pPr>
            <a:r>
              <a:rPr lang="en-US" sz="3600" dirty="0" smtClean="0"/>
              <a:t>Plasma </a:t>
            </a:r>
            <a:r>
              <a:rPr lang="en-US" sz="3600" dirty="0" err="1" smtClean="0"/>
              <a:t>androstenedione</a:t>
            </a:r>
            <a:r>
              <a:rPr lang="en-US" sz="3600" dirty="0" smtClean="0"/>
              <a:t> concentrations may be raised in those patients with excessive androgen synthesis. Some indication of which enzyme is deficient may be suggested by evaluating the pattern of steroid excretion in a random or 24-h urine sample.</a:t>
            </a:r>
          </a:p>
        </p:txBody>
      </p:sp>
    </p:spTree>
    <p:extLst>
      <p:ext uri="{BB962C8B-B14F-4D97-AF65-F5344CB8AC3E}">
        <p14:creationId xmlns:p14="http://schemas.microsoft.com/office/powerpoint/2010/main" val="17276003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pPr marL="0" indent="0">
              <a:buNone/>
            </a:pPr>
            <a:r>
              <a:rPr lang="en-US" dirty="0" smtClean="0"/>
              <a:t>In </a:t>
            </a:r>
            <a:r>
              <a:rPr lang="en-US" dirty="0" smtClean="0">
                <a:solidFill>
                  <a:srgbClr val="FF0000"/>
                </a:solidFill>
              </a:rPr>
              <a:t>11-</a:t>
            </a:r>
            <a:r>
              <a:rPr lang="el-GR" dirty="0" smtClean="0">
                <a:solidFill>
                  <a:srgbClr val="FF0000"/>
                </a:solidFill>
              </a:rPr>
              <a:t>β</a:t>
            </a:r>
            <a:r>
              <a:rPr lang="en-US" dirty="0" smtClean="0">
                <a:solidFill>
                  <a:srgbClr val="FF0000"/>
                </a:solidFill>
              </a:rPr>
              <a:t>-hydroxylase deficiency</a:t>
            </a:r>
            <a:r>
              <a:rPr lang="en-US" dirty="0" smtClean="0"/>
              <a:t> </a:t>
            </a:r>
            <a:r>
              <a:rPr lang="en-US" dirty="0"/>
              <a:t>there is a </a:t>
            </a:r>
            <a:r>
              <a:rPr lang="en-US" dirty="0" smtClean="0"/>
              <a:t>raised concentration </a:t>
            </a:r>
            <a:r>
              <a:rPr lang="en-US" dirty="0"/>
              <a:t>of 24-h urinary </a:t>
            </a:r>
            <a:r>
              <a:rPr lang="en-US" dirty="0" err="1" smtClean="0"/>
              <a:t>tetrahydrocortisol</a:t>
            </a:r>
            <a:r>
              <a:rPr lang="en-US" dirty="0" smtClean="0"/>
              <a:t>, a </a:t>
            </a:r>
            <a:r>
              <a:rPr lang="en-US" dirty="0"/>
              <a:t>metabolite of 11-deoxycortisol, and </a:t>
            </a:r>
            <a:r>
              <a:rPr lang="en-US" dirty="0" smtClean="0"/>
              <a:t>raised </a:t>
            </a:r>
            <a:r>
              <a:rPr lang="en-US" dirty="0" err="1" smtClean="0"/>
              <a:t>deoxycorticosterone</a:t>
            </a:r>
            <a:r>
              <a:rPr lang="en-US" dirty="0" smtClean="0"/>
              <a:t> </a:t>
            </a:r>
            <a:r>
              <a:rPr lang="en-US" dirty="0"/>
              <a:t>concentration. In the </a:t>
            </a:r>
            <a:r>
              <a:rPr lang="en-US" dirty="0" smtClean="0"/>
              <a:t>salt-losing forms</a:t>
            </a:r>
            <a:r>
              <a:rPr lang="en-US" dirty="0"/>
              <a:t>, plasma renin and aldosterone </a:t>
            </a:r>
            <a:r>
              <a:rPr lang="en-US" dirty="0" smtClean="0"/>
              <a:t>concentrations may </a:t>
            </a:r>
            <a:r>
              <a:rPr lang="en-US" dirty="0"/>
              <a:t>assist diagnosis.</a:t>
            </a:r>
          </a:p>
          <a:p>
            <a:pPr marL="0" indent="0">
              <a:buNone/>
            </a:pPr>
            <a:r>
              <a:rPr lang="en-US" dirty="0"/>
              <a:t>If a diagnosis of CAH is </a:t>
            </a:r>
            <a:r>
              <a:rPr lang="en-US" dirty="0" smtClean="0"/>
              <a:t>confirmed</a:t>
            </a:r>
            <a:r>
              <a:rPr lang="en-US" dirty="0"/>
              <a:t>, </a:t>
            </a:r>
            <a:r>
              <a:rPr lang="en-US" dirty="0" smtClean="0"/>
              <a:t>genetic </a:t>
            </a:r>
            <a:r>
              <a:rPr lang="en-US" dirty="0" err="1" smtClean="0"/>
              <a:t>counselling</a:t>
            </a:r>
            <a:r>
              <a:rPr lang="en-US" dirty="0" smtClean="0"/>
              <a:t> </a:t>
            </a:r>
            <a:r>
              <a:rPr lang="en-US" dirty="0"/>
              <a:t>may be necessary, with </a:t>
            </a:r>
            <a:r>
              <a:rPr lang="en-US" dirty="0" smtClean="0"/>
              <a:t>DNA </a:t>
            </a:r>
            <a:r>
              <a:rPr lang="en-US" dirty="0"/>
              <a:t>and family studies.</a:t>
            </a:r>
          </a:p>
        </p:txBody>
      </p:sp>
    </p:spTree>
    <p:extLst>
      <p:ext uri="{BB962C8B-B14F-4D97-AF65-F5344CB8AC3E}">
        <p14:creationId xmlns:p14="http://schemas.microsoft.com/office/powerpoint/2010/main" val="26894408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pPr>
              <a:buFont typeface="Wingdings" pitchFamily="2" charset="2"/>
              <a:buChar char="Ø"/>
            </a:pPr>
            <a:r>
              <a:rPr lang="en-US" sz="4100" b="1" dirty="0">
                <a:solidFill>
                  <a:srgbClr val="FF0000"/>
                </a:solidFill>
              </a:rPr>
              <a:t>PRIMARY </a:t>
            </a:r>
            <a:r>
              <a:rPr lang="en-US" sz="4100" b="1" dirty="0" smtClean="0">
                <a:solidFill>
                  <a:srgbClr val="FF0000"/>
                </a:solidFill>
              </a:rPr>
              <a:t>ADRENOCORTICAL HYPOFUNCTION </a:t>
            </a:r>
            <a:r>
              <a:rPr lang="en-US" sz="4100" b="1" dirty="0">
                <a:solidFill>
                  <a:srgbClr val="FF0000"/>
                </a:solidFill>
              </a:rPr>
              <a:t>(ADDISON’S DISEASE</a:t>
            </a:r>
            <a:r>
              <a:rPr lang="en-US" sz="4100" b="1" dirty="0" smtClean="0">
                <a:solidFill>
                  <a:srgbClr val="FF0000"/>
                </a:solidFill>
              </a:rPr>
              <a:t>)</a:t>
            </a:r>
          </a:p>
          <a:p>
            <a:r>
              <a:rPr lang="en-US" dirty="0"/>
              <a:t>Addison’s disease is caused by bilateral destruction </a:t>
            </a:r>
            <a:r>
              <a:rPr lang="en-US" dirty="0" smtClean="0"/>
              <a:t>of all </a:t>
            </a:r>
            <a:r>
              <a:rPr lang="en-US" dirty="0"/>
              <a:t>zones of the adrenal cortex, usually as the result </a:t>
            </a:r>
            <a:r>
              <a:rPr lang="en-US" dirty="0" smtClean="0"/>
              <a:t>of an </a:t>
            </a:r>
            <a:r>
              <a:rPr lang="en-US" dirty="0"/>
              <a:t>autoimmune process. </a:t>
            </a:r>
            <a:endParaRPr lang="en-US" dirty="0" smtClean="0"/>
          </a:p>
          <a:p>
            <a:pPr marL="0" indent="0">
              <a:buNone/>
            </a:pPr>
            <a:r>
              <a:rPr lang="en-US" dirty="0" smtClean="0"/>
              <a:t>1- </a:t>
            </a:r>
            <a:r>
              <a:rPr lang="en-US" dirty="0" err="1" smtClean="0"/>
              <a:t>Polyglandular</a:t>
            </a:r>
            <a:r>
              <a:rPr lang="en-US" dirty="0" smtClean="0"/>
              <a:t> autoimmune syndrome </a:t>
            </a:r>
            <a:r>
              <a:rPr lang="en-US" dirty="0"/>
              <a:t>type 1 </a:t>
            </a:r>
            <a:endParaRPr lang="en-US" dirty="0" smtClean="0"/>
          </a:p>
          <a:p>
            <a:pPr marL="0" indent="0">
              <a:buNone/>
            </a:pPr>
            <a:r>
              <a:rPr lang="en-US" dirty="0" smtClean="0"/>
              <a:t>Association of Addison’s disease with </a:t>
            </a:r>
            <a:r>
              <a:rPr lang="en-US" dirty="0" err="1" smtClean="0"/>
              <a:t>hypoparathyroidism</a:t>
            </a:r>
            <a:r>
              <a:rPr lang="en-US" dirty="0" smtClean="0"/>
              <a:t> and </a:t>
            </a:r>
            <a:r>
              <a:rPr lang="en-US" dirty="0" err="1" smtClean="0"/>
              <a:t>mucocutaneous</a:t>
            </a:r>
            <a:r>
              <a:rPr lang="en-US" dirty="0" smtClean="0"/>
              <a:t> candidiasis and </a:t>
            </a:r>
            <a:r>
              <a:rPr lang="en-US" dirty="0"/>
              <a:t>has autosomal </a:t>
            </a:r>
            <a:r>
              <a:rPr lang="en-US" dirty="0" smtClean="0"/>
              <a:t>recessive </a:t>
            </a:r>
            <a:r>
              <a:rPr lang="fr-FR" dirty="0" err="1" smtClean="0"/>
              <a:t>inheritance</a:t>
            </a:r>
            <a:r>
              <a:rPr lang="fr-FR" dirty="0"/>
              <a:t>. </a:t>
            </a:r>
            <a:endParaRPr lang="fr-FR" dirty="0" smtClean="0"/>
          </a:p>
          <a:p>
            <a:pPr marL="0" indent="0">
              <a:buNone/>
            </a:pPr>
            <a:r>
              <a:rPr lang="fr-FR" dirty="0" smtClean="0"/>
              <a:t>2- </a:t>
            </a:r>
            <a:r>
              <a:rPr lang="fr-FR" dirty="0" err="1" smtClean="0"/>
              <a:t>Polyglandular</a:t>
            </a:r>
            <a:r>
              <a:rPr lang="fr-FR" dirty="0" smtClean="0"/>
              <a:t> </a:t>
            </a:r>
            <a:r>
              <a:rPr lang="fr-FR" dirty="0" err="1"/>
              <a:t>autoimmune</a:t>
            </a:r>
            <a:r>
              <a:rPr lang="fr-FR" dirty="0"/>
              <a:t> syndrome </a:t>
            </a:r>
            <a:r>
              <a:rPr lang="fr-FR" dirty="0" smtClean="0"/>
              <a:t>type </a:t>
            </a:r>
            <a:r>
              <a:rPr lang="en-US" dirty="0" smtClean="0"/>
              <a:t>2 </a:t>
            </a:r>
            <a:endParaRPr lang="en-US" dirty="0"/>
          </a:p>
          <a:p>
            <a:pPr marL="0" indent="0">
              <a:buNone/>
            </a:pPr>
            <a:r>
              <a:rPr lang="en-US" dirty="0" smtClean="0"/>
              <a:t>Addison’s </a:t>
            </a:r>
            <a:r>
              <a:rPr lang="en-US" dirty="0"/>
              <a:t>disease is associated with </a:t>
            </a:r>
            <a:r>
              <a:rPr lang="en-US" dirty="0" smtClean="0"/>
              <a:t>type 1 </a:t>
            </a:r>
            <a:r>
              <a:rPr lang="en-US" dirty="0"/>
              <a:t>diabetes mellitus and autoimmune thyroid </a:t>
            </a:r>
            <a:r>
              <a:rPr lang="en-US" dirty="0" smtClean="0"/>
              <a:t>disease, either </a:t>
            </a:r>
            <a:r>
              <a:rPr lang="en-US" dirty="0"/>
              <a:t>Hashimoto’s thyroiditis or Graves’ </a:t>
            </a:r>
            <a:r>
              <a:rPr lang="en-US" dirty="0" smtClean="0"/>
              <a:t>disease </a:t>
            </a:r>
            <a:r>
              <a:rPr lang="en-US" dirty="0"/>
              <a:t>and </a:t>
            </a:r>
            <a:r>
              <a:rPr lang="en-US" dirty="0" smtClean="0"/>
              <a:t>is also </a:t>
            </a:r>
            <a:r>
              <a:rPr lang="en-US" dirty="0"/>
              <a:t>related to human leucocyte antigen (HLA)-B8 </a:t>
            </a:r>
            <a:r>
              <a:rPr lang="en-US" dirty="0" smtClean="0"/>
              <a:t>and DR-3 </a:t>
            </a:r>
            <a:r>
              <a:rPr lang="en-US" dirty="0"/>
              <a:t>types.</a:t>
            </a:r>
          </a:p>
        </p:txBody>
      </p:sp>
    </p:spTree>
    <p:extLst>
      <p:ext uri="{BB962C8B-B14F-4D97-AF65-F5344CB8AC3E}">
        <p14:creationId xmlns:p14="http://schemas.microsoft.com/office/powerpoint/2010/main" val="34068589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a:bodyPr>
          <a:lstStyle/>
          <a:p>
            <a:r>
              <a:rPr lang="en-US" dirty="0"/>
              <a:t>Tuberculosis affecting the adrenal glands is </a:t>
            </a:r>
            <a:r>
              <a:rPr lang="en-US" dirty="0" smtClean="0"/>
              <a:t>an important </a:t>
            </a:r>
            <a:r>
              <a:rPr lang="en-US" dirty="0"/>
              <a:t>cause in countries where this disease </a:t>
            </a:r>
            <a:r>
              <a:rPr lang="en-US" dirty="0" smtClean="0"/>
              <a:t>is common</a:t>
            </a:r>
            <a:r>
              <a:rPr lang="en-US" dirty="0"/>
              <a:t>. </a:t>
            </a:r>
            <a:endParaRPr lang="en-US" dirty="0" smtClean="0"/>
          </a:p>
          <a:p>
            <a:r>
              <a:rPr lang="en-US" dirty="0" smtClean="0"/>
              <a:t>Other </a:t>
            </a:r>
            <a:r>
              <a:rPr lang="en-US" dirty="0"/>
              <a:t>causes of bilateral destruction of </a:t>
            </a:r>
            <a:r>
              <a:rPr lang="en-US" dirty="0" smtClean="0"/>
              <a:t>the adrenal </a:t>
            </a:r>
            <a:r>
              <a:rPr lang="en-US" dirty="0"/>
              <a:t>glands include amyloidosis, </a:t>
            </a:r>
            <a:r>
              <a:rPr lang="en-US" dirty="0" err="1"/>
              <a:t>mycotic</a:t>
            </a:r>
            <a:r>
              <a:rPr lang="en-US" dirty="0"/>
              <a:t> </a:t>
            </a:r>
            <a:r>
              <a:rPr lang="en-US" dirty="0" smtClean="0"/>
              <a:t>infections, acquired immunodeficiency </a:t>
            </a:r>
            <a:r>
              <a:rPr lang="en-US" dirty="0"/>
              <a:t>syndrome (AIDS) </a:t>
            </a:r>
            <a:r>
              <a:rPr lang="en-US" dirty="0" smtClean="0"/>
              <a:t>and </a:t>
            </a:r>
            <a:r>
              <a:rPr lang="en-US" dirty="0"/>
              <a:t>secondary deposits often originating from a </a:t>
            </a:r>
            <a:r>
              <a:rPr lang="en-US" dirty="0" smtClean="0"/>
              <a:t>bronchial carcinoma</a:t>
            </a:r>
            <a:r>
              <a:rPr lang="en-US" dirty="0"/>
              <a:t>.</a:t>
            </a:r>
          </a:p>
        </p:txBody>
      </p:sp>
    </p:spTree>
    <p:extLst>
      <p:ext uri="{BB962C8B-B14F-4D97-AF65-F5344CB8AC3E}">
        <p14:creationId xmlns:p14="http://schemas.microsoft.com/office/powerpoint/2010/main" val="1646671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92500" lnSpcReduction="20000"/>
          </a:bodyPr>
          <a:lstStyle/>
          <a:p>
            <a:r>
              <a:rPr lang="en-US" dirty="0"/>
              <a:t>An important cause of acute adrenal crisis is </a:t>
            </a:r>
            <a:r>
              <a:rPr lang="en-US" dirty="0" smtClean="0"/>
              <a:t>bilateral adrenal </a:t>
            </a:r>
            <a:r>
              <a:rPr lang="en-US" dirty="0" err="1"/>
              <a:t>haemorrhage</a:t>
            </a:r>
            <a:r>
              <a:rPr lang="en-US" dirty="0"/>
              <a:t>, which can occur on </a:t>
            </a:r>
            <a:r>
              <a:rPr lang="en-US" dirty="0" smtClean="0"/>
              <a:t>warfarin therapy </a:t>
            </a:r>
            <a:r>
              <a:rPr lang="en-US" dirty="0"/>
              <a:t>or in patients with </a:t>
            </a:r>
            <a:r>
              <a:rPr lang="en-US" dirty="0" err="1"/>
              <a:t>meningococcus</a:t>
            </a:r>
            <a:r>
              <a:rPr lang="en-US" dirty="0"/>
              <a:t> </a:t>
            </a:r>
            <a:r>
              <a:rPr lang="en-US" dirty="0" err="1" smtClean="0"/>
              <a:t>septicaemia</a:t>
            </a:r>
            <a:r>
              <a:rPr lang="en-US" dirty="0" smtClean="0"/>
              <a:t>, as </a:t>
            </a:r>
            <a:r>
              <a:rPr lang="en-US" dirty="0"/>
              <a:t>in Waterhouse–</a:t>
            </a:r>
            <a:r>
              <a:rPr lang="en-US" dirty="0" err="1"/>
              <a:t>Friderichsen</a:t>
            </a:r>
            <a:r>
              <a:rPr lang="en-US" dirty="0"/>
              <a:t> syndrome. </a:t>
            </a:r>
            <a:endParaRPr lang="en-US" dirty="0" smtClean="0"/>
          </a:p>
          <a:p>
            <a:r>
              <a:rPr lang="en-US" dirty="0" smtClean="0"/>
              <a:t>Certain drugs </a:t>
            </a:r>
            <a:r>
              <a:rPr lang="en-US" dirty="0"/>
              <a:t>can inhibit glucocorticoid synthesis, </a:t>
            </a:r>
            <a:r>
              <a:rPr lang="en-US" dirty="0" smtClean="0"/>
              <a:t>including ketoconazole</a:t>
            </a:r>
            <a:r>
              <a:rPr lang="en-US" dirty="0"/>
              <a:t>, </a:t>
            </a:r>
            <a:r>
              <a:rPr lang="en-US" dirty="0" err="1"/>
              <a:t>aminoglutethimide</a:t>
            </a:r>
            <a:r>
              <a:rPr lang="en-US" dirty="0"/>
              <a:t>, methadone </a:t>
            </a:r>
            <a:r>
              <a:rPr lang="en-US" dirty="0" smtClean="0"/>
              <a:t>and </a:t>
            </a:r>
            <a:r>
              <a:rPr lang="en-US" dirty="0" err="1" smtClean="0"/>
              <a:t>etomidate</a:t>
            </a:r>
            <a:r>
              <a:rPr lang="en-US" dirty="0"/>
              <a:t>. </a:t>
            </a:r>
            <a:r>
              <a:rPr lang="en-US" dirty="0" smtClean="0"/>
              <a:t>(Glucocorticoid deficiency </a:t>
            </a:r>
            <a:r>
              <a:rPr lang="en-US" dirty="0"/>
              <a:t>contributes to </a:t>
            </a:r>
            <a:r>
              <a:rPr lang="en-US" dirty="0" smtClean="0"/>
              <a:t>the hypotension </a:t>
            </a:r>
            <a:r>
              <a:rPr lang="en-US" dirty="0"/>
              <a:t>and causes marked sensitivity to </a:t>
            </a:r>
            <a:r>
              <a:rPr lang="en-US" dirty="0" smtClean="0"/>
              <a:t>insulin; </a:t>
            </a:r>
            <a:r>
              <a:rPr lang="en-US" dirty="0" err="1" smtClean="0"/>
              <a:t>hypoglycaemia</a:t>
            </a:r>
            <a:r>
              <a:rPr lang="en-US" dirty="0" smtClean="0"/>
              <a:t> </a:t>
            </a:r>
            <a:r>
              <a:rPr lang="en-US" dirty="0"/>
              <a:t>may be a presenting </a:t>
            </a:r>
            <a:r>
              <a:rPr lang="en-US" dirty="0" smtClean="0"/>
              <a:t>feature).</a:t>
            </a:r>
            <a:endParaRPr lang="en-US" dirty="0"/>
          </a:p>
        </p:txBody>
      </p:sp>
    </p:spTree>
    <p:extLst>
      <p:ext uri="{BB962C8B-B14F-4D97-AF65-F5344CB8AC3E}">
        <p14:creationId xmlns:p14="http://schemas.microsoft.com/office/powerpoint/2010/main" val="7324797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The clinical presentation of Addison’s </a:t>
            </a:r>
            <a:r>
              <a:rPr lang="en-US" b="1" dirty="0" smtClean="0"/>
              <a:t>disease depends </a:t>
            </a:r>
            <a:r>
              <a:rPr lang="en-US" b="1" dirty="0"/>
              <a:t>on the degree of adrenal destruction.</a:t>
            </a:r>
            <a:r>
              <a:rPr lang="en-US" dirty="0"/>
              <a:t> </a:t>
            </a:r>
            <a:endParaRPr lang="en-US" dirty="0" smtClean="0"/>
          </a:p>
          <a:p>
            <a:pPr marL="0" indent="0">
              <a:buNone/>
            </a:pPr>
            <a:r>
              <a:rPr lang="en-US" dirty="0" smtClean="0"/>
              <a:t>- </a:t>
            </a:r>
            <a:r>
              <a:rPr lang="en-US" dirty="0" smtClean="0">
                <a:solidFill>
                  <a:srgbClr val="FF0000"/>
                </a:solidFill>
              </a:rPr>
              <a:t>In cases of </a:t>
            </a:r>
            <a:r>
              <a:rPr lang="en-US" dirty="0">
                <a:solidFill>
                  <a:srgbClr val="FF0000"/>
                </a:solidFill>
              </a:rPr>
              <a:t>massive </a:t>
            </a:r>
            <a:r>
              <a:rPr lang="en-US" dirty="0" err="1">
                <a:solidFill>
                  <a:srgbClr val="FF0000"/>
                </a:solidFill>
              </a:rPr>
              <a:t>haemorrhagic</a:t>
            </a:r>
            <a:r>
              <a:rPr lang="en-US" dirty="0">
                <a:solidFill>
                  <a:srgbClr val="FF0000"/>
                </a:solidFill>
              </a:rPr>
              <a:t> adrenal destruction</a:t>
            </a:r>
            <a:r>
              <a:rPr lang="en-US" dirty="0"/>
              <a:t>, as </a:t>
            </a:r>
            <a:r>
              <a:rPr lang="en-US" dirty="0" smtClean="0"/>
              <a:t>in Waterhouse–</a:t>
            </a:r>
            <a:r>
              <a:rPr lang="en-US" dirty="0" err="1" smtClean="0"/>
              <a:t>Friderichsen</a:t>
            </a:r>
            <a:r>
              <a:rPr lang="en-US" dirty="0" smtClean="0"/>
              <a:t> </a:t>
            </a:r>
            <a:r>
              <a:rPr lang="en-US" dirty="0"/>
              <a:t>syndrome of </a:t>
            </a:r>
            <a:r>
              <a:rPr lang="en-US" dirty="0" err="1" smtClean="0"/>
              <a:t>meningococcaemia</a:t>
            </a:r>
            <a:r>
              <a:rPr lang="en-US" dirty="0" smtClean="0"/>
              <a:t>, the </a:t>
            </a:r>
            <a:r>
              <a:rPr lang="en-US" dirty="0"/>
              <a:t>patient may be shocked, with </a:t>
            </a:r>
            <a:r>
              <a:rPr lang="en-US" dirty="0" smtClean="0"/>
              <a:t>volume depletion</a:t>
            </a:r>
            <a:r>
              <a:rPr lang="en-US" dirty="0"/>
              <a:t>; this adrenal crisis should be treated as a </a:t>
            </a:r>
            <a:r>
              <a:rPr lang="en-US" dirty="0" smtClean="0"/>
              <a:t>matter of </a:t>
            </a:r>
            <a:r>
              <a:rPr lang="en-US" dirty="0"/>
              <a:t>urgency. </a:t>
            </a:r>
            <a:r>
              <a:rPr lang="en-US" dirty="0">
                <a:solidFill>
                  <a:srgbClr val="FF0000"/>
                </a:solidFill>
              </a:rPr>
              <a:t>Conversely, sometimes the </a:t>
            </a:r>
            <a:r>
              <a:rPr lang="en-US" dirty="0" smtClean="0">
                <a:solidFill>
                  <a:srgbClr val="FF0000"/>
                </a:solidFill>
              </a:rPr>
              <a:t>presentation can </a:t>
            </a:r>
            <a:r>
              <a:rPr lang="en-US" dirty="0">
                <a:solidFill>
                  <a:srgbClr val="FF0000"/>
                </a:solidFill>
              </a:rPr>
              <a:t>be surreptitious</a:t>
            </a:r>
            <a:r>
              <a:rPr lang="en-US" dirty="0"/>
              <a:t>; a prolonged period of vague </a:t>
            </a:r>
            <a:r>
              <a:rPr lang="en-US" dirty="0" smtClean="0"/>
              <a:t>ill health</a:t>
            </a:r>
            <a:r>
              <a:rPr lang="en-US" dirty="0"/>
              <a:t>, tiredness, weight loss, mild hypotension </a:t>
            </a:r>
            <a:r>
              <a:rPr lang="en-US" dirty="0" smtClean="0"/>
              <a:t>and </a:t>
            </a:r>
            <a:r>
              <a:rPr lang="en-US" dirty="0"/>
              <a:t>pigmentation of the skin and </a:t>
            </a:r>
            <a:r>
              <a:rPr lang="en-US" dirty="0" err="1"/>
              <a:t>buccal</a:t>
            </a:r>
            <a:r>
              <a:rPr lang="en-US" dirty="0"/>
              <a:t> mucosa may </a:t>
            </a:r>
            <a:r>
              <a:rPr lang="en-US" dirty="0" smtClean="0"/>
              <a:t>occur. The </a:t>
            </a:r>
            <a:r>
              <a:rPr lang="en-US" dirty="0"/>
              <a:t>cause of these vague symptoms may only </a:t>
            </a:r>
            <a:r>
              <a:rPr lang="en-US" dirty="0" smtClean="0"/>
              <a:t>become evident </a:t>
            </a:r>
            <a:r>
              <a:rPr lang="en-US" dirty="0"/>
              <a:t>if an </a:t>
            </a:r>
            <a:r>
              <a:rPr lang="en-US" dirty="0" err="1"/>
              <a:t>Addisonian</a:t>
            </a:r>
            <a:r>
              <a:rPr lang="en-US" dirty="0"/>
              <a:t> crisis is precipitated by </a:t>
            </a:r>
            <a:r>
              <a:rPr lang="en-US" dirty="0" smtClean="0"/>
              <a:t>the stress </a:t>
            </a:r>
            <a:r>
              <a:rPr lang="en-US" dirty="0"/>
              <a:t>of some other, perhaps mild, illness or surgery.</a:t>
            </a:r>
          </a:p>
        </p:txBody>
      </p:sp>
    </p:spTree>
    <p:extLst>
      <p:ext uri="{BB962C8B-B14F-4D97-AF65-F5344CB8AC3E}">
        <p14:creationId xmlns:p14="http://schemas.microsoft.com/office/powerpoint/2010/main" val="20530831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a:solidFill>
                  <a:srgbClr val="FF0000"/>
                </a:solidFill>
              </a:rPr>
              <a:t>Androgen </a:t>
            </a:r>
            <a:r>
              <a:rPr lang="en-US" dirty="0" smtClean="0">
                <a:solidFill>
                  <a:srgbClr val="FF0000"/>
                </a:solidFill>
              </a:rPr>
              <a:t>deficiency </a:t>
            </a:r>
            <a:r>
              <a:rPr lang="en-US" dirty="0">
                <a:solidFill>
                  <a:srgbClr val="FF0000"/>
                </a:solidFill>
              </a:rPr>
              <a:t>is not clinically evident</a:t>
            </a:r>
            <a:r>
              <a:rPr lang="en-US" dirty="0"/>
              <a:t> </a:t>
            </a:r>
            <a:r>
              <a:rPr lang="en-US" dirty="0" smtClean="0"/>
              <a:t>because testosterone </a:t>
            </a:r>
            <a:r>
              <a:rPr lang="en-US" dirty="0"/>
              <a:t>production by the testes is </a:t>
            </a:r>
            <a:r>
              <a:rPr lang="en-US" dirty="0" smtClean="0"/>
              <a:t>unimpaired in </a:t>
            </a:r>
            <a:r>
              <a:rPr lang="en-US" dirty="0"/>
              <a:t>males and because androgen </a:t>
            </a:r>
            <a:r>
              <a:rPr lang="en-US" dirty="0" smtClean="0"/>
              <a:t>deficiency </a:t>
            </a:r>
            <a:r>
              <a:rPr lang="en-US" dirty="0"/>
              <a:t>does </a:t>
            </a:r>
            <a:r>
              <a:rPr lang="en-US" dirty="0" smtClean="0"/>
              <a:t>not produce </a:t>
            </a:r>
            <a:r>
              <a:rPr lang="en-US" dirty="0"/>
              <a:t>obvious effects in women. The </a:t>
            </a:r>
            <a:r>
              <a:rPr lang="en-US" dirty="0" smtClean="0"/>
              <a:t>pigmentation that </a:t>
            </a:r>
            <a:r>
              <a:rPr lang="en-US" dirty="0"/>
              <a:t>develops in some cases of Addison’s disease </a:t>
            </a:r>
            <a:r>
              <a:rPr lang="en-US" dirty="0" smtClean="0"/>
              <a:t>is due </a:t>
            </a:r>
            <a:r>
              <a:rPr lang="en-US" dirty="0"/>
              <a:t>to the </a:t>
            </a:r>
            <a:r>
              <a:rPr lang="en-US" dirty="0">
                <a:solidFill>
                  <a:srgbClr val="FF0000"/>
                </a:solidFill>
              </a:rPr>
              <a:t>high circulating levels of ACTH</a:t>
            </a:r>
            <a:r>
              <a:rPr lang="en-US" dirty="0"/>
              <a:t> or </a:t>
            </a:r>
            <a:r>
              <a:rPr lang="en-US" dirty="0" smtClean="0"/>
              <a:t>related peptides </a:t>
            </a:r>
            <a:r>
              <a:rPr lang="en-US" dirty="0"/>
              <a:t>resulting from the lack of cortisol </a:t>
            </a:r>
            <a:r>
              <a:rPr lang="en-US" dirty="0" smtClean="0"/>
              <a:t>suppression of </a:t>
            </a:r>
            <a:r>
              <a:rPr lang="en-US" dirty="0"/>
              <a:t>the feedback mechanism. Patients with </a:t>
            </a:r>
            <a:r>
              <a:rPr lang="en-US" dirty="0" smtClean="0"/>
              <a:t>primary adrenal insufficiency</a:t>
            </a:r>
            <a:r>
              <a:rPr lang="en-US" dirty="0"/>
              <a:t>, as in Addison’s disease due </a:t>
            </a:r>
            <a:r>
              <a:rPr lang="en-US" dirty="0" smtClean="0"/>
              <a:t>to autoimmune </a:t>
            </a:r>
            <a:r>
              <a:rPr lang="en-US" dirty="0"/>
              <a:t>disease, may also show </a:t>
            </a:r>
            <a:r>
              <a:rPr lang="en-US" dirty="0" err="1"/>
              <a:t>vitiligo</a:t>
            </a:r>
            <a:r>
              <a:rPr lang="en-US" dirty="0"/>
              <a:t>.</a:t>
            </a:r>
          </a:p>
          <a:p>
            <a:pPr marL="0" indent="0">
              <a:buNone/>
            </a:pPr>
            <a:r>
              <a:rPr lang="en-US" dirty="0">
                <a:solidFill>
                  <a:srgbClr val="FF0000"/>
                </a:solidFill>
              </a:rPr>
              <a:t>Patients with acute cortisol </a:t>
            </a:r>
            <a:r>
              <a:rPr lang="en-US" dirty="0" smtClean="0">
                <a:solidFill>
                  <a:srgbClr val="FF0000"/>
                </a:solidFill>
              </a:rPr>
              <a:t>deficiency</a:t>
            </a:r>
            <a:r>
              <a:rPr lang="en-US" dirty="0" smtClean="0"/>
              <a:t> </a:t>
            </a:r>
            <a:r>
              <a:rPr lang="en-US" dirty="0"/>
              <a:t>may </a:t>
            </a:r>
            <a:r>
              <a:rPr lang="en-US" dirty="0" smtClean="0"/>
              <a:t>present with </a:t>
            </a:r>
            <a:r>
              <a:rPr lang="en-US" dirty="0"/>
              <a:t>nausea, vomiting and hypotension. </a:t>
            </a:r>
            <a:r>
              <a:rPr lang="en-US" dirty="0" err="1" smtClean="0"/>
              <a:t>Dilutional</a:t>
            </a:r>
            <a:r>
              <a:rPr lang="en-US" dirty="0" smtClean="0"/>
              <a:t> </a:t>
            </a:r>
            <a:r>
              <a:rPr lang="en-US" dirty="0" err="1" smtClean="0"/>
              <a:t>hyponatraemia</a:t>
            </a:r>
            <a:r>
              <a:rPr lang="en-US" dirty="0" smtClean="0"/>
              <a:t> </a:t>
            </a:r>
            <a:r>
              <a:rPr lang="en-US" dirty="0"/>
              <a:t>may be present because cortisol </a:t>
            </a:r>
            <a:r>
              <a:rPr lang="en-US" dirty="0" smtClean="0"/>
              <a:t>is needed </a:t>
            </a:r>
            <a:r>
              <a:rPr lang="en-US" dirty="0"/>
              <a:t>for sodium-free water excretion by the </a:t>
            </a:r>
            <a:r>
              <a:rPr lang="en-US" dirty="0" smtClean="0"/>
              <a:t>kidneys. The </a:t>
            </a:r>
            <a:r>
              <a:rPr lang="en-US" dirty="0"/>
              <a:t>biochemical changes therefore resemble those </a:t>
            </a:r>
            <a:r>
              <a:rPr lang="en-US" dirty="0" smtClean="0"/>
              <a:t>of inappropriate </a:t>
            </a:r>
            <a:r>
              <a:rPr lang="en-US" dirty="0"/>
              <a:t>ADH secretion.</a:t>
            </a:r>
          </a:p>
        </p:txBody>
      </p:sp>
    </p:spTree>
    <p:extLst>
      <p:ext uri="{BB962C8B-B14F-4D97-AF65-F5344CB8AC3E}">
        <p14:creationId xmlns:p14="http://schemas.microsoft.com/office/powerpoint/2010/main" val="3992794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sz="3300" b="1" dirty="0"/>
              <a:t>Other causes of </a:t>
            </a:r>
            <a:r>
              <a:rPr lang="en-US" sz="3300" b="1" dirty="0" err="1"/>
              <a:t>hypoadrenalism</a:t>
            </a:r>
            <a:endParaRPr lang="en-US" sz="3300" b="1" dirty="0"/>
          </a:p>
          <a:p>
            <a:pPr marL="0" indent="0">
              <a:buNone/>
            </a:pPr>
            <a:r>
              <a:rPr lang="en-US" dirty="0" err="1">
                <a:solidFill>
                  <a:srgbClr val="FF0000"/>
                </a:solidFill>
              </a:rPr>
              <a:t>Hypoaldosteronism</a:t>
            </a:r>
            <a:r>
              <a:rPr lang="en-US" dirty="0">
                <a:solidFill>
                  <a:srgbClr val="FF0000"/>
                </a:solidFill>
              </a:rPr>
              <a:t> </a:t>
            </a:r>
            <a:r>
              <a:rPr lang="en-US" dirty="0" err="1">
                <a:solidFill>
                  <a:srgbClr val="FF0000"/>
                </a:solidFill>
              </a:rPr>
              <a:t>hyporeninism</a:t>
            </a:r>
            <a:r>
              <a:rPr lang="en-US" dirty="0"/>
              <a:t> </a:t>
            </a:r>
            <a:r>
              <a:rPr lang="en-US" dirty="0" smtClean="0"/>
              <a:t>is </a:t>
            </a:r>
            <a:r>
              <a:rPr lang="en-US" dirty="0"/>
              <a:t>associated with type 2 </a:t>
            </a:r>
            <a:r>
              <a:rPr lang="en-US" dirty="0" smtClean="0"/>
              <a:t>diabetes mellitus </a:t>
            </a:r>
            <a:r>
              <a:rPr lang="en-US" dirty="0"/>
              <a:t>and type IV renal tubular acidosis.</a:t>
            </a:r>
          </a:p>
          <a:p>
            <a:pPr marL="0" indent="0">
              <a:buNone/>
            </a:pPr>
            <a:r>
              <a:rPr lang="en-US" dirty="0"/>
              <a:t>Abnormalities of </a:t>
            </a:r>
            <a:r>
              <a:rPr lang="el-GR" dirty="0" smtClean="0"/>
              <a:t>β</a:t>
            </a:r>
            <a:r>
              <a:rPr lang="en-US" dirty="0" smtClean="0"/>
              <a:t>-oxidation </a:t>
            </a:r>
            <a:r>
              <a:rPr lang="en-US" dirty="0"/>
              <a:t>of very </a:t>
            </a:r>
            <a:r>
              <a:rPr lang="en-US" dirty="0" smtClean="0"/>
              <a:t>long-chain fatty </a:t>
            </a:r>
            <a:r>
              <a:rPr lang="en-US" dirty="0"/>
              <a:t>acids (VLCFAs) are X-linked recessive defects </a:t>
            </a:r>
            <a:r>
              <a:rPr lang="en-US" dirty="0" smtClean="0"/>
              <a:t>in which </a:t>
            </a:r>
            <a:r>
              <a:rPr lang="en-US" dirty="0"/>
              <a:t>VLCFAs accumulate in the tissues, </a:t>
            </a:r>
            <a:r>
              <a:rPr lang="en-US" dirty="0" smtClean="0"/>
              <a:t>including the </a:t>
            </a:r>
            <a:r>
              <a:rPr lang="en-US" dirty="0"/>
              <a:t>adrenal glands, for example </a:t>
            </a:r>
            <a:r>
              <a:rPr lang="en-US" dirty="0" err="1" smtClean="0">
                <a:solidFill>
                  <a:srgbClr val="FF0000"/>
                </a:solidFill>
              </a:rPr>
              <a:t>adrenoleucodystrophy</a:t>
            </a:r>
            <a:r>
              <a:rPr lang="en-US" dirty="0" smtClean="0"/>
              <a:t>, which </a:t>
            </a:r>
            <a:r>
              <a:rPr lang="en-US" dirty="0"/>
              <a:t>should be considered in all boys with </a:t>
            </a:r>
            <a:r>
              <a:rPr lang="en-US" dirty="0" smtClean="0"/>
              <a:t>possible adrenal </a:t>
            </a:r>
            <a:r>
              <a:rPr lang="en-US" dirty="0"/>
              <a:t>failure. Another, rarer, cause of </a:t>
            </a:r>
            <a:r>
              <a:rPr lang="en-US" dirty="0" err="1" smtClean="0"/>
              <a:t>hypoadrenalism</a:t>
            </a:r>
            <a:r>
              <a:rPr lang="en-US" dirty="0" smtClean="0"/>
              <a:t> is </a:t>
            </a:r>
            <a:r>
              <a:rPr lang="en-US" dirty="0" err="1">
                <a:solidFill>
                  <a:srgbClr val="FF0000"/>
                </a:solidFill>
              </a:rPr>
              <a:t>Allgrove’s</a:t>
            </a:r>
            <a:r>
              <a:rPr lang="en-US" dirty="0">
                <a:solidFill>
                  <a:srgbClr val="FF0000"/>
                </a:solidFill>
              </a:rPr>
              <a:t> syndrome</a:t>
            </a:r>
            <a:r>
              <a:rPr lang="en-US" dirty="0"/>
              <a:t> due to congenital </a:t>
            </a:r>
            <a:r>
              <a:rPr lang="en-US" dirty="0" smtClean="0"/>
              <a:t>adrenocortical unresponsiveness </a:t>
            </a:r>
            <a:r>
              <a:rPr lang="en-US" dirty="0"/>
              <a:t>to ACTH.</a:t>
            </a:r>
          </a:p>
        </p:txBody>
      </p:sp>
    </p:spTree>
    <p:extLst>
      <p:ext uri="{BB962C8B-B14F-4D97-AF65-F5344CB8AC3E}">
        <p14:creationId xmlns:p14="http://schemas.microsoft.com/office/powerpoint/2010/main" val="225383770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4953000"/>
          </a:xfrm>
        </p:spPr>
        <p:txBody>
          <a:bodyPr>
            <a:normAutofit fontScale="77500" lnSpcReduction="20000"/>
          </a:bodyPr>
          <a:lstStyle/>
          <a:p>
            <a:pPr marL="0" indent="0">
              <a:buNone/>
            </a:pPr>
            <a:r>
              <a:rPr lang="en-US" sz="3600" b="1" dirty="0" err="1"/>
              <a:t>Pseudohypoadrenalism</a:t>
            </a:r>
            <a:endParaRPr lang="en-US" sz="3600" b="1" dirty="0"/>
          </a:p>
          <a:p>
            <a:pPr marL="0" indent="0">
              <a:buNone/>
            </a:pPr>
            <a:r>
              <a:rPr lang="en-US" dirty="0" err="1">
                <a:solidFill>
                  <a:srgbClr val="FF0000"/>
                </a:solidFill>
              </a:rPr>
              <a:t>Pseudohypoaldosteronism</a:t>
            </a:r>
            <a:r>
              <a:rPr lang="en-US" dirty="0">
                <a:solidFill>
                  <a:srgbClr val="FF0000"/>
                </a:solidFill>
              </a:rPr>
              <a:t> type 1</a:t>
            </a:r>
            <a:r>
              <a:rPr lang="en-US" dirty="0"/>
              <a:t> usually presents </a:t>
            </a:r>
            <a:r>
              <a:rPr lang="en-US" dirty="0" smtClean="0"/>
              <a:t>in infancy </a:t>
            </a:r>
            <a:r>
              <a:rPr lang="en-US" dirty="0"/>
              <a:t>with failure to thrive and salt wasting </a:t>
            </a:r>
            <a:r>
              <a:rPr lang="en-US" dirty="0" smtClean="0"/>
              <a:t>associated with </a:t>
            </a:r>
            <a:r>
              <a:rPr lang="en-US" dirty="0"/>
              <a:t>hypotension, </a:t>
            </a:r>
            <a:r>
              <a:rPr lang="en-US" dirty="0" err="1"/>
              <a:t>hyperkalaemia</a:t>
            </a:r>
            <a:r>
              <a:rPr lang="en-US" dirty="0"/>
              <a:t> and large elevations </a:t>
            </a:r>
            <a:r>
              <a:rPr lang="en-US" dirty="0" smtClean="0"/>
              <a:t>in plasma </a:t>
            </a:r>
            <a:r>
              <a:rPr lang="en-US" dirty="0"/>
              <a:t>renin and aldosterone. </a:t>
            </a:r>
            <a:r>
              <a:rPr lang="en-US" u="sng" dirty="0"/>
              <a:t>Defects are either in </a:t>
            </a:r>
            <a:r>
              <a:rPr lang="en-US" u="sng" dirty="0" smtClean="0"/>
              <a:t>the epithelial </a:t>
            </a:r>
            <a:r>
              <a:rPr lang="en-US" u="sng" dirty="0"/>
              <a:t>sodium channel or in the </a:t>
            </a:r>
            <a:r>
              <a:rPr lang="en-US" u="sng" dirty="0" smtClean="0"/>
              <a:t>mineralocorticoid receptor</a:t>
            </a:r>
            <a:r>
              <a:rPr lang="en-US" u="sng" dirty="0"/>
              <a:t>.</a:t>
            </a:r>
            <a:r>
              <a:rPr lang="en-US" dirty="0"/>
              <a:t> Treatment is with a high sodium diet </a:t>
            </a:r>
            <a:r>
              <a:rPr lang="en-US" dirty="0" smtClean="0"/>
              <a:t>and high-dose </a:t>
            </a:r>
            <a:r>
              <a:rPr lang="en-US" dirty="0"/>
              <a:t>fludrocortisone or </a:t>
            </a:r>
            <a:r>
              <a:rPr lang="en-US" dirty="0" err="1"/>
              <a:t>carbenoxolone</a:t>
            </a:r>
            <a:r>
              <a:rPr lang="en-US" dirty="0"/>
              <a:t>.</a:t>
            </a:r>
          </a:p>
          <a:p>
            <a:pPr marL="0" indent="0">
              <a:buNone/>
            </a:pPr>
            <a:r>
              <a:rPr lang="en-US" dirty="0" err="1">
                <a:solidFill>
                  <a:srgbClr val="FF0000"/>
                </a:solidFill>
              </a:rPr>
              <a:t>Pseudohypoaldosteronism</a:t>
            </a:r>
            <a:r>
              <a:rPr lang="en-US" dirty="0">
                <a:solidFill>
                  <a:srgbClr val="FF0000"/>
                </a:solidFill>
              </a:rPr>
              <a:t> type 2, or </a:t>
            </a:r>
            <a:r>
              <a:rPr lang="en-US" dirty="0" smtClean="0">
                <a:solidFill>
                  <a:srgbClr val="FF0000"/>
                </a:solidFill>
              </a:rPr>
              <a:t>Gordon’s syndrome</a:t>
            </a:r>
            <a:r>
              <a:rPr lang="en-US" dirty="0"/>
              <a:t>, is an autosomal dominant </a:t>
            </a:r>
            <a:r>
              <a:rPr lang="en-US" dirty="0" smtClean="0"/>
              <a:t>condition typified </a:t>
            </a:r>
            <a:r>
              <a:rPr lang="en-US" dirty="0"/>
              <a:t>by </a:t>
            </a:r>
            <a:r>
              <a:rPr lang="en-US" dirty="0" err="1"/>
              <a:t>hyperkalaemia</a:t>
            </a:r>
            <a:r>
              <a:rPr lang="en-US" dirty="0"/>
              <a:t>, hypertension and a </a:t>
            </a:r>
            <a:r>
              <a:rPr lang="en-US" dirty="0" smtClean="0"/>
              <a:t>mild </a:t>
            </a:r>
            <a:r>
              <a:rPr lang="en-US" dirty="0" err="1" smtClean="0"/>
              <a:t>hyperchloraemic</a:t>
            </a:r>
            <a:r>
              <a:rPr lang="en-US" dirty="0" smtClean="0"/>
              <a:t> </a:t>
            </a:r>
            <a:r>
              <a:rPr lang="en-US" dirty="0"/>
              <a:t>acidosis. </a:t>
            </a:r>
            <a:r>
              <a:rPr lang="en-US" u="sng" dirty="0"/>
              <a:t>There is a mutation in </a:t>
            </a:r>
            <a:r>
              <a:rPr lang="en-US" u="sng" dirty="0" smtClean="0"/>
              <a:t>the distal </a:t>
            </a:r>
            <a:r>
              <a:rPr lang="en-US" u="sng" dirty="0"/>
              <a:t>tubule chloride channel, </a:t>
            </a:r>
            <a:r>
              <a:rPr lang="en-US" u="sng" dirty="0" smtClean="0"/>
              <a:t>resulting in enhanced distal chloride reabsorption in preference to excretion of potassium.</a:t>
            </a:r>
            <a:r>
              <a:rPr lang="en-US" dirty="0" smtClean="0"/>
              <a:t> </a:t>
            </a:r>
            <a:r>
              <a:rPr lang="en-US" dirty="0"/>
              <a:t>Treatment is with a low-potassium </a:t>
            </a:r>
            <a:r>
              <a:rPr lang="en-US" dirty="0" smtClean="0"/>
              <a:t>diet and </a:t>
            </a:r>
            <a:r>
              <a:rPr lang="en-US" dirty="0"/>
              <a:t>a thiazide diuretic.</a:t>
            </a:r>
          </a:p>
        </p:txBody>
      </p:sp>
    </p:spTree>
    <p:extLst>
      <p:ext uri="{BB962C8B-B14F-4D97-AF65-F5344CB8AC3E}">
        <p14:creationId xmlns:p14="http://schemas.microsoft.com/office/powerpoint/2010/main" val="33073532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5181600"/>
          </a:xfrm>
        </p:spPr>
        <p:txBody>
          <a:bodyPr>
            <a:normAutofit fontScale="77500" lnSpcReduction="20000"/>
          </a:bodyPr>
          <a:lstStyle/>
          <a:p>
            <a:pPr marL="0" indent="0">
              <a:buNone/>
            </a:pPr>
            <a:r>
              <a:rPr lang="en-US" sz="3900" b="1" dirty="0">
                <a:solidFill>
                  <a:srgbClr val="FF0000"/>
                </a:solidFill>
              </a:rPr>
              <a:t>Secondary adrenal </a:t>
            </a:r>
            <a:r>
              <a:rPr lang="en-US" sz="3900" b="1" dirty="0" err="1" smtClean="0">
                <a:solidFill>
                  <a:srgbClr val="FF0000"/>
                </a:solidFill>
              </a:rPr>
              <a:t>hypofunction</a:t>
            </a:r>
            <a:r>
              <a:rPr lang="en-US" sz="3900" b="1" dirty="0" smtClean="0">
                <a:solidFill>
                  <a:srgbClr val="FF0000"/>
                </a:solidFill>
              </a:rPr>
              <a:t> (adrenocorticotrophic </a:t>
            </a:r>
            <a:r>
              <a:rPr lang="en-US" sz="3900" b="1" dirty="0">
                <a:solidFill>
                  <a:srgbClr val="FF0000"/>
                </a:solidFill>
              </a:rPr>
              <a:t>hormone deficiency)</a:t>
            </a:r>
          </a:p>
          <a:p>
            <a:pPr>
              <a:buFontTx/>
              <a:buChar char="-"/>
            </a:pPr>
            <a:r>
              <a:rPr lang="en-US" dirty="0" smtClean="0"/>
              <a:t>Adrenocorticotrophic </a:t>
            </a:r>
            <a:r>
              <a:rPr lang="en-US" dirty="0"/>
              <a:t>hormone release may </a:t>
            </a:r>
            <a:r>
              <a:rPr lang="en-US" dirty="0" smtClean="0"/>
              <a:t>be impaired </a:t>
            </a:r>
            <a:r>
              <a:rPr lang="en-US" dirty="0"/>
              <a:t>by disorders of the hypothalamus or </a:t>
            </a:r>
            <a:r>
              <a:rPr lang="en-US" dirty="0" smtClean="0"/>
              <a:t>the anterior </a:t>
            </a:r>
            <a:r>
              <a:rPr lang="en-US" dirty="0"/>
              <a:t>pituitary gland, most commonly due to </a:t>
            </a:r>
            <a:r>
              <a:rPr lang="en-US" dirty="0" smtClean="0"/>
              <a:t>a </a:t>
            </a:r>
            <a:r>
              <a:rPr lang="en-US" dirty="0" err="1" smtClean="0"/>
              <a:t>tumour</a:t>
            </a:r>
            <a:r>
              <a:rPr lang="en-US" dirty="0" smtClean="0"/>
              <a:t> </a:t>
            </a:r>
            <a:r>
              <a:rPr lang="en-US" dirty="0"/>
              <a:t>or </a:t>
            </a:r>
            <a:r>
              <a:rPr lang="en-US" dirty="0" smtClean="0"/>
              <a:t>infarction.</a:t>
            </a:r>
          </a:p>
          <a:p>
            <a:pPr>
              <a:buFontTx/>
              <a:buChar char="-"/>
            </a:pPr>
            <a:r>
              <a:rPr lang="en-US" dirty="0" smtClean="0"/>
              <a:t>Corticosteroids suppress </a:t>
            </a:r>
            <a:r>
              <a:rPr lang="en-US" dirty="0"/>
              <a:t>ACTH release and, if such drugs have </a:t>
            </a:r>
            <a:r>
              <a:rPr lang="en-US" dirty="0" smtClean="0"/>
              <a:t>been taken </a:t>
            </a:r>
            <a:r>
              <a:rPr lang="en-US" dirty="0"/>
              <a:t>for a long time, the ACTH-releasing </a:t>
            </a:r>
            <a:r>
              <a:rPr lang="en-US" dirty="0" smtClean="0"/>
              <a:t>mechanism may </a:t>
            </a:r>
            <a:r>
              <a:rPr lang="en-US" dirty="0"/>
              <a:t>be slow to recover after the steroid is stopped. </a:t>
            </a:r>
            <a:r>
              <a:rPr lang="en-US" dirty="0" smtClean="0"/>
              <a:t>There may </a:t>
            </a:r>
            <a:r>
              <a:rPr lang="en-US" dirty="0"/>
              <a:t>be temporary adrenal atrophy after prolonged </a:t>
            </a:r>
            <a:r>
              <a:rPr lang="en-US" dirty="0" smtClean="0"/>
              <a:t>lack of </a:t>
            </a:r>
            <a:r>
              <a:rPr lang="en-US" dirty="0"/>
              <a:t>stimulation. </a:t>
            </a:r>
            <a:endParaRPr lang="en-US" dirty="0" smtClean="0"/>
          </a:p>
          <a:p>
            <a:pPr>
              <a:buFontTx/>
              <a:buChar char="-"/>
            </a:pPr>
            <a:endParaRPr lang="en-US" dirty="0"/>
          </a:p>
          <a:p>
            <a:pPr marL="0" indent="0">
              <a:buNone/>
            </a:pPr>
            <a:r>
              <a:rPr lang="en-US" dirty="0" smtClean="0"/>
              <a:t>Extensive </a:t>
            </a:r>
            <a:r>
              <a:rPr lang="en-US" dirty="0"/>
              <a:t>destruction of the </a:t>
            </a:r>
            <a:r>
              <a:rPr lang="en-US" dirty="0" smtClean="0"/>
              <a:t>anterior pituitary </a:t>
            </a:r>
            <a:r>
              <a:rPr lang="en-US" dirty="0"/>
              <a:t>gland may cause </a:t>
            </a:r>
            <a:r>
              <a:rPr lang="en-US" dirty="0" err="1" smtClean="0"/>
              <a:t>panhypopituitarism</a:t>
            </a:r>
            <a:r>
              <a:rPr lang="en-US" dirty="0" smtClean="0"/>
              <a:t>, </a:t>
            </a:r>
            <a:r>
              <a:rPr lang="en-US" dirty="0"/>
              <a:t>but, if it is only partial, ACTH </a:t>
            </a:r>
            <a:r>
              <a:rPr lang="en-US" dirty="0" smtClean="0"/>
              <a:t>secretion may </a:t>
            </a:r>
            <a:r>
              <a:rPr lang="en-US" dirty="0"/>
              <a:t>be adequate for basal requirements.</a:t>
            </a:r>
          </a:p>
        </p:txBody>
      </p:sp>
    </p:spTree>
    <p:extLst>
      <p:ext uri="{BB962C8B-B14F-4D97-AF65-F5344CB8AC3E}">
        <p14:creationId xmlns:p14="http://schemas.microsoft.com/office/powerpoint/2010/main" val="3570513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PHYSIOLOGY</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i="1" dirty="0"/>
              <a:t>The adrenocortical hormones can be classified </a:t>
            </a:r>
            <a:r>
              <a:rPr lang="en-US" i="1" dirty="0" smtClean="0"/>
              <a:t>into groups </a:t>
            </a:r>
            <a:r>
              <a:rPr lang="en-US" i="1" dirty="0"/>
              <a:t>depending on their predominant </a:t>
            </a:r>
            <a:r>
              <a:rPr lang="en-US" i="1" dirty="0" smtClean="0"/>
              <a:t>physiological effects.</a:t>
            </a:r>
          </a:p>
          <a:p>
            <a:pPr marL="0" indent="0">
              <a:buNone/>
            </a:pPr>
            <a:r>
              <a:rPr lang="en-US" b="1" u="sng" dirty="0" smtClean="0"/>
              <a:t>1- Glucocorticoids</a:t>
            </a:r>
          </a:p>
          <a:p>
            <a:pPr marL="0" indent="0">
              <a:buNone/>
            </a:pPr>
            <a:r>
              <a:rPr lang="en-US" dirty="0">
                <a:solidFill>
                  <a:srgbClr val="FF0000"/>
                </a:solidFill>
              </a:rPr>
              <a:t>Cortisol</a:t>
            </a:r>
            <a:r>
              <a:rPr lang="en-US" dirty="0"/>
              <a:t> and </a:t>
            </a:r>
            <a:r>
              <a:rPr lang="en-US" dirty="0" err="1">
                <a:solidFill>
                  <a:srgbClr val="FF0000"/>
                </a:solidFill>
              </a:rPr>
              <a:t>corticosterone</a:t>
            </a:r>
            <a:r>
              <a:rPr lang="en-US" dirty="0"/>
              <a:t> are naturally </a:t>
            </a:r>
            <a:r>
              <a:rPr lang="en-US" dirty="0" smtClean="0"/>
              <a:t>occurring glucocorticoids.</a:t>
            </a:r>
          </a:p>
          <a:p>
            <a:r>
              <a:rPr lang="en-US" dirty="0"/>
              <a:t>They stimulate gluconeogenesis </a:t>
            </a:r>
            <a:r>
              <a:rPr lang="en-US" dirty="0" smtClean="0"/>
              <a:t>and </a:t>
            </a:r>
            <a:r>
              <a:rPr lang="en-US" dirty="0"/>
              <a:t>the breakdown of protein and fat, that is, they </a:t>
            </a:r>
            <a:r>
              <a:rPr lang="en-US" dirty="0" smtClean="0"/>
              <a:t>antagonize some </a:t>
            </a:r>
            <a:r>
              <a:rPr lang="en-US" dirty="0"/>
              <a:t>of insulin’s action. Glucocorticoids in excess </a:t>
            </a:r>
            <a:r>
              <a:rPr lang="en-US" dirty="0" smtClean="0"/>
              <a:t>may impair </a:t>
            </a:r>
            <a:r>
              <a:rPr lang="en-US" dirty="0"/>
              <a:t>glucose tolerance and alter the distribution </a:t>
            </a:r>
            <a:r>
              <a:rPr lang="en-US" dirty="0" smtClean="0"/>
              <a:t>of adipose </a:t>
            </a:r>
            <a:r>
              <a:rPr lang="en-US" dirty="0"/>
              <a:t>tissue. Cortisol helps maintain the </a:t>
            </a:r>
            <a:r>
              <a:rPr lang="en-US" dirty="0" smtClean="0"/>
              <a:t>extracellular fluid </a:t>
            </a:r>
            <a:r>
              <a:rPr lang="en-US" dirty="0"/>
              <a:t>volume and normal blood pressure.</a:t>
            </a:r>
          </a:p>
        </p:txBody>
      </p:sp>
    </p:spTree>
    <p:extLst>
      <p:ext uri="{BB962C8B-B14F-4D97-AF65-F5344CB8AC3E}">
        <p14:creationId xmlns:p14="http://schemas.microsoft.com/office/powerpoint/2010/main" val="314414376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Adrenocortical </a:t>
            </a:r>
            <a:r>
              <a:rPr lang="en-US" dirty="0" smtClean="0"/>
              <a:t>deficiency </a:t>
            </a:r>
            <a:r>
              <a:rPr lang="en-US" dirty="0"/>
              <a:t>may then only </a:t>
            </a:r>
            <a:r>
              <a:rPr lang="en-US" dirty="0" smtClean="0"/>
              <a:t>become clinically </a:t>
            </a:r>
            <a:r>
              <a:rPr lang="en-US" dirty="0"/>
              <a:t>evident under conditions of stress, </a:t>
            </a:r>
            <a:r>
              <a:rPr lang="en-US" dirty="0" smtClean="0"/>
              <a:t>which may </a:t>
            </a:r>
            <a:r>
              <a:rPr lang="en-US" dirty="0"/>
              <a:t>precipitate </a:t>
            </a:r>
            <a:r>
              <a:rPr lang="en-US" dirty="0">
                <a:solidFill>
                  <a:srgbClr val="FF0000"/>
                </a:solidFill>
              </a:rPr>
              <a:t>acute adrenal </a:t>
            </a:r>
            <a:r>
              <a:rPr lang="en-US" dirty="0" smtClean="0">
                <a:solidFill>
                  <a:srgbClr val="FF0000"/>
                </a:solidFill>
              </a:rPr>
              <a:t>insufficiency</a:t>
            </a:r>
            <a:r>
              <a:rPr lang="en-US" dirty="0"/>
              <a:t>. The </a:t>
            </a:r>
            <a:r>
              <a:rPr lang="en-US" dirty="0" smtClean="0"/>
              <a:t>most common </a:t>
            </a:r>
            <a:r>
              <a:rPr lang="en-US" dirty="0"/>
              <a:t>causes of stress are infection and </a:t>
            </a:r>
            <a:r>
              <a:rPr lang="en-US" dirty="0" smtClean="0"/>
              <a:t>surgery. Patients </a:t>
            </a:r>
            <a:r>
              <a:rPr lang="en-US" dirty="0"/>
              <a:t>may present with </a:t>
            </a:r>
            <a:r>
              <a:rPr lang="en-US" dirty="0" smtClean="0"/>
              <a:t>non-specific symptoms such </a:t>
            </a:r>
            <a:r>
              <a:rPr lang="en-US" dirty="0"/>
              <a:t>as weight loss and tiredness. </a:t>
            </a:r>
            <a:r>
              <a:rPr lang="en-US" dirty="0" err="1"/>
              <a:t>Hypoglycaemia</a:t>
            </a:r>
            <a:r>
              <a:rPr lang="en-US" dirty="0"/>
              <a:t> </a:t>
            </a:r>
            <a:r>
              <a:rPr lang="en-US" dirty="0" smtClean="0"/>
              <a:t>may occur </a:t>
            </a:r>
            <a:r>
              <a:rPr lang="en-US" dirty="0"/>
              <a:t>because of marked insulin sensitivity. </a:t>
            </a:r>
            <a:r>
              <a:rPr lang="en-US" u="sng" dirty="0" smtClean="0"/>
              <a:t>Unlike primary </a:t>
            </a:r>
            <a:r>
              <a:rPr lang="en-US" u="sng" dirty="0"/>
              <a:t>adrenal </a:t>
            </a:r>
            <a:r>
              <a:rPr lang="en-US" u="sng" dirty="0" err="1"/>
              <a:t>hypofunction</a:t>
            </a:r>
            <a:r>
              <a:rPr lang="en-US" dirty="0"/>
              <a:t>, pigmentation is </a:t>
            </a:r>
            <a:r>
              <a:rPr lang="en-US" dirty="0" smtClean="0"/>
              <a:t>absent because </a:t>
            </a:r>
            <a:r>
              <a:rPr lang="en-US" dirty="0"/>
              <a:t>plasma ACTH concentrations are not raised.</a:t>
            </a:r>
          </a:p>
        </p:txBody>
      </p:sp>
    </p:spTree>
    <p:extLst>
      <p:ext uri="{BB962C8B-B14F-4D97-AF65-F5344CB8AC3E}">
        <p14:creationId xmlns:p14="http://schemas.microsoft.com/office/powerpoint/2010/main" val="322913864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sz="3400" b="1" dirty="0"/>
              <a:t>INVESTIGATION OF </a:t>
            </a:r>
            <a:r>
              <a:rPr lang="en-US" sz="3400" b="1" dirty="0" smtClean="0"/>
              <a:t>SUSPECTED ADRENAL </a:t>
            </a:r>
            <a:r>
              <a:rPr lang="en-US" sz="3400" b="1" dirty="0"/>
              <a:t>HYPOFUNCTION</a:t>
            </a:r>
          </a:p>
          <a:p>
            <a:pPr marL="0" indent="0">
              <a:buNone/>
            </a:pPr>
            <a:r>
              <a:rPr lang="en-US" dirty="0"/>
              <a:t>If a diagnosis of acute adrenal insufficiency is </a:t>
            </a:r>
            <a:r>
              <a:rPr lang="en-US" dirty="0" smtClean="0"/>
              <a:t>suspected clinically</a:t>
            </a:r>
            <a:r>
              <a:rPr lang="en-US" dirty="0"/>
              <a:t>, blood should be taken so that the plasma </a:t>
            </a:r>
            <a:r>
              <a:rPr lang="en-US" dirty="0" smtClean="0"/>
              <a:t>cortisol concentration </a:t>
            </a:r>
            <a:r>
              <a:rPr lang="en-US" dirty="0"/>
              <a:t>can be measured later; steroid </a:t>
            </a:r>
            <a:r>
              <a:rPr lang="en-US" dirty="0" smtClean="0"/>
              <a:t>treatment must </a:t>
            </a:r>
            <a:r>
              <a:rPr lang="en-US" dirty="0"/>
              <a:t>be started immediately, as the condition can </a:t>
            </a:r>
            <a:r>
              <a:rPr lang="en-US" dirty="0" smtClean="0"/>
              <a:t>be life </a:t>
            </a:r>
            <a:r>
              <a:rPr lang="en-US" dirty="0"/>
              <a:t>threatening. </a:t>
            </a:r>
            <a:r>
              <a:rPr lang="en-US" dirty="0" err="1"/>
              <a:t>Adrenocorticol</a:t>
            </a:r>
            <a:r>
              <a:rPr lang="en-US" dirty="0"/>
              <a:t> </a:t>
            </a:r>
            <a:r>
              <a:rPr lang="en-US" dirty="0" err="1"/>
              <a:t>hypofunction</a:t>
            </a:r>
            <a:r>
              <a:rPr lang="en-US" dirty="0"/>
              <a:t> may </a:t>
            </a:r>
            <a:r>
              <a:rPr lang="en-US" dirty="0" smtClean="0"/>
              <a:t>not be </a:t>
            </a:r>
            <a:r>
              <a:rPr lang="en-US" dirty="0"/>
              <a:t>excluded on the results of a random plasma </a:t>
            </a:r>
            <a:r>
              <a:rPr lang="en-US" dirty="0" smtClean="0"/>
              <a:t>cortisol concentration</a:t>
            </a:r>
            <a:r>
              <a:rPr lang="en-US" dirty="0"/>
              <a:t>, as this gives little idea as to adrenal </a:t>
            </a:r>
            <a:r>
              <a:rPr lang="en-US" dirty="0" smtClean="0"/>
              <a:t>stress reserve</a:t>
            </a:r>
            <a:r>
              <a:rPr lang="en-US" dirty="0"/>
              <a:t>. Nor will plasma cortisol estimation </a:t>
            </a:r>
            <a:r>
              <a:rPr lang="en-US" dirty="0" smtClean="0"/>
              <a:t>distinguish between </a:t>
            </a:r>
            <a:r>
              <a:rPr lang="en-US" dirty="0"/>
              <a:t>primary and secondary adrenal failure.</a:t>
            </a:r>
          </a:p>
        </p:txBody>
      </p:sp>
    </p:spTree>
    <p:extLst>
      <p:ext uri="{BB962C8B-B14F-4D97-AF65-F5344CB8AC3E}">
        <p14:creationId xmlns:p14="http://schemas.microsoft.com/office/powerpoint/2010/main" val="8759534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92500" lnSpcReduction="20000"/>
          </a:bodyPr>
          <a:lstStyle/>
          <a:p>
            <a:r>
              <a:rPr lang="en-US" dirty="0">
                <a:solidFill>
                  <a:srgbClr val="FF0000"/>
                </a:solidFill>
              </a:rPr>
              <a:t>The </a:t>
            </a:r>
            <a:r>
              <a:rPr lang="en-US" dirty="0" err="1">
                <a:solidFill>
                  <a:srgbClr val="FF0000"/>
                </a:solidFill>
              </a:rPr>
              <a:t>tetracosactide</a:t>
            </a:r>
            <a:r>
              <a:rPr lang="en-US" dirty="0">
                <a:solidFill>
                  <a:srgbClr val="FF0000"/>
                </a:solidFill>
              </a:rPr>
              <a:t> (</a:t>
            </a:r>
            <a:r>
              <a:rPr lang="en-US" dirty="0" err="1">
                <a:solidFill>
                  <a:srgbClr val="FF0000"/>
                </a:solidFill>
              </a:rPr>
              <a:t>Synacthen</a:t>
            </a:r>
            <a:r>
              <a:rPr lang="en-US" dirty="0">
                <a:solidFill>
                  <a:srgbClr val="FF0000"/>
                </a:solidFill>
              </a:rPr>
              <a:t>) stimulation test</a:t>
            </a:r>
            <a:r>
              <a:rPr lang="en-US" dirty="0"/>
              <a:t> </a:t>
            </a:r>
            <a:r>
              <a:rPr lang="en-US" dirty="0" smtClean="0">
                <a:solidFill>
                  <a:srgbClr val="FF0000"/>
                </a:solidFill>
              </a:rPr>
              <a:t>should be </a:t>
            </a:r>
            <a:r>
              <a:rPr lang="en-US" dirty="0">
                <a:solidFill>
                  <a:srgbClr val="FF0000"/>
                </a:solidFill>
              </a:rPr>
              <a:t>performed as soon as possible.</a:t>
            </a:r>
            <a:r>
              <a:rPr lang="en-US" dirty="0"/>
              <a:t> </a:t>
            </a:r>
            <a:r>
              <a:rPr lang="en-US" dirty="0" err="1"/>
              <a:t>Tetracosactide</a:t>
            </a:r>
            <a:r>
              <a:rPr lang="en-US" dirty="0"/>
              <a:t> has </a:t>
            </a:r>
            <a:r>
              <a:rPr lang="en-US" dirty="0" smtClean="0"/>
              <a:t>the same </a:t>
            </a:r>
            <a:r>
              <a:rPr lang="en-US" dirty="0"/>
              <a:t>biological action as ACTH but, because it lacks </a:t>
            </a:r>
            <a:r>
              <a:rPr lang="en-US" dirty="0" smtClean="0"/>
              <a:t>the antigenic </a:t>
            </a:r>
            <a:r>
              <a:rPr lang="en-US" dirty="0"/>
              <a:t>part of the molecule, there is much less </a:t>
            </a:r>
            <a:r>
              <a:rPr lang="en-US" dirty="0" smtClean="0"/>
              <a:t>danger of </a:t>
            </a:r>
            <a:r>
              <a:rPr lang="en-US" dirty="0"/>
              <a:t>an allergic reaction. If the patient cannot stop </a:t>
            </a:r>
            <a:r>
              <a:rPr lang="en-US" dirty="0" smtClean="0"/>
              <a:t>using steroids</a:t>
            </a:r>
            <a:r>
              <a:rPr lang="en-US" dirty="0"/>
              <a:t>, </a:t>
            </a:r>
            <a:r>
              <a:rPr lang="en-US" dirty="0" smtClean="0"/>
              <a:t>such </a:t>
            </a:r>
            <a:r>
              <a:rPr lang="en-US" dirty="0"/>
              <a:t>as dexamethasone, which does </a:t>
            </a:r>
            <a:r>
              <a:rPr lang="en-US" dirty="0" smtClean="0"/>
              <a:t>not normally </a:t>
            </a:r>
            <a:r>
              <a:rPr lang="en-US" dirty="0"/>
              <a:t>interfere with the assay of cortisol, should </a:t>
            </a:r>
            <a:r>
              <a:rPr lang="en-US" dirty="0" smtClean="0"/>
              <a:t>be prescribed. </a:t>
            </a:r>
            <a:r>
              <a:rPr lang="en-US" dirty="0"/>
              <a:t>A plasma autoantibody screen including </a:t>
            </a:r>
            <a:r>
              <a:rPr lang="en-US" dirty="0" smtClean="0"/>
              <a:t>adrenal antibodies </a:t>
            </a:r>
            <a:r>
              <a:rPr lang="en-US" dirty="0"/>
              <a:t>may point to a primary adrenal </a:t>
            </a:r>
            <a:r>
              <a:rPr lang="en-US" dirty="0" smtClean="0"/>
              <a:t>autoimmune problem</a:t>
            </a:r>
            <a:r>
              <a:rPr lang="en-US" dirty="0"/>
              <a:t>.</a:t>
            </a:r>
          </a:p>
        </p:txBody>
      </p:sp>
    </p:spTree>
    <p:extLst>
      <p:ext uri="{BB962C8B-B14F-4D97-AF65-F5344CB8AC3E}">
        <p14:creationId xmlns:p14="http://schemas.microsoft.com/office/powerpoint/2010/main" val="14738974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228600" y="1447800"/>
            <a:ext cx="8686800" cy="5410200"/>
          </a:xfrm>
        </p:spPr>
        <p:txBody>
          <a:bodyPr>
            <a:noAutofit/>
          </a:bodyPr>
          <a:lstStyle/>
          <a:p>
            <a:pPr marL="0" indent="0">
              <a:buNone/>
            </a:pPr>
            <a:r>
              <a:rPr lang="en-US" sz="2400" dirty="0">
                <a:solidFill>
                  <a:srgbClr val="FF0000"/>
                </a:solidFill>
              </a:rPr>
              <a:t>Plasma ACTH assay </a:t>
            </a:r>
            <a:r>
              <a:rPr lang="en-US" sz="2400" dirty="0"/>
              <a:t>may be of value </a:t>
            </a:r>
            <a:r>
              <a:rPr lang="en-US" sz="2400" dirty="0" smtClean="0"/>
              <a:t>when inappropriately </a:t>
            </a:r>
            <a:r>
              <a:rPr lang="en-US" sz="2400" dirty="0"/>
              <a:t>low plasma cortisol </a:t>
            </a:r>
            <a:r>
              <a:rPr lang="en-US" sz="2400" dirty="0" smtClean="0"/>
              <a:t>concentrations have </a:t>
            </a:r>
            <a:r>
              <a:rPr lang="en-US" sz="2400" dirty="0"/>
              <a:t>been found; a raised plasma ACTH </a:t>
            </a:r>
            <a:r>
              <a:rPr lang="en-US" sz="2400" dirty="0" smtClean="0"/>
              <a:t>concentration indicates </a:t>
            </a:r>
            <a:r>
              <a:rPr lang="en-US" sz="2400" dirty="0"/>
              <a:t>primary </a:t>
            </a:r>
            <a:r>
              <a:rPr lang="en-US" sz="2400" dirty="0" smtClean="0"/>
              <a:t>insufficiency</a:t>
            </a:r>
            <a:r>
              <a:rPr lang="en-US" sz="2400" dirty="0"/>
              <a:t>, whereas a low </a:t>
            </a:r>
            <a:r>
              <a:rPr lang="en-US" sz="2400" dirty="0" smtClean="0"/>
              <a:t>ACTH concentration </a:t>
            </a:r>
            <a:r>
              <a:rPr lang="en-US" sz="2400" dirty="0"/>
              <a:t>suggests secondary </a:t>
            </a:r>
            <a:r>
              <a:rPr lang="en-US" sz="2400" dirty="0" smtClean="0"/>
              <a:t>insufficiency.</a:t>
            </a:r>
          </a:p>
          <a:p>
            <a:pPr marL="0" indent="0">
              <a:buNone/>
            </a:pPr>
            <a:r>
              <a:rPr lang="en-US" sz="2400" dirty="0"/>
              <a:t>The essential abnormality in </a:t>
            </a:r>
            <a:r>
              <a:rPr lang="en-US" sz="2400" dirty="0" smtClean="0"/>
              <a:t>adrenocortical </a:t>
            </a:r>
            <a:r>
              <a:rPr lang="en-US" sz="2400" dirty="0" err="1" smtClean="0"/>
              <a:t>hypofunction</a:t>
            </a:r>
            <a:r>
              <a:rPr lang="en-US" sz="2400" dirty="0" smtClean="0"/>
              <a:t> </a:t>
            </a:r>
            <a:r>
              <a:rPr lang="en-US" sz="2400" dirty="0"/>
              <a:t>is that the adrenal gland cannot </a:t>
            </a:r>
            <a:r>
              <a:rPr lang="en-US" sz="2400" dirty="0" smtClean="0"/>
              <a:t>adequately increase </a:t>
            </a:r>
            <a:r>
              <a:rPr lang="en-US" sz="2400" dirty="0"/>
              <a:t>cortisol secretion in response to stress. </a:t>
            </a:r>
            <a:r>
              <a:rPr lang="en-US" sz="2400" dirty="0" smtClean="0"/>
              <a:t>This may </a:t>
            </a:r>
            <a:r>
              <a:rPr lang="en-US" sz="2400" dirty="0"/>
              <a:t>be due to adrenal (primary) or </a:t>
            </a:r>
            <a:r>
              <a:rPr lang="en-US" sz="2400" dirty="0" smtClean="0"/>
              <a:t>hypothalamic– pituitary </a:t>
            </a:r>
            <a:r>
              <a:rPr lang="en-US" sz="2400" dirty="0"/>
              <a:t>(secondary) pathology. In the case of the </a:t>
            </a:r>
            <a:r>
              <a:rPr lang="en-US" sz="2400" dirty="0" smtClean="0"/>
              <a:t>latter, it </a:t>
            </a:r>
            <a:r>
              <a:rPr lang="en-US" sz="2400" dirty="0"/>
              <a:t>may be necessary to test the whole </a:t>
            </a:r>
            <a:r>
              <a:rPr lang="en-US" sz="2400" dirty="0" smtClean="0"/>
              <a:t>axis. </a:t>
            </a:r>
            <a:r>
              <a:rPr lang="en-US" sz="2400" dirty="0" smtClean="0">
                <a:solidFill>
                  <a:srgbClr val="FF0000"/>
                </a:solidFill>
              </a:rPr>
              <a:t>Insulin-induced </a:t>
            </a:r>
            <a:r>
              <a:rPr lang="en-US" sz="2400" dirty="0" err="1">
                <a:solidFill>
                  <a:srgbClr val="FF0000"/>
                </a:solidFill>
              </a:rPr>
              <a:t>hypoglycaemia</a:t>
            </a:r>
            <a:r>
              <a:rPr lang="en-US" sz="2400" dirty="0"/>
              <a:t> normally </a:t>
            </a:r>
            <a:r>
              <a:rPr lang="en-US" sz="2400" dirty="0" smtClean="0"/>
              <a:t>causes ACTH </a:t>
            </a:r>
            <a:r>
              <a:rPr lang="en-US" sz="2400" dirty="0"/>
              <a:t>secretion from the anterior pituitary </a:t>
            </a:r>
            <a:r>
              <a:rPr lang="en-US" sz="2400" dirty="0" smtClean="0"/>
              <a:t>gland. This </a:t>
            </a:r>
            <a:r>
              <a:rPr lang="en-US" sz="2400" dirty="0"/>
              <a:t>can be assessed by demonstrating a rise in </a:t>
            </a:r>
            <a:r>
              <a:rPr lang="en-US" sz="2400" dirty="0" smtClean="0"/>
              <a:t>plasma cortisol </a:t>
            </a:r>
            <a:r>
              <a:rPr lang="en-US" sz="2400" dirty="0"/>
              <a:t>concentrations. An impaired response </a:t>
            </a:r>
            <a:r>
              <a:rPr lang="en-US" sz="2400" dirty="0" smtClean="0"/>
              <a:t>indicates pituitary </a:t>
            </a:r>
            <a:r>
              <a:rPr lang="en-US" sz="2400" dirty="0"/>
              <a:t>dysfunction only if the adrenal cortices </a:t>
            </a:r>
            <a:r>
              <a:rPr lang="en-US" sz="2400" dirty="0" smtClean="0"/>
              <a:t>have already </a:t>
            </a:r>
            <a:r>
              <a:rPr lang="en-US" sz="2400" dirty="0"/>
              <a:t>been shown to be capable of responding </a:t>
            </a:r>
            <a:r>
              <a:rPr lang="en-US" sz="2400" dirty="0" smtClean="0"/>
              <a:t>to exogenous </a:t>
            </a:r>
            <a:r>
              <a:rPr lang="en-US" sz="2400" dirty="0"/>
              <a:t>ACTH</a:t>
            </a:r>
            <a:r>
              <a:rPr lang="en-US" sz="2400" dirty="0" smtClean="0"/>
              <a:t>.</a:t>
            </a:r>
            <a:endParaRPr lang="en-US" sz="2400" dirty="0" smtClean="0"/>
          </a:p>
        </p:txBody>
      </p:sp>
    </p:spTree>
    <p:extLst>
      <p:ext uri="{BB962C8B-B14F-4D97-AF65-F5344CB8AC3E}">
        <p14:creationId xmlns:p14="http://schemas.microsoft.com/office/powerpoint/2010/main" val="11975641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457200" y="1600200"/>
            <a:ext cx="8229600" cy="5105400"/>
          </a:xfrm>
        </p:spPr>
        <p:txBody>
          <a:bodyPr>
            <a:normAutofit fontScale="77500" lnSpcReduction="20000"/>
          </a:bodyPr>
          <a:lstStyle/>
          <a:p>
            <a:pPr marL="0" indent="0">
              <a:buNone/>
            </a:pPr>
            <a:r>
              <a:rPr lang="en-US" sz="3900" b="1" dirty="0"/>
              <a:t>Suspected </a:t>
            </a:r>
            <a:r>
              <a:rPr lang="en-US" sz="3900" b="1" dirty="0" err="1"/>
              <a:t>Addisonian</a:t>
            </a:r>
            <a:r>
              <a:rPr lang="en-US" sz="3900" b="1" dirty="0"/>
              <a:t> crisis (acute)</a:t>
            </a:r>
          </a:p>
          <a:p>
            <a:pPr marL="0" indent="0">
              <a:buNone/>
            </a:pPr>
            <a:r>
              <a:rPr lang="en-US" dirty="0"/>
              <a:t>Before starting treatment, take blood for </a:t>
            </a:r>
            <a:r>
              <a:rPr lang="en-US" dirty="0" smtClean="0"/>
              <a:t>immediate plasma </a:t>
            </a:r>
            <a:r>
              <a:rPr lang="en-US" dirty="0"/>
              <a:t>urea, </a:t>
            </a:r>
            <a:r>
              <a:rPr lang="en-US" dirty="0" err="1"/>
              <a:t>creatinine</a:t>
            </a:r>
            <a:r>
              <a:rPr lang="en-US" dirty="0"/>
              <a:t> and electrolyte estimations </a:t>
            </a:r>
            <a:r>
              <a:rPr lang="en-US" dirty="0" smtClean="0"/>
              <a:t>as well </a:t>
            </a:r>
            <a:r>
              <a:rPr lang="en-US" dirty="0"/>
              <a:t>as plasma glucose, calcium and </a:t>
            </a:r>
            <a:r>
              <a:rPr lang="en-US" dirty="0" smtClean="0"/>
              <a:t>cortisol. </a:t>
            </a:r>
            <a:r>
              <a:rPr lang="en-US" dirty="0" err="1" smtClean="0">
                <a:solidFill>
                  <a:srgbClr val="FF0000"/>
                </a:solidFill>
              </a:rPr>
              <a:t>Hyponatraemia</a:t>
            </a:r>
            <a:r>
              <a:rPr lang="en-US" dirty="0">
                <a:solidFill>
                  <a:srgbClr val="FF0000"/>
                </a:solidFill>
              </a:rPr>
              <a:t>, </a:t>
            </a:r>
            <a:r>
              <a:rPr lang="en-US" dirty="0" err="1">
                <a:solidFill>
                  <a:srgbClr val="FF0000"/>
                </a:solidFill>
              </a:rPr>
              <a:t>hyperkalaemia</a:t>
            </a:r>
            <a:r>
              <a:rPr lang="en-US" dirty="0">
                <a:solidFill>
                  <a:srgbClr val="FF0000"/>
                </a:solidFill>
              </a:rPr>
              <a:t>, </a:t>
            </a:r>
            <a:r>
              <a:rPr lang="en-US" dirty="0" err="1" smtClean="0">
                <a:solidFill>
                  <a:srgbClr val="FF0000"/>
                </a:solidFill>
              </a:rPr>
              <a:t>hypoglycaemia</a:t>
            </a:r>
            <a:r>
              <a:rPr lang="en-US" dirty="0" smtClean="0">
                <a:solidFill>
                  <a:srgbClr val="FF0000"/>
                </a:solidFill>
              </a:rPr>
              <a:t> and </a:t>
            </a:r>
            <a:r>
              <a:rPr lang="en-US" dirty="0" err="1">
                <a:solidFill>
                  <a:srgbClr val="FF0000"/>
                </a:solidFill>
              </a:rPr>
              <a:t>uraemia</a:t>
            </a:r>
            <a:r>
              <a:rPr lang="en-US" dirty="0">
                <a:solidFill>
                  <a:srgbClr val="FF0000"/>
                </a:solidFill>
              </a:rPr>
              <a:t> are compatible with an </a:t>
            </a:r>
            <a:r>
              <a:rPr lang="en-US" dirty="0" err="1">
                <a:solidFill>
                  <a:srgbClr val="FF0000"/>
                </a:solidFill>
              </a:rPr>
              <a:t>Addisonian</a:t>
            </a:r>
            <a:r>
              <a:rPr lang="en-US" dirty="0">
                <a:solidFill>
                  <a:srgbClr val="FF0000"/>
                </a:solidFill>
              </a:rPr>
              <a:t> </a:t>
            </a:r>
            <a:r>
              <a:rPr lang="en-US" dirty="0" smtClean="0">
                <a:solidFill>
                  <a:srgbClr val="FF0000"/>
                </a:solidFill>
              </a:rPr>
              <a:t>crisis.</a:t>
            </a:r>
            <a:r>
              <a:rPr lang="en-US" dirty="0" smtClean="0"/>
              <a:t> </a:t>
            </a:r>
            <a:r>
              <a:rPr lang="en-US" dirty="0" err="1" smtClean="0">
                <a:solidFill>
                  <a:srgbClr val="FF0000"/>
                </a:solidFill>
              </a:rPr>
              <a:t>Hypercalcaemia</a:t>
            </a:r>
            <a:r>
              <a:rPr lang="en-US" dirty="0" smtClean="0">
                <a:solidFill>
                  <a:srgbClr val="FF0000"/>
                </a:solidFill>
              </a:rPr>
              <a:t> </a:t>
            </a:r>
            <a:r>
              <a:rPr lang="en-US" dirty="0">
                <a:solidFill>
                  <a:srgbClr val="FF0000"/>
                </a:solidFill>
              </a:rPr>
              <a:t>may also </a:t>
            </a:r>
            <a:r>
              <a:rPr lang="en-US" dirty="0" smtClean="0">
                <a:solidFill>
                  <a:srgbClr val="FF0000"/>
                </a:solidFill>
              </a:rPr>
              <a:t>occur</a:t>
            </a:r>
            <a:r>
              <a:rPr lang="en-US" dirty="0" smtClean="0"/>
              <a:t>. Start </a:t>
            </a:r>
            <a:r>
              <a:rPr lang="en-US" dirty="0"/>
              <a:t>steroid treatment once blood has been taken, </a:t>
            </a:r>
            <a:r>
              <a:rPr lang="en-US" dirty="0" smtClean="0"/>
              <a:t>as the </a:t>
            </a:r>
            <a:r>
              <a:rPr lang="en-US" dirty="0"/>
              <a:t>condition is life </a:t>
            </a:r>
            <a:r>
              <a:rPr lang="en-US" dirty="0" smtClean="0"/>
              <a:t>threatening. If </a:t>
            </a:r>
            <a:r>
              <a:rPr lang="en-US" dirty="0"/>
              <a:t>the </a:t>
            </a:r>
            <a:r>
              <a:rPr lang="en-US" u="sng" dirty="0"/>
              <a:t>plasma cortisol is very high</a:t>
            </a:r>
            <a:r>
              <a:rPr lang="en-US" dirty="0"/>
              <a:t>, an </a:t>
            </a:r>
            <a:r>
              <a:rPr lang="en-US" dirty="0" err="1" smtClean="0"/>
              <a:t>Addisonian</a:t>
            </a:r>
            <a:r>
              <a:rPr lang="en-US" dirty="0" smtClean="0"/>
              <a:t> crisis </a:t>
            </a:r>
            <a:r>
              <a:rPr lang="en-US" dirty="0"/>
              <a:t>is </a:t>
            </a:r>
            <a:r>
              <a:rPr lang="en-US" dirty="0">
                <a:solidFill>
                  <a:srgbClr val="FF0000"/>
                </a:solidFill>
              </a:rPr>
              <a:t>unlikely</a:t>
            </a:r>
            <a:r>
              <a:rPr lang="en-US" dirty="0"/>
              <a:t>. Conversely, if the </a:t>
            </a:r>
            <a:r>
              <a:rPr lang="en-US" u="sng" dirty="0"/>
              <a:t>plasma </a:t>
            </a:r>
            <a:r>
              <a:rPr lang="en-US" u="sng" dirty="0" smtClean="0"/>
              <a:t>cortisol concentration </a:t>
            </a:r>
            <a:r>
              <a:rPr lang="en-US" u="sng" dirty="0"/>
              <a:t>is very low or undetectable, and </a:t>
            </a:r>
            <a:r>
              <a:rPr lang="en-US" u="sng" dirty="0" smtClean="0"/>
              <a:t>if there </a:t>
            </a:r>
            <a:r>
              <a:rPr lang="en-US" u="sng" dirty="0"/>
              <a:t>is no reason to suspect severe CBG </a:t>
            </a:r>
            <a:r>
              <a:rPr lang="en-US" u="sng" dirty="0" smtClean="0"/>
              <a:t>deficiency, for </a:t>
            </a:r>
            <a:r>
              <a:rPr lang="en-US" u="sng" dirty="0"/>
              <a:t>example due to the </a:t>
            </a:r>
            <a:r>
              <a:rPr lang="en-US" u="sng" dirty="0" err="1"/>
              <a:t>nephrotic</a:t>
            </a:r>
            <a:r>
              <a:rPr lang="en-US" u="sng" dirty="0"/>
              <a:t> </a:t>
            </a:r>
            <a:r>
              <a:rPr lang="en-US" u="sng" dirty="0" smtClean="0"/>
              <a:t>syndrome</a:t>
            </a:r>
            <a:r>
              <a:rPr lang="en-US" dirty="0" smtClean="0"/>
              <a:t>, an </a:t>
            </a:r>
            <a:r>
              <a:rPr lang="en-US" dirty="0" err="1"/>
              <a:t>Addisonian</a:t>
            </a:r>
            <a:r>
              <a:rPr lang="en-US" dirty="0"/>
              <a:t> crisis is </a:t>
            </a:r>
            <a:r>
              <a:rPr lang="en-US" dirty="0">
                <a:solidFill>
                  <a:srgbClr val="FF0000"/>
                </a:solidFill>
              </a:rPr>
              <a:t>likely</a:t>
            </a:r>
            <a:r>
              <a:rPr lang="en-US" dirty="0"/>
              <a:t>. Plasma </a:t>
            </a:r>
            <a:r>
              <a:rPr lang="en-US" dirty="0" smtClean="0"/>
              <a:t>cortisol concentrations</a:t>
            </a:r>
            <a:r>
              <a:rPr lang="en-US" dirty="0"/>
              <a:t>, which would be normal under </a:t>
            </a:r>
            <a:r>
              <a:rPr lang="en-US" dirty="0" smtClean="0"/>
              <a:t>basal conditions</a:t>
            </a:r>
            <a:r>
              <a:rPr lang="en-US" dirty="0"/>
              <a:t>, may be inappropriately low for the </a:t>
            </a:r>
            <a:r>
              <a:rPr lang="en-US" dirty="0" smtClean="0"/>
              <a:t>degree of </a:t>
            </a:r>
            <a:r>
              <a:rPr lang="en-US" dirty="0"/>
              <a:t>stress. To </a:t>
            </a:r>
            <a:r>
              <a:rPr lang="en-US" dirty="0" smtClean="0"/>
              <a:t>confirm </a:t>
            </a:r>
            <a:r>
              <a:rPr lang="en-US" dirty="0"/>
              <a:t>this, perform a short </a:t>
            </a:r>
            <a:r>
              <a:rPr lang="en-US" dirty="0" err="1" smtClean="0"/>
              <a:t>Synacthen</a:t>
            </a:r>
            <a:r>
              <a:rPr lang="en-US" dirty="0" smtClean="0"/>
              <a:t> test.</a:t>
            </a:r>
            <a:endParaRPr lang="en-US" dirty="0"/>
          </a:p>
        </p:txBody>
      </p:sp>
    </p:spTree>
    <p:extLst>
      <p:ext uri="{BB962C8B-B14F-4D97-AF65-F5344CB8AC3E}">
        <p14:creationId xmlns:p14="http://schemas.microsoft.com/office/powerpoint/2010/main" val="165171319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a:t>Suspected chronic adrenal </a:t>
            </a:r>
            <a:r>
              <a:rPr lang="en-US" b="1" dirty="0" err="1"/>
              <a:t>hypofunction</a:t>
            </a:r>
            <a:endParaRPr lang="en-US" b="1" dirty="0"/>
          </a:p>
          <a:p>
            <a:pPr marL="0" indent="0">
              <a:buNone/>
            </a:pPr>
            <a:r>
              <a:rPr lang="en-US" dirty="0"/>
              <a:t>Measure the plasma cortisol concentration at 09.00 </a:t>
            </a:r>
            <a:r>
              <a:rPr lang="en-US" dirty="0" smtClean="0"/>
              <a:t>h. If </a:t>
            </a:r>
            <a:r>
              <a:rPr lang="en-US" u="sng" dirty="0"/>
              <a:t>more than 580 </a:t>
            </a:r>
            <a:r>
              <a:rPr lang="en-US" u="sng" dirty="0" err="1"/>
              <a:t>nmol</a:t>
            </a:r>
            <a:r>
              <a:rPr lang="en-US" u="sng" dirty="0"/>
              <a:t>/L</a:t>
            </a:r>
            <a:r>
              <a:rPr lang="en-US" dirty="0"/>
              <a:t>, Addison’s disease is </a:t>
            </a:r>
            <a:r>
              <a:rPr lang="en-US" dirty="0" smtClean="0">
                <a:solidFill>
                  <a:srgbClr val="FF0000"/>
                </a:solidFill>
              </a:rPr>
              <a:t>unlikely</a:t>
            </a:r>
            <a:r>
              <a:rPr lang="en-US" dirty="0" smtClean="0"/>
              <a:t>, but </a:t>
            </a:r>
            <a:r>
              <a:rPr lang="en-US" dirty="0"/>
              <a:t>this does not provide information about the </a:t>
            </a:r>
            <a:r>
              <a:rPr lang="en-US" dirty="0" smtClean="0"/>
              <a:t>adrenal glands</a:t>
            </a:r>
            <a:r>
              <a:rPr lang="en-US" dirty="0"/>
              <a:t>’ reserve to respond to a stressful </a:t>
            </a:r>
            <a:r>
              <a:rPr lang="en-US" dirty="0" smtClean="0"/>
              <a:t>stimulus. </a:t>
            </a:r>
            <a:endParaRPr lang="en-US" dirty="0" smtClean="0"/>
          </a:p>
          <a:p>
            <a:pPr marL="0" indent="0">
              <a:buNone/>
            </a:pPr>
            <a:r>
              <a:rPr lang="en-US" dirty="0" smtClean="0"/>
              <a:t>If </a:t>
            </a:r>
            <a:r>
              <a:rPr lang="en-US" dirty="0"/>
              <a:t>the </a:t>
            </a:r>
            <a:r>
              <a:rPr lang="en-US" u="sng" dirty="0"/>
              <a:t>plasma cortisol concentrations are </a:t>
            </a:r>
            <a:r>
              <a:rPr lang="en-US" u="sng" dirty="0" smtClean="0"/>
              <a:t>equivocal, perform </a:t>
            </a:r>
            <a:r>
              <a:rPr lang="en-US" u="sng" dirty="0"/>
              <a:t>a short </a:t>
            </a:r>
            <a:r>
              <a:rPr lang="en-US" u="sng" dirty="0" err="1"/>
              <a:t>Synacthen</a:t>
            </a:r>
            <a:r>
              <a:rPr lang="en-US" u="sng" dirty="0"/>
              <a:t> test</a:t>
            </a:r>
            <a:r>
              <a:rPr lang="en-US" dirty="0"/>
              <a:t>. A </a:t>
            </a:r>
            <a:r>
              <a:rPr lang="en-US" u="sng" dirty="0"/>
              <a:t>normal result</a:t>
            </a:r>
            <a:r>
              <a:rPr lang="en-US" dirty="0"/>
              <a:t> </a:t>
            </a:r>
            <a:r>
              <a:rPr lang="en-US" dirty="0" smtClean="0"/>
              <a:t>makes long-standing </a:t>
            </a:r>
            <a:r>
              <a:rPr lang="en-US" dirty="0"/>
              <a:t>secondary adrenal </a:t>
            </a:r>
            <a:r>
              <a:rPr lang="en-US" dirty="0" smtClean="0"/>
              <a:t>insufficiency </a:t>
            </a:r>
            <a:r>
              <a:rPr lang="en-US" dirty="0">
                <a:solidFill>
                  <a:srgbClr val="FF0000"/>
                </a:solidFill>
              </a:rPr>
              <a:t>unlikely</a:t>
            </a:r>
            <a:r>
              <a:rPr lang="en-US" dirty="0" smtClean="0"/>
              <a:t>.</a:t>
            </a:r>
            <a:endParaRPr lang="en-US" dirty="0" smtClean="0"/>
          </a:p>
        </p:txBody>
      </p:sp>
    </p:spTree>
    <p:extLst>
      <p:ext uri="{BB962C8B-B14F-4D97-AF65-F5344CB8AC3E}">
        <p14:creationId xmlns:p14="http://schemas.microsoft.com/office/powerpoint/2010/main" val="403139022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228600" y="1600200"/>
            <a:ext cx="8686800" cy="5257800"/>
          </a:xfrm>
        </p:spPr>
        <p:txBody>
          <a:bodyPr>
            <a:normAutofit fontScale="85000" lnSpcReduction="10000"/>
          </a:bodyPr>
          <a:lstStyle/>
          <a:p>
            <a:pPr marL="0" indent="0">
              <a:buNone/>
            </a:pPr>
            <a:r>
              <a:rPr lang="en-US" dirty="0">
                <a:solidFill>
                  <a:srgbClr val="FF0000"/>
                </a:solidFill>
              </a:rPr>
              <a:t>Prolonged ACTH deficiency causes reversible adrenal insensitivity to trophic stimulation.</a:t>
            </a:r>
            <a:endParaRPr lang="en-US" dirty="0" smtClean="0"/>
          </a:p>
          <a:p>
            <a:pPr marL="0" indent="0">
              <a:buNone/>
            </a:pPr>
            <a:r>
              <a:rPr lang="en-US" dirty="0" smtClean="0"/>
              <a:t>Send </a:t>
            </a:r>
            <a:r>
              <a:rPr lang="en-US" dirty="0"/>
              <a:t>a blood specimen for plasma ACTH. If the </a:t>
            </a:r>
            <a:r>
              <a:rPr lang="en-US" u="sng" dirty="0" smtClean="0"/>
              <a:t>plasma ACTH </a:t>
            </a:r>
            <a:r>
              <a:rPr lang="en-US" u="sng" dirty="0"/>
              <a:t>concentration is high</a:t>
            </a:r>
            <a:r>
              <a:rPr lang="en-US" dirty="0"/>
              <a:t>, this </a:t>
            </a:r>
            <a:r>
              <a:rPr lang="en-US" dirty="0" smtClean="0"/>
              <a:t>confirms </a:t>
            </a:r>
            <a:r>
              <a:rPr lang="en-US" dirty="0" smtClean="0">
                <a:solidFill>
                  <a:srgbClr val="FF0000"/>
                </a:solidFill>
              </a:rPr>
              <a:t>primary adrenal </a:t>
            </a:r>
            <a:r>
              <a:rPr lang="en-US" dirty="0" err="1">
                <a:solidFill>
                  <a:srgbClr val="FF0000"/>
                </a:solidFill>
              </a:rPr>
              <a:t>hypofunction</a:t>
            </a:r>
            <a:r>
              <a:rPr lang="en-US" dirty="0"/>
              <a:t>. A </a:t>
            </a:r>
            <a:r>
              <a:rPr lang="en-US" u="sng" dirty="0"/>
              <a:t>low ACTH </a:t>
            </a:r>
            <a:r>
              <a:rPr lang="en-US" u="sng" dirty="0" smtClean="0"/>
              <a:t>concentration </a:t>
            </a:r>
            <a:r>
              <a:rPr lang="en-US" dirty="0" smtClean="0"/>
              <a:t>suggests </a:t>
            </a:r>
            <a:r>
              <a:rPr lang="en-US" dirty="0">
                <a:solidFill>
                  <a:srgbClr val="FF0000"/>
                </a:solidFill>
              </a:rPr>
              <a:t>secondary adrenal </a:t>
            </a:r>
            <a:r>
              <a:rPr lang="en-US" dirty="0" err="1">
                <a:solidFill>
                  <a:srgbClr val="FF0000"/>
                </a:solidFill>
              </a:rPr>
              <a:t>hypofunction</a:t>
            </a:r>
            <a:r>
              <a:rPr lang="en-US" dirty="0"/>
              <a:t>, and </a:t>
            </a:r>
            <a:r>
              <a:rPr lang="en-US" dirty="0" smtClean="0"/>
              <a:t>pituitary assessment </a:t>
            </a:r>
            <a:r>
              <a:rPr lang="en-US" dirty="0"/>
              <a:t>is </a:t>
            </a:r>
            <a:r>
              <a:rPr lang="en-US" dirty="0" smtClean="0"/>
              <a:t>indicated.</a:t>
            </a:r>
            <a:endParaRPr lang="en-US" dirty="0"/>
          </a:p>
          <a:p>
            <a:pPr marL="0" indent="0">
              <a:buNone/>
            </a:pPr>
            <a:r>
              <a:rPr lang="en-US" dirty="0"/>
              <a:t>If the diagnosis is still unclear, admit the patient </a:t>
            </a:r>
            <a:r>
              <a:rPr lang="en-US" dirty="0" smtClean="0"/>
              <a:t>to a </a:t>
            </a:r>
            <a:r>
              <a:rPr lang="en-US" dirty="0"/>
              <a:t>hospital metabolic ward and perform a </a:t>
            </a:r>
            <a:r>
              <a:rPr lang="en-US" dirty="0" smtClean="0">
                <a:solidFill>
                  <a:srgbClr val="FF0000"/>
                </a:solidFill>
              </a:rPr>
              <a:t>prolonged </a:t>
            </a:r>
            <a:r>
              <a:rPr lang="en-US" dirty="0" err="1">
                <a:solidFill>
                  <a:srgbClr val="FF0000"/>
                </a:solidFill>
              </a:rPr>
              <a:t>Synacthen</a:t>
            </a:r>
            <a:r>
              <a:rPr lang="en-US" dirty="0">
                <a:solidFill>
                  <a:srgbClr val="FF0000"/>
                </a:solidFill>
              </a:rPr>
              <a:t> test</a:t>
            </a:r>
            <a:r>
              <a:rPr lang="en-US" dirty="0"/>
              <a:t>. A normal result excludes </a:t>
            </a:r>
            <a:r>
              <a:rPr lang="en-US" dirty="0" smtClean="0"/>
              <a:t>primary adrenal </a:t>
            </a:r>
            <a:r>
              <a:rPr lang="en-US" dirty="0" err="1"/>
              <a:t>hypofunction</a:t>
            </a:r>
            <a:r>
              <a:rPr lang="en-US" dirty="0"/>
              <a:t>.</a:t>
            </a:r>
          </a:p>
          <a:p>
            <a:pPr marL="0" indent="0">
              <a:buNone/>
            </a:pPr>
            <a:r>
              <a:rPr lang="en-US" u="sng" dirty="0"/>
              <a:t>An increasing response over time to the short </a:t>
            </a:r>
            <a:r>
              <a:rPr lang="en-US" u="sng" dirty="0" smtClean="0"/>
              <a:t>and prolonged </a:t>
            </a:r>
            <a:r>
              <a:rPr lang="en-US" u="sng" dirty="0" err="1"/>
              <a:t>Synacthen</a:t>
            </a:r>
            <a:r>
              <a:rPr lang="en-US" u="sng" dirty="0"/>
              <a:t> tests indicates gradual </a:t>
            </a:r>
            <a:r>
              <a:rPr lang="en-US" u="sng" dirty="0" smtClean="0"/>
              <a:t>recovery of </a:t>
            </a:r>
            <a:r>
              <a:rPr lang="en-US" u="sng" dirty="0"/>
              <a:t>the adrenal cortex and suggests hypothalamic </a:t>
            </a:r>
            <a:r>
              <a:rPr lang="en-US" u="sng" dirty="0" smtClean="0"/>
              <a:t>or pituitary </a:t>
            </a:r>
            <a:r>
              <a:rPr lang="en-US" u="sng" dirty="0" err="1" smtClean="0"/>
              <a:t>hypofunction</a:t>
            </a:r>
            <a:r>
              <a:rPr lang="en-US" u="sng" dirty="0" smtClean="0"/>
              <a:t>.</a:t>
            </a:r>
            <a:endParaRPr lang="en-US" u="sng" dirty="0"/>
          </a:p>
        </p:txBody>
      </p:sp>
    </p:spTree>
    <p:extLst>
      <p:ext uri="{BB962C8B-B14F-4D97-AF65-F5344CB8AC3E}">
        <p14:creationId xmlns:p14="http://schemas.microsoft.com/office/powerpoint/2010/main" val="77673763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a:xfrm>
            <a:off x="228600" y="1447800"/>
            <a:ext cx="8686800" cy="5334000"/>
          </a:xfrm>
        </p:spPr>
        <p:txBody>
          <a:bodyPr>
            <a:normAutofit fontScale="55000" lnSpcReduction="20000"/>
          </a:bodyPr>
          <a:lstStyle/>
          <a:p>
            <a:pPr marL="0" indent="0">
              <a:buNone/>
            </a:pPr>
            <a:r>
              <a:rPr lang="en-US" sz="5100" b="1" dirty="0" err="1"/>
              <a:t>Tetracosactide</a:t>
            </a:r>
            <a:r>
              <a:rPr lang="en-US" sz="5100" b="1" dirty="0"/>
              <a:t> (</a:t>
            </a:r>
            <a:r>
              <a:rPr lang="en-US" sz="5100" b="1" dirty="0" err="1"/>
              <a:t>Synacthen</a:t>
            </a:r>
            <a:r>
              <a:rPr lang="en-US" sz="5100" b="1" dirty="0"/>
              <a:t>) test of </a:t>
            </a:r>
            <a:r>
              <a:rPr lang="en-US" sz="5100" b="1" dirty="0" smtClean="0"/>
              <a:t>adrenal function</a:t>
            </a:r>
            <a:endParaRPr lang="en-US" sz="5100" b="1" dirty="0"/>
          </a:p>
          <a:p>
            <a:pPr marL="0" indent="0">
              <a:buNone/>
            </a:pPr>
            <a:r>
              <a:rPr lang="en-US" sz="3800" u="sng" dirty="0" err="1"/>
              <a:t>Tetracosactide</a:t>
            </a:r>
            <a:r>
              <a:rPr lang="en-US" sz="3800" u="sng" dirty="0"/>
              <a:t> is marketed as </a:t>
            </a:r>
            <a:r>
              <a:rPr lang="en-US" sz="3800" u="sng" dirty="0" err="1"/>
              <a:t>Synacthen</a:t>
            </a:r>
            <a:r>
              <a:rPr lang="en-US" sz="3800" u="sng" dirty="0"/>
              <a:t>.</a:t>
            </a:r>
          </a:p>
          <a:p>
            <a:pPr marL="0" indent="0">
              <a:buNone/>
            </a:pPr>
            <a:endParaRPr lang="en-US" sz="3800" dirty="0" smtClean="0"/>
          </a:p>
          <a:p>
            <a:pPr marL="0" indent="0">
              <a:buNone/>
            </a:pPr>
            <a:r>
              <a:rPr lang="en-US" sz="3800" b="1" dirty="0" smtClean="0"/>
              <a:t>Short </a:t>
            </a:r>
            <a:r>
              <a:rPr lang="en-US" sz="3800" b="1" dirty="0" err="1"/>
              <a:t>Synacthen</a:t>
            </a:r>
            <a:r>
              <a:rPr lang="en-US" sz="3800" b="1" dirty="0"/>
              <a:t> stimulation test</a:t>
            </a:r>
          </a:p>
          <a:p>
            <a:r>
              <a:rPr lang="en-US" sz="3800" i="1" dirty="0"/>
              <a:t>Procedure</a:t>
            </a:r>
          </a:p>
          <a:p>
            <a:pPr marL="0" indent="0">
              <a:buNone/>
            </a:pPr>
            <a:r>
              <a:rPr lang="en-US" sz="3800" dirty="0"/>
              <a:t>The patient should be resting quietly but not fasting. </a:t>
            </a:r>
            <a:r>
              <a:rPr lang="en-US" sz="3800" dirty="0" smtClean="0"/>
              <a:t>It is </a:t>
            </a:r>
            <a:r>
              <a:rPr lang="en-US" sz="3800" dirty="0"/>
              <a:t>recommended that the test is done in the </a:t>
            </a:r>
            <a:r>
              <a:rPr lang="en-US" sz="3800" dirty="0" smtClean="0"/>
              <a:t>morning. Resuscitation </a:t>
            </a:r>
            <a:r>
              <a:rPr lang="en-US" sz="3800" dirty="0"/>
              <a:t>facilities should be available in case of </a:t>
            </a:r>
            <a:r>
              <a:rPr lang="en-US" sz="3800" dirty="0" smtClean="0"/>
              <a:t>an allergic </a:t>
            </a:r>
            <a:r>
              <a:rPr lang="en-US" sz="3800" dirty="0"/>
              <a:t>reaction.</a:t>
            </a:r>
          </a:p>
          <a:p>
            <a:pPr marL="0" indent="0">
              <a:buNone/>
            </a:pPr>
            <a:r>
              <a:rPr lang="en-US" sz="3800" dirty="0" smtClean="0"/>
              <a:t>Blood </a:t>
            </a:r>
            <a:r>
              <a:rPr lang="en-US" sz="3800" dirty="0"/>
              <a:t>is taken for basal cortisol assay. </a:t>
            </a:r>
            <a:r>
              <a:rPr lang="en-US" sz="3800" dirty="0" err="1" smtClean="0"/>
              <a:t>Synacthen</a:t>
            </a:r>
            <a:r>
              <a:rPr lang="en-US" sz="3800" dirty="0" smtClean="0"/>
              <a:t> 250 </a:t>
            </a:r>
            <a:r>
              <a:rPr lang="en-US" sz="3800" dirty="0" err="1"/>
              <a:t>μg</a:t>
            </a:r>
            <a:r>
              <a:rPr lang="en-US" sz="3800" dirty="0"/>
              <a:t> is given by intramuscular or </a:t>
            </a:r>
            <a:r>
              <a:rPr lang="en-US" sz="3800" dirty="0" smtClean="0"/>
              <a:t>intravenous injection</a:t>
            </a:r>
            <a:r>
              <a:rPr lang="en-US" sz="3800" dirty="0"/>
              <a:t>. Blood is taken for cortisol assay at </a:t>
            </a:r>
            <a:r>
              <a:rPr lang="en-US" sz="3800" dirty="0" smtClean="0"/>
              <a:t>baseline, 30 </a:t>
            </a:r>
            <a:r>
              <a:rPr lang="en-US" sz="3800" dirty="0"/>
              <a:t>and 60 min.</a:t>
            </a:r>
          </a:p>
          <a:p>
            <a:endParaRPr lang="en-US" sz="3800" i="1" dirty="0" smtClean="0"/>
          </a:p>
          <a:p>
            <a:r>
              <a:rPr lang="en-US" sz="3800" i="1" dirty="0" smtClean="0"/>
              <a:t>Interpretation</a:t>
            </a:r>
            <a:endParaRPr lang="en-US" sz="3800" i="1" dirty="0"/>
          </a:p>
          <a:p>
            <a:pPr marL="0" indent="0">
              <a:buNone/>
            </a:pPr>
            <a:r>
              <a:rPr lang="en-US" sz="3800" dirty="0" smtClean="0"/>
              <a:t>Normally </a:t>
            </a:r>
            <a:r>
              <a:rPr lang="en-US" sz="3800" dirty="0"/>
              <a:t>the plasma cortisol concentration increases by </a:t>
            </a:r>
            <a:r>
              <a:rPr lang="en-US" sz="3800" dirty="0" smtClean="0"/>
              <a:t>at least </a:t>
            </a:r>
            <a:r>
              <a:rPr lang="en-US" sz="3800" dirty="0"/>
              <a:t>200 </a:t>
            </a:r>
            <a:r>
              <a:rPr lang="en-US" sz="3800" dirty="0" err="1"/>
              <a:t>nmol</a:t>
            </a:r>
            <a:r>
              <a:rPr lang="en-US" sz="3800" dirty="0"/>
              <a:t>/L, to a concentration of at least 580 </a:t>
            </a:r>
            <a:r>
              <a:rPr lang="en-US" sz="3800" dirty="0" err="1" smtClean="0"/>
              <a:t>nmol</a:t>
            </a:r>
            <a:r>
              <a:rPr lang="en-US" sz="3800" dirty="0" smtClean="0"/>
              <a:t>/L. The </a:t>
            </a:r>
            <a:r>
              <a:rPr lang="en-US" sz="3800" dirty="0"/>
              <a:t>peak is usually at 30 min, although a steady </a:t>
            </a:r>
            <a:r>
              <a:rPr lang="en-US" sz="3800" dirty="0" smtClean="0"/>
              <a:t>increase at </a:t>
            </a:r>
            <a:r>
              <a:rPr lang="en-US" sz="3800" dirty="0"/>
              <a:t>60 min may imply secondary </a:t>
            </a:r>
            <a:r>
              <a:rPr lang="en-US" sz="3800" dirty="0" err="1"/>
              <a:t>hypoadrenalism</a:t>
            </a:r>
            <a:r>
              <a:rPr lang="en-US" sz="3800" dirty="0"/>
              <a:t> due </a:t>
            </a:r>
            <a:r>
              <a:rPr lang="en-US" sz="3800" dirty="0" smtClean="0"/>
              <a:t>to pituitary </a:t>
            </a:r>
            <a:r>
              <a:rPr lang="en-US" sz="3800" dirty="0"/>
              <a:t>or hypothalamic disease.</a:t>
            </a:r>
          </a:p>
        </p:txBody>
      </p:sp>
    </p:spTree>
    <p:extLst>
      <p:ext uri="{BB962C8B-B14F-4D97-AF65-F5344CB8AC3E}">
        <p14:creationId xmlns:p14="http://schemas.microsoft.com/office/powerpoint/2010/main" val="101619687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sz="3500" b="1" dirty="0"/>
              <a:t>Depot or prolonged </a:t>
            </a:r>
            <a:r>
              <a:rPr lang="en-US" sz="3500" b="1" dirty="0" err="1"/>
              <a:t>Synacthen</a:t>
            </a:r>
            <a:r>
              <a:rPr lang="en-US" sz="3500" b="1" dirty="0"/>
              <a:t> stimulation test</a:t>
            </a:r>
          </a:p>
          <a:p>
            <a:pPr marL="0" indent="0">
              <a:buNone/>
            </a:pPr>
            <a:r>
              <a:rPr lang="en-US" dirty="0"/>
              <a:t>Repeated injections of depot </a:t>
            </a:r>
            <a:r>
              <a:rPr lang="en-US" dirty="0" err="1"/>
              <a:t>Synacthen</a:t>
            </a:r>
            <a:r>
              <a:rPr lang="en-US" dirty="0"/>
              <a:t> are painful </a:t>
            </a:r>
            <a:r>
              <a:rPr lang="en-US" dirty="0" smtClean="0"/>
              <a:t>and may </a:t>
            </a:r>
            <a:r>
              <a:rPr lang="en-US" dirty="0"/>
              <a:t>cause sodium and water retention. Therefore </a:t>
            </a:r>
            <a:r>
              <a:rPr lang="en-US" dirty="0" smtClean="0"/>
              <a:t>this test </a:t>
            </a:r>
            <a:r>
              <a:rPr lang="en-US" dirty="0"/>
              <a:t>is </a:t>
            </a:r>
            <a:r>
              <a:rPr lang="en-US" u="sng" dirty="0"/>
              <a:t>contraindicated in patients in whom </a:t>
            </a:r>
            <a:r>
              <a:rPr lang="en-US" u="sng" dirty="0" smtClean="0"/>
              <a:t>sodium retention </a:t>
            </a:r>
            <a:r>
              <a:rPr lang="en-US" u="sng" dirty="0"/>
              <a:t>may be dangerous, such as those </a:t>
            </a:r>
            <a:r>
              <a:rPr lang="en-US" u="sng" dirty="0" smtClean="0"/>
              <a:t>with congestive </a:t>
            </a:r>
            <a:r>
              <a:rPr lang="en-US" u="sng" dirty="0"/>
              <a:t>cardiac failure</a:t>
            </a:r>
            <a:r>
              <a:rPr lang="en-US" dirty="0"/>
              <a:t>. </a:t>
            </a:r>
            <a:r>
              <a:rPr lang="en-US" dirty="0">
                <a:solidFill>
                  <a:srgbClr val="FF0000"/>
                </a:solidFill>
              </a:rPr>
              <a:t>The test is rarely indicated </a:t>
            </a:r>
            <a:r>
              <a:rPr lang="en-US" dirty="0" smtClean="0">
                <a:solidFill>
                  <a:srgbClr val="FF0000"/>
                </a:solidFill>
              </a:rPr>
              <a:t>if a </a:t>
            </a:r>
            <a:r>
              <a:rPr lang="en-US" dirty="0">
                <a:solidFill>
                  <a:srgbClr val="FF0000"/>
                </a:solidFill>
              </a:rPr>
              <a:t>basal plasma ACTH concentration is known. Its </a:t>
            </a:r>
            <a:r>
              <a:rPr lang="en-US" dirty="0" smtClean="0">
                <a:solidFill>
                  <a:srgbClr val="FF0000"/>
                </a:solidFill>
              </a:rPr>
              <a:t>main indication </a:t>
            </a:r>
            <a:r>
              <a:rPr lang="en-US" dirty="0">
                <a:solidFill>
                  <a:srgbClr val="FF0000"/>
                </a:solidFill>
              </a:rPr>
              <a:t>is to differentiate primary from </a:t>
            </a:r>
            <a:r>
              <a:rPr lang="en-US" dirty="0" smtClean="0">
                <a:solidFill>
                  <a:srgbClr val="FF0000"/>
                </a:solidFill>
              </a:rPr>
              <a:t>secondary adrenal </a:t>
            </a:r>
            <a:r>
              <a:rPr lang="en-US" dirty="0">
                <a:solidFill>
                  <a:srgbClr val="FF0000"/>
                </a:solidFill>
              </a:rPr>
              <a:t>insufficiency (due either to pituitary </a:t>
            </a:r>
            <a:r>
              <a:rPr lang="en-US" dirty="0" smtClean="0">
                <a:solidFill>
                  <a:srgbClr val="FF0000"/>
                </a:solidFill>
              </a:rPr>
              <a:t>failure or </a:t>
            </a:r>
            <a:r>
              <a:rPr lang="en-US" dirty="0">
                <a:solidFill>
                  <a:srgbClr val="FF0000"/>
                </a:solidFill>
              </a:rPr>
              <a:t>to prolonged corticosteroid therapy) when </a:t>
            </a:r>
            <a:r>
              <a:rPr lang="en-US" dirty="0" smtClean="0">
                <a:solidFill>
                  <a:srgbClr val="FF0000"/>
                </a:solidFill>
              </a:rPr>
              <a:t>adrenal failure </a:t>
            </a:r>
            <a:r>
              <a:rPr lang="en-US" dirty="0">
                <a:solidFill>
                  <a:srgbClr val="FF0000"/>
                </a:solidFill>
              </a:rPr>
              <a:t>has previously been confirmed by the </a:t>
            </a:r>
            <a:r>
              <a:rPr lang="en-US" dirty="0" smtClean="0">
                <a:solidFill>
                  <a:srgbClr val="FF0000"/>
                </a:solidFill>
              </a:rPr>
              <a:t>short </a:t>
            </a:r>
            <a:r>
              <a:rPr lang="en-US" dirty="0" err="1" smtClean="0">
                <a:solidFill>
                  <a:srgbClr val="FF0000"/>
                </a:solidFill>
              </a:rPr>
              <a:t>Synacthen</a:t>
            </a:r>
            <a:r>
              <a:rPr lang="en-US" dirty="0" smtClean="0">
                <a:solidFill>
                  <a:srgbClr val="FF0000"/>
                </a:solidFill>
              </a:rPr>
              <a:t> test</a:t>
            </a:r>
            <a:r>
              <a:rPr lang="en-US" dirty="0" smtClean="0"/>
              <a:t>.</a:t>
            </a:r>
            <a:endParaRPr lang="en-US" dirty="0"/>
          </a:p>
        </p:txBody>
      </p:sp>
    </p:spTree>
    <p:extLst>
      <p:ext uri="{BB962C8B-B14F-4D97-AF65-F5344CB8AC3E}">
        <p14:creationId xmlns:p14="http://schemas.microsoft.com/office/powerpoint/2010/main" val="408447900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DISORDERS OF THE ADRENAL</a:t>
            </a:r>
            <a:br>
              <a:rPr lang="en-US" dirty="0" smtClean="0"/>
            </a:br>
            <a:r>
              <a:rPr lang="en-US" dirty="0" smtClean="0"/>
              <a:t>CORTEX</a:t>
            </a:r>
            <a:endParaRPr lang="en-US" dirty="0"/>
          </a:p>
        </p:txBody>
      </p:sp>
      <p:sp>
        <p:nvSpPr>
          <p:cNvPr id="3" name="Content Placeholder 2"/>
          <p:cNvSpPr>
            <a:spLocks noGrp="1"/>
          </p:cNvSpPr>
          <p:nvPr>
            <p:ph idx="1"/>
          </p:nvPr>
        </p:nvSpPr>
        <p:spPr/>
        <p:txBody>
          <a:bodyPr>
            <a:normAutofit fontScale="77500" lnSpcReduction="20000"/>
          </a:bodyPr>
          <a:lstStyle/>
          <a:p>
            <a:r>
              <a:rPr lang="en-US" i="1" dirty="0"/>
              <a:t>Procedure</a:t>
            </a:r>
          </a:p>
          <a:p>
            <a:pPr marL="0" indent="0">
              <a:buNone/>
            </a:pPr>
            <a:r>
              <a:rPr lang="en-US" dirty="0"/>
              <a:t>Depot </a:t>
            </a:r>
            <a:r>
              <a:rPr lang="en-US" dirty="0" err="1"/>
              <a:t>Synacthen</a:t>
            </a:r>
            <a:r>
              <a:rPr lang="en-US" dirty="0"/>
              <a:t> 1 mg is given at 09.00 h by </a:t>
            </a:r>
            <a:r>
              <a:rPr lang="en-US" dirty="0" smtClean="0"/>
              <a:t>intramuscular injection</a:t>
            </a:r>
            <a:r>
              <a:rPr lang="en-US" dirty="0"/>
              <a:t>. Blood samples are then taken at baseline, 1, </a:t>
            </a:r>
            <a:r>
              <a:rPr lang="en-US" dirty="0" smtClean="0"/>
              <a:t>2, 4</a:t>
            </a:r>
            <a:r>
              <a:rPr lang="en-US" dirty="0"/>
              <a:t>, 8 and 24 h for plasma cortisol concentration.</a:t>
            </a:r>
          </a:p>
          <a:p>
            <a:endParaRPr lang="en-US" i="1" dirty="0" smtClean="0"/>
          </a:p>
          <a:p>
            <a:r>
              <a:rPr lang="en-US" i="1" dirty="0" smtClean="0"/>
              <a:t>Interpretation</a:t>
            </a:r>
            <a:endParaRPr lang="en-US" i="1" dirty="0"/>
          </a:p>
          <a:p>
            <a:pPr marL="0" indent="0">
              <a:buNone/>
            </a:pPr>
            <a:r>
              <a:rPr lang="en-US" dirty="0"/>
              <a:t>Plasma cortisol values are usually between 600 </a:t>
            </a:r>
            <a:r>
              <a:rPr lang="en-US" dirty="0" err="1" smtClean="0"/>
              <a:t>nmol</a:t>
            </a:r>
            <a:r>
              <a:rPr lang="en-US" dirty="0" smtClean="0"/>
              <a:t>/L and </a:t>
            </a:r>
            <a:r>
              <a:rPr lang="en-US" dirty="0"/>
              <a:t>1600 </a:t>
            </a:r>
            <a:r>
              <a:rPr lang="en-US" dirty="0" err="1"/>
              <a:t>nmol</a:t>
            </a:r>
            <a:r>
              <a:rPr lang="en-US" dirty="0"/>
              <a:t>/L.</a:t>
            </a:r>
          </a:p>
          <a:p>
            <a:pPr marL="0" indent="0">
              <a:buNone/>
            </a:pPr>
            <a:r>
              <a:rPr lang="en-US" dirty="0"/>
              <a:t>The plasma cortisol concentrations should peak </a:t>
            </a:r>
            <a:r>
              <a:rPr lang="en-US" dirty="0" smtClean="0"/>
              <a:t>at 4–8 </a:t>
            </a:r>
            <a:r>
              <a:rPr lang="en-US" dirty="0"/>
              <a:t>h. A delayed response peaking at 24 h or later is </a:t>
            </a:r>
            <a:r>
              <a:rPr lang="en-US" dirty="0" smtClean="0"/>
              <a:t>seen in </a:t>
            </a:r>
            <a:r>
              <a:rPr lang="en-US" dirty="0"/>
              <a:t>secondary adrenal </a:t>
            </a:r>
            <a:r>
              <a:rPr lang="en-US" dirty="0" smtClean="0"/>
              <a:t>insufficiency </a:t>
            </a:r>
            <a:r>
              <a:rPr lang="en-US" dirty="0"/>
              <a:t>(ACTH </a:t>
            </a:r>
            <a:r>
              <a:rPr lang="en-US" dirty="0" smtClean="0"/>
              <a:t>deficiency or </a:t>
            </a:r>
            <a:r>
              <a:rPr lang="it-IT" dirty="0" smtClean="0"/>
              <a:t>corticosteroid </a:t>
            </a:r>
            <a:r>
              <a:rPr lang="it-IT" dirty="0"/>
              <a:t>treatment). Plasma cortisol &lt; 50 </a:t>
            </a:r>
            <a:r>
              <a:rPr lang="it-IT" dirty="0" smtClean="0"/>
              <a:t>nmol/L </a:t>
            </a:r>
            <a:r>
              <a:rPr lang="en-US" dirty="0" smtClean="0"/>
              <a:t>suggests </a:t>
            </a:r>
            <a:r>
              <a:rPr lang="en-US" dirty="0"/>
              <a:t>primary adrenal failure.</a:t>
            </a:r>
          </a:p>
        </p:txBody>
      </p:sp>
    </p:spTree>
    <p:extLst>
      <p:ext uri="{BB962C8B-B14F-4D97-AF65-F5344CB8AC3E}">
        <p14:creationId xmlns:p14="http://schemas.microsoft.com/office/powerpoint/2010/main" val="816210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PHYSIOLOGY</a:t>
            </a:r>
            <a:endParaRPr lang="en-US" dirty="0"/>
          </a:p>
        </p:txBody>
      </p:sp>
      <p:sp>
        <p:nvSpPr>
          <p:cNvPr id="3" name="Content Placeholder 2"/>
          <p:cNvSpPr>
            <a:spLocks noGrp="1"/>
          </p:cNvSpPr>
          <p:nvPr>
            <p:ph idx="1"/>
          </p:nvPr>
        </p:nvSpPr>
        <p:spPr/>
        <p:txBody>
          <a:bodyPr>
            <a:normAutofit fontScale="92500" lnSpcReduction="20000"/>
          </a:bodyPr>
          <a:lstStyle/>
          <a:p>
            <a:r>
              <a:rPr lang="en-US" dirty="0"/>
              <a:t>Circulating cortisol is bound to </a:t>
            </a:r>
            <a:r>
              <a:rPr lang="en-US" dirty="0" smtClean="0">
                <a:solidFill>
                  <a:srgbClr val="FF0000"/>
                </a:solidFill>
              </a:rPr>
              <a:t>cortisol-binding globulin</a:t>
            </a:r>
            <a:r>
              <a:rPr lang="en-US" dirty="0" smtClean="0"/>
              <a:t> </a:t>
            </a:r>
            <a:r>
              <a:rPr lang="en-US" dirty="0"/>
              <a:t>(</a:t>
            </a:r>
            <a:r>
              <a:rPr lang="en-US" dirty="0">
                <a:solidFill>
                  <a:srgbClr val="FF0000"/>
                </a:solidFill>
              </a:rPr>
              <a:t>CBG; </a:t>
            </a:r>
            <a:r>
              <a:rPr lang="en-US" dirty="0" err="1">
                <a:solidFill>
                  <a:srgbClr val="FF0000"/>
                </a:solidFill>
              </a:rPr>
              <a:t>transcortin</a:t>
            </a:r>
            <a:r>
              <a:rPr lang="en-US" dirty="0"/>
              <a:t>) and to </a:t>
            </a:r>
            <a:r>
              <a:rPr lang="en-US" dirty="0">
                <a:solidFill>
                  <a:srgbClr val="FF0000"/>
                </a:solidFill>
              </a:rPr>
              <a:t>albumin</a:t>
            </a:r>
            <a:r>
              <a:rPr lang="en-US" dirty="0"/>
              <a:t>. At </a:t>
            </a:r>
            <a:r>
              <a:rPr lang="en-US" dirty="0" smtClean="0"/>
              <a:t>normal concentrations</a:t>
            </a:r>
            <a:r>
              <a:rPr lang="en-US" dirty="0"/>
              <a:t>, only about </a:t>
            </a:r>
            <a:r>
              <a:rPr lang="en-US" dirty="0" smtClean="0">
                <a:solidFill>
                  <a:srgbClr val="FF0000"/>
                </a:solidFill>
              </a:rPr>
              <a:t>5% of </a:t>
            </a:r>
            <a:r>
              <a:rPr lang="en-US" dirty="0">
                <a:solidFill>
                  <a:srgbClr val="FF0000"/>
                </a:solidFill>
              </a:rPr>
              <a:t>the total </a:t>
            </a:r>
            <a:r>
              <a:rPr lang="en-US" dirty="0" smtClean="0">
                <a:solidFill>
                  <a:srgbClr val="FF0000"/>
                </a:solidFill>
              </a:rPr>
              <a:t>is unbound </a:t>
            </a:r>
            <a:r>
              <a:rPr lang="en-US" dirty="0">
                <a:solidFill>
                  <a:srgbClr val="FF0000"/>
                </a:solidFill>
              </a:rPr>
              <a:t>and physiologically active</a:t>
            </a:r>
            <a:r>
              <a:rPr lang="en-US" dirty="0"/>
              <a:t>. </a:t>
            </a:r>
            <a:endParaRPr lang="en-US" dirty="0" smtClean="0"/>
          </a:p>
          <a:p>
            <a:r>
              <a:rPr lang="en-US" dirty="0" smtClean="0">
                <a:solidFill>
                  <a:srgbClr val="FF0000"/>
                </a:solidFill>
              </a:rPr>
              <a:t>Plasma CBG</a:t>
            </a:r>
            <a:r>
              <a:rPr lang="en-US" dirty="0" smtClean="0"/>
              <a:t> is </a:t>
            </a:r>
            <a:r>
              <a:rPr lang="en-US" dirty="0"/>
              <a:t>almost fully saturated, so that increased </a:t>
            </a:r>
            <a:r>
              <a:rPr lang="en-US" dirty="0" smtClean="0"/>
              <a:t>cortisol secretion </a:t>
            </a:r>
            <a:r>
              <a:rPr lang="en-US" dirty="0"/>
              <a:t>causes a disproportionate rise in the </a:t>
            </a:r>
            <a:r>
              <a:rPr lang="en-US" dirty="0" smtClean="0"/>
              <a:t>free active fraction.</a:t>
            </a:r>
          </a:p>
          <a:p>
            <a:r>
              <a:rPr lang="en-US" dirty="0" smtClean="0"/>
              <a:t>Cortisone </a:t>
            </a:r>
            <a:r>
              <a:rPr lang="en-US" dirty="0"/>
              <a:t>is not secreted in </a:t>
            </a:r>
            <a:r>
              <a:rPr lang="en-US" dirty="0" smtClean="0"/>
              <a:t>significant amounts </a:t>
            </a:r>
            <a:r>
              <a:rPr lang="en-US" dirty="0"/>
              <a:t>by the adrenal cortex. It is </a:t>
            </a:r>
            <a:r>
              <a:rPr lang="en-US" dirty="0" smtClean="0"/>
              <a:t>biologically </a:t>
            </a:r>
            <a:r>
              <a:rPr lang="en-US" dirty="0"/>
              <a:t>inactive until it has been converted </a:t>
            </a:r>
            <a:r>
              <a:rPr lang="en-US" i="1" dirty="0"/>
              <a:t>in vivo</a:t>
            </a:r>
            <a:r>
              <a:rPr lang="en-US" dirty="0"/>
              <a:t> to </a:t>
            </a:r>
            <a:r>
              <a:rPr lang="en-US" dirty="0" smtClean="0"/>
              <a:t>cortisol (hydrocortisone</a:t>
            </a:r>
            <a:r>
              <a:rPr lang="en-US" dirty="0"/>
              <a:t>).</a:t>
            </a:r>
          </a:p>
        </p:txBody>
      </p:sp>
    </p:spTree>
    <p:extLst>
      <p:ext uri="{BB962C8B-B14F-4D97-AF65-F5344CB8AC3E}">
        <p14:creationId xmlns:p14="http://schemas.microsoft.com/office/powerpoint/2010/main" val="384305801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 y="320040"/>
            <a:ext cx="9148191" cy="6217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63134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61319"/>
            <a:ext cx="8229600" cy="3535362"/>
          </a:xfrm>
        </p:spPr>
        <p:txBody>
          <a:bodyPr>
            <a:normAutofit/>
          </a:bodyPr>
          <a:lstStyle/>
          <a:p>
            <a:r>
              <a:rPr lang="en-US" sz="12000" i="1" dirty="0" smtClean="0"/>
              <a:t>THE END</a:t>
            </a:r>
            <a:endParaRPr lang="en-US" sz="12000" i="1" dirty="0"/>
          </a:p>
        </p:txBody>
      </p:sp>
    </p:spTree>
    <p:extLst>
      <p:ext uri="{BB962C8B-B14F-4D97-AF65-F5344CB8AC3E}">
        <p14:creationId xmlns:p14="http://schemas.microsoft.com/office/powerpoint/2010/main" val="3396664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PHYSIOLOGY</a:t>
            </a:r>
            <a:endParaRPr lang="en-US" dirty="0"/>
          </a:p>
        </p:txBody>
      </p:sp>
      <p:sp>
        <p:nvSpPr>
          <p:cNvPr id="3" name="Content Placeholder 2"/>
          <p:cNvSpPr>
            <a:spLocks noGrp="1"/>
          </p:cNvSpPr>
          <p:nvPr>
            <p:ph idx="1"/>
          </p:nvPr>
        </p:nvSpPr>
        <p:spPr/>
        <p:txBody>
          <a:bodyPr>
            <a:normAutofit/>
          </a:bodyPr>
          <a:lstStyle/>
          <a:p>
            <a:r>
              <a:rPr lang="en-US" dirty="0"/>
              <a:t>Glucocorticoids are conjugated with </a:t>
            </a:r>
            <a:r>
              <a:rPr lang="en-US" dirty="0" err="1" smtClean="0">
                <a:solidFill>
                  <a:srgbClr val="FF0000"/>
                </a:solidFill>
              </a:rPr>
              <a:t>glucuronate</a:t>
            </a:r>
            <a:r>
              <a:rPr lang="en-US" dirty="0" smtClean="0"/>
              <a:t> and </a:t>
            </a:r>
            <a:r>
              <a:rPr lang="en-US" dirty="0" err="1">
                <a:solidFill>
                  <a:srgbClr val="FF0000"/>
                </a:solidFill>
              </a:rPr>
              <a:t>sulphate</a:t>
            </a:r>
            <a:r>
              <a:rPr lang="en-US" dirty="0"/>
              <a:t> in the liver to form inactive </a:t>
            </a:r>
            <a:r>
              <a:rPr lang="en-US" dirty="0" smtClean="0"/>
              <a:t>metabolites, which</a:t>
            </a:r>
            <a:r>
              <a:rPr lang="en-US" dirty="0"/>
              <a:t>, because they are more water soluble </a:t>
            </a:r>
            <a:r>
              <a:rPr lang="en-US" dirty="0" smtClean="0"/>
              <a:t>than the </a:t>
            </a:r>
            <a:r>
              <a:rPr lang="en-US" dirty="0"/>
              <a:t>mainly protein-bound parent hormones, can </a:t>
            </a:r>
            <a:r>
              <a:rPr lang="en-US" dirty="0" smtClean="0"/>
              <a:t>be excreted </a:t>
            </a:r>
            <a:r>
              <a:rPr lang="en-US" dirty="0"/>
              <a:t>in the urine.</a:t>
            </a:r>
          </a:p>
        </p:txBody>
      </p:sp>
    </p:spTree>
    <p:extLst>
      <p:ext uri="{BB962C8B-B14F-4D97-AF65-F5344CB8AC3E}">
        <p14:creationId xmlns:p14="http://schemas.microsoft.com/office/powerpoint/2010/main" val="683371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PHYSIOLOGY</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10000"/>
          </a:bodyPr>
          <a:lstStyle/>
          <a:p>
            <a:pPr marL="0" indent="0">
              <a:buNone/>
            </a:pPr>
            <a:r>
              <a:rPr lang="en-US" b="1" u="sng" dirty="0"/>
              <a:t>2</a:t>
            </a:r>
            <a:r>
              <a:rPr lang="en-US" b="1" u="sng" dirty="0" smtClean="0"/>
              <a:t>- Mineralocorticoids</a:t>
            </a:r>
            <a:endParaRPr lang="en-US" b="1" u="sng" dirty="0"/>
          </a:p>
          <a:p>
            <a:r>
              <a:rPr lang="en-US" dirty="0"/>
              <a:t>In contrast to other steroids, </a:t>
            </a:r>
            <a:r>
              <a:rPr lang="en-US" dirty="0">
                <a:solidFill>
                  <a:srgbClr val="FF0000"/>
                </a:solidFill>
              </a:rPr>
              <a:t>aldosterone</a:t>
            </a:r>
            <a:r>
              <a:rPr lang="en-US" dirty="0"/>
              <a:t> is </a:t>
            </a:r>
            <a:r>
              <a:rPr lang="en-US" dirty="0" smtClean="0"/>
              <a:t>not transported </a:t>
            </a:r>
            <a:r>
              <a:rPr lang="en-US" dirty="0"/>
              <a:t>in plasma bound to specific proteins. </a:t>
            </a:r>
            <a:r>
              <a:rPr lang="en-US" dirty="0" smtClean="0"/>
              <a:t>It stimulates </a:t>
            </a:r>
            <a:r>
              <a:rPr lang="en-US" dirty="0"/>
              <a:t>the exchange of sodium for potassium </a:t>
            </a:r>
            <a:r>
              <a:rPr lang="en-US" dirty="0" smtClean="0"/>
              <a:t>and hydrogen </a:t>
            </a:r>
            <a:r>
              <a:rPr lang="en-US" dirty="0"/>
              <a:t>ions across cell membranes and its </a:t>
            </a:r>
            <a:r>
              <a:rPr lang="en-US" dirty="0" smtClean="0"/>
              <a:t>renal </a:t>
            </a:r>
            <a:r>
              <a:rPr lang="en-US" dirty="0"/>
              <a:t>action is especially important for sodium and </a:t>
            </a:r>
            <a:r>
              <a:rPr lang="en-US" dirty="0" smtClean="0"/>
              <a:t>water homeostasis</a:t>
            </a:r>
            <a:r>
              <a:rPr lang="en-US" dirty="0"/>
              <a:t>. </a:t>
            </a:r>
            <a:r>
              <a:rPr lang="en-US" dirty="0" smtClean="0"/>
              <a:t>Like </a:t>
            </a:r>
            <a:r>
              <a:rPr lang="en-US" dirty="0"/>
              <a:t>the glucocorticoids, it is inactivated </a:t>
            </a:r>
            <a:r>
              <a:rPr lang="en-US" dirty="0" smtClean="0"/>
              <a:t>by hepatic </a:t>
            </a:r>
            <a:r>
              <a:rPr lang="en-US" dirty="0"/>
              <a:t>conjugation and is excreted in the urine.</a:t>
            </a:r>
          </a:p>
          <a:p>
            <a:r>
              <a:rPr lang="en-US" dirty="0"/>
              <a:t>There is overlap in the actions of C21 </a:t>
            </a:r>
            <a:r>
              <a:rPr lang="en-US" dirty="0" smtClean="0"/>
              <a:t>steroids. Cortisol</a:t>
            </a:r>
            <a:r>
              <a:rPr lang="en-US" dirty="0"/>
              <a:t>, in particular, may have a </a:t>
            </a:r>
            <a:r>
              <a:rPr lang="en-US" dirty="0" smtClean="0"/>
              <a:t>significant mineralocorticoid </a:t>
            </a:r>
            <a:r>
              <a:rPr lang="en-US" dirty="0"/>
              <a:t>effect at high plasma </a:t>
            </a:r>
            <a:r>
              <a:rPr lang="en-US" dirty="0" smtClean="0"/>
              <a:t>concentrations when </a:t>
            </a:r>
            <a:r>
              <a:rPr lang="en-US" dirty="0"/>
              <a:t>the free fraction is </a:t>
            </a:r>
            <a:r>
              <a:rPr lang="en-US" dirty="0" smtClean="0"/>
              <a:t>significantly </a:t>
            </a:r>
            <a:r>
              <a:rPr lang="en-US" dirty="0"/>
              <a:t>increased.</a:t>
            </a:r>
          </a:p>
        </p:txBody>
      </p:sp>
    </p:spTree>
    <p:extLst>
      <p:ext uri="{BB962C8B-B14F-4D97-AF65-F5344CB8AC3E}">
        <p14:creationId xmlns:p14="http://schemas.microsoft.com/office/powerpoint/2010/main" val="1198768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24719</TotalTime>
  <Words>7067</Words>
  <Application>Microsoft Office PowerPoint</Application>
  <PresentationFormat>On-screen Show (4:3)</PresentationFormat>
  <Paragraphs>329</Paragraphs>
  <Slides>71</Slides>
  <Notes>0</Notes>
  <HiddenSlides>0</HiddenSlides>
  <MMClips>0</MMClips>
  <ScaleCrop>false</ScaleCrop>
  <HeadingPairs>
    <vt:vector size="4" baseType="variant">
      <vt:variant>
        <vt:lpstr>Theme</vt:lpstr>
      </vt:variant>
      <vt:variant>
        <vt:i4>1</vt:i4>
      </vt:variant>
      <vt:variant>
        <vt:lpstr>Slide Titles</vt:lpstr>
      </vt:variant>
      <vt:variant>
        <vt:i4>71</vt:i4>
      </vt:variant>
    </vt:vector>
  </HeadingPairs>
  <TitlesOfParts>
    <vt:vector size="72" baseType="lpstr">
      <vt:lpstr>Office Theme</vt:lpstr>
      <vt:lpstr>The adrenal cortex</vt:lpstr>
      <vt:lpstr>Introduction</vt:lpstr>
      <vt:lpstr>CHEMISTRY AND BIOSYNTHESIS OF STEROIDS</vt:lpstr>
      <vt:lpstr>CHEMISTRY AND BIOSYNTHESIS OF STEROIDS</vt:lpstr>
      <vt:lpstr>CHEMISTRY AND BIOSYNTHESIS OF STEROIDS</vt:lpstr>
      <vt:lpstr>PHYSIOLOGY</vt:lpstr>
      <vt:lpstr>PHYSIOLOGY</vt:lpstr>
      <vt:lpstr>PHYSIOLOGY</vt:lpstr>
      <vt:lpstr>PHYSIOLOGY</vt:lpstr>
      <vt:lpstr>PHYSIOLOGY</vt:lpstr>
      <vt:lpstr>THE HYPOTHALAMIC–PITUITARY– ADRENAL AXIS</vt:lpstr>
      <vt:lpstr>THE HYPOTHALAMIC–PITUITARY– ADRENAL AXIS</vt:lpstr>
      <vt:lpstr>THE HYPOTHALAMIC–PITUITARY– ADRENAL AXIS</vt:lpstr>
      <vt:lpstr>THE HYPOTHALAMIC–PITUITARY– ADRENAL AXIS</vt:lpstr>
      <vt:lpstr>FACTORS AFFECTING PLASMA CORTISOL CONCENTRATIONS</vt:lpstr>
      <vt:lpstr>FACTORS AFFECTING PLASMA CORTISOL CONCENTRATIONS</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DISORDERS OF THE ADRENAL CORTEX</vt:lpstr>
      <vt:lpstr>PowerPoint Presentation</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adrenal cortex</dc:title>
  <dc:creator>MOHAMMED</dc:creator>
  <cp:lastModifiedBy>MOHAMMED</cp:lastModifiedBy>
  <cp:revision>276</cp:revision>
  <dcterms:created xsi:type="dcterms:W3CDTF">2025-10-22T07:04:37Z</dcterms:created>
  <dcterms:modified xsi:type="dcterms:W3CDTF">2025-11-09T22:00:32Z</dcterms:modified>
</cp:coreProperties>
</file>