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0" r:id="rId6"/>
    <p:sldId id="260" r:id="rId7"/>
    <p:sldId id="261" r:id="rId8"/>
    <p:sldId id="281" r:id="rId9"/>
    <p:sldId id="262" r:id="rId10"/>
    <p:sldId id="263" r:id="rId11"/>
    <p:sldId id="264" r:id="rId12"/>
    <p:sldId id="265" r:id="rId13"/>
    <p:sldId id="282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3" r:id="rId29"/>
    <p:sldId id="284" r:id="rId30"/>
    <p:sldId id="285" r:id="rId31"/>
    <p:sldId id="287" r:id="rId32"/>
    <p:sldId id="288" r:id="rId33"/>
    <p:sldId id="286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5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38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5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2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0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72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9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4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3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8AC0E-D0BC-468B-8217-5AD6C88BDFB9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DED4A-975A-4789-B6D6-29F430D25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2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9801"/>
            <a:ext cx="7772400" cy="2438399"/>
          </a:xfrm>
        </p:spPr>
        <p:txBody>
          <a:bodyPr>
            <a:noAutofit/>
          </a:bodyPr>
          <a:lstStyle/>
          <a:p>
            <a:r>
              <a:rPr lang="en-US" sz="8000" b="1" dirty="0"/>
              <a:t>The reproductive system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6248400" y="6553200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MOHAMMED AL-ZUBAIDI, PhD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Advanced Clinical Chemistry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746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Testosterone</a:t>
            </a:r>
            <a:r>
              <a:rPr lang="en-US" dirty="0" smtClean="0"/>
              <a:t> is </a:t>
            </a:r>
            <a:r>
              <a:rPr lang="en-US" dirty="0"/>
              <a:t>involved in sexual differentiation, the </a:t>
            </a:r>
            <a:r>
              <a:rPr lang="en-US" dirty="0" smtClean="0"/>
              <a:t>development of </a:t>
            </a:r>
            <a:r>
              <a:rPr lang="en-US" dirty="0"/>
              <a:t>secondary sexual characteristics, </a:t>
            </a:r>
            <a:r>
              <a:rPr lang="en-US" dirty="0" smtClean="0"/>
              <a:t>spermatogenesis and </a:t>
            </a:r>
            <a:r>
              <a:rPr lang="en-US" dirty="0"/>
              <a:t>anabolism. In the male, the effects of </a:t>
            </a:r>
            <a:r>
              <a:rPr lang="en-US" dirty="0" smtClean="0">
                <a:solidFill>
                  <a:srgbClr val="FF0000"/>
                </a:solidFill>
              </a:rPr>
              <a:t>testosterone</a:t>
            </a:r>
            <a:r>
              <a:rPr lang="en-US" dirty="0" smtClean="0"/>
              <a:t> depend </a:t>
            </a:r>
            <a:r>
              <a:rPr lang="en-US" dirty="0"/>
              <a:t>on intracellular conversion to the </a:t>
            </a:r>
            <a:r>
              <a:rPr lang="en-US" dirty="0">
                <a:solidFill>
                  <a:srgbClr val="FF0000"/>
                </a:solidFill>
              </a:rPr>
              <a:t>even </a:t>
            </a:r>
            <a:r>
              <a:rPr lang="en-US" dirty="0" smtClean="0">
                <a:solidFill>
                  <a:srgbClr val="FF0000"/>
                </a:solidFill>
              </a:rPr>
              <a:t>more potent </a:t>
            </a:r>
            <a:r>
              <a:rPr lang="en-US" dirty="0">
                <a:solidFill>
                  <a:srgbClr val="FF0000"/>
                </a:solidFill>
              </a:rPr>
              <a:t>androgen </a:t>
            </a:r>
            <a:r>
              <a:rPr lang="en-US" dirty="0" err="1">
                <a:solidFill>
                  <a:srgbClr val="FF0000"/>
                </a:solidFill>
              </a:rPr>
              <a:t>dihydrotestosterone</a:t>
            </a:r>
            <a:r>
              <a:rPr lang="en-US" dirty="0"/>
              <a:t> by the </a:t>
            </a:r>
            <a:r>
              <a:rPr lang="en-US" u="sng" dirty="0" smtClean="0"/>
              <a:t>enzyme 5-</a:t>
            </a:r>
            <a:r>
              <a:rPr lang="el-GR" u="sng" dirty="0" smtClean="0"/>
              <a:t>α</a:t>
            </a:r>
            <a:r>
              <a:rPr lang="en-US" u="sng" dirty="0" smtClean="0"/>
              <a:t>-</a:t>
            </a:r>
            <a:r>
              <a:rPr lang="en-US" u="sng" dirty="0" err="1" smtClean="0"/>
              <a:t>reductase</a:t>
            </a:r>
            <a:r>
              <a:rPr lang="en-US" dirty="0" smtClean="0"/>
              <a:t> </a:t>
            </a:r>
            <a:r>
              <a:rPr lang="en-US" dirty="0"/>
              <a:t>in target </a:t>
            </a:r>
            <a:r>
              <a:rPr lang="en-US" dirty="0" smtClean="0"/>
              <a:t>cells.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Luteinizing hormone</a:t>
            </a:r>
            <a:r>
              <a:rPr lang="en-US" dirty="0"/>
              <a:t> stimulates </a:t>
            </a:r>
            <a:r>
              <a:rPr lang="en-US" dirty="0" smtClean="0">
                <a:solidFill>
                  <a:srgbClr val="FF0000"/>
                </a:solidFill>
              </a:rPr>
              <a:t>testosterone</a:t>
            </a:r>
            <a:r>
              <a:rPr lang="en-US" dirty="0" smtClean="0"/>
              <a:t> production </a:t>
            </a:r>
            <a:r>
              <a:rPr lang="en-US" dirty="0"/>
              <a:t>from the </a:t>
            </a:r>
            <a:r>
              <a:rPr lang="en-US" dirty="0" err="1"/>
              <a:t>Leydig</a:t>
            </a:r>
            <a:r>
              <a:rPr lang="en-US" dirty="0"/>
              <a:t> cells. The </a:t>
            </a:r>
            <a:r>
              <a:rPr lang="en-US" dirty="0" err="1"/>
              <a:t>Sertoli</a:t>
            </a:r>
            <a:r>
              <a:rPr lang="en-US" dirty="0"/>
              <a:t> cells </a:t>
            </a:r>
            <a:r>
              <a:rPr lang="en-US" dirty="0" smtClean="0"/>
              <a:t>are involved </a:t>
            </a:r>
            <a:r>
              <a:rPr lang="en-US" dirty="0"/>
              <a:t>in germ cell differentiation and </a:t>
            </a:r>
            <a:r>
              <a:rPr lang="en-US" dirty="0" smtClean="0"/>
              <a:t>spermatogenesis. These </a:t>
            </a:r>
            <a:r>
              <a:rPr lang="en-US" dirty="0"/>
              <a:t>functions depend on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and </a:t>
            </a:r>
            <a:r>
              <a:rPr lang="en-US" dirty="0" smtClean="0"/>
              <a:t>are </a:t>
            </a:r>
            <a:r>
              <a:rPr lang="en-US" u="sng" dirty="0" smtClean="0"/>
              <a:t>stimulated </a:t>
            </a:r>
            <a:r>
              <a:rPr lang="en-US" u="sng" dirty="0"/>
              <a:t>by FSH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110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700" b="1" u="sng" dirty="0"/>
              <a:t>Sex-hormone-binding globulin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and, to a lesser extent, </a:t>
            </a:r>
            <a:r>
              <a:rPr lang="en-US" dirty="0" err="1">
                <a:solidFill>
                  <a:srgbClr val="FF0000"/>
                </a:solidFill>
              </a:rPr>
              <a:t>oestradiol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circulate bound </a:t>
            </a:r>
            <a:r>
              <a:rPr lang="en-US" dirty="0"/>
              <a:t>to a carrier protein, </a:t>
            </a:r>
            <a:r>
              <a:rPr lang="en-US" u="sng" dirty="0" smtClean="0"/>
              <a:t>sex-hormone-binding globulin </a:t>
            </a:r>
            <a:r>
              <a:rPr lang="en-US" u="sng" dirty="0"/>
              <a:t>(SHBG)</a:t>
            </a:r>
            <a:r>
              <a:rPr lang="en-US" dirty="0"/>
              <a:t>, as well as to </a:t>
            </a:r>
            <a:r>
              <a:rPr lang="en-US" u="sng" dirty="0"/>
              <a:t>albumin</a:t>
            </a:r>
            <a:r>
              <a:rPr lang="en-US" dirty="0"/>
              <a:t>. As with </a:t>
            </a:r>
            <a:r>
              <a:rPr lang="en-US" dirty="0" smtClean="0"/>
              <a:t>other hormones</a:t>
            </a:r>
            <a:r>
              <a:rPr lang="en-US" dirty="0"/>
              <a:t>, only the free or unbound fraction (</a:t>
            </a:r>
            <a:r>
              <a:rPr lang="en-US" i="1" dirty="0" smtClean="0"/>
              <a:t>about 3% </a:t>
            </a:r>
            <a:r>
              <a:rPr lang="en-US" i="1" dirty="0"/>
              <a:t>of the total hormone concentration</a:t>
            </a:r>
            <a:r>
              <a:rPr lang="en-US" dirty="0"/>
              <a:t>) </a:t>
            </a:r>
            <a:r>
              <a:rPr lang="en-US" dirty="0" smtClean="0"/>
              <a:t>is </a:t>
            </a:r>
            <a:r>
              <a:rPr lang="en-US" i="1" dirty="0" smtClean="0"/>
              <a:t>metabolically </a:t>
            </a:r>
            <a:r>
              <a:rPr lang="en-US" i="1" dirty="0"/>
              <a:t>active</a:t>
            </a:r>
            <a:r>
              <a:rPr lang="en-US" dirty="0"/>
              <a:t>. Plasma </a:t>
            </a:r>
            <a:r>
              <a:rPr lang="en-US" u="sng" dirty="0"/>
              <a:t>SHBG</a:t>
            </a:r>
            <a:r>
              <a:rPr lang="en-US" dirty="0"/>
              <a:t> levels in </a:t>
            </a:r>
            <a:r>
              <a:rPr lang="en-US" dirty="0" smtClean="0"/>
              <a:t>females are </a:t>
            </a:r>
            <a:r>
              <a:rPr lang="en-US" dirty="0"/>
              <a:t>about </a:t>
            </a:r>
            <a:r>
              <a:rPr lang="en-US" u="sng" dirty="0"/>
              <a:t>twice</a:t>
            </a:r>
            <a:r>
              <a:rPr lang="en-US" dirty="0"/>
              <a:t> those in males. </a:t>
            </a:r>
            <a:r>
              <a:rPr lang="en-US" i="1" u="sng" dirty="0"/>
              <a:t>Changes in </a:t>
            </a:r>
            <a:r>
              <a:rPr lang="en-US" i="1" u="sng" dirty="0" smtClean="0"/>
              <a:t>SHBG concentrations </a:t>
            </a:r>
            <a:r>
              <a:rPr lang="en-US" i="1" u="sng" dirty="0"/>
              <a:t>change the ratio of free testosterone </a:t>
            </a:r>
            <a:r>
              <a:rPr lang="en-US" i="1" u="sng" dirty="0" smtClean="0"/>
              <a:t>to free </a:t>
            </a:r>
            <a:r>
              <a:rPr lang="en-US" i="1" u="sng" dirty="0" err="1"/>
              <a:t>oestrogen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998274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HYPERPROLACTINAEMIA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This is an important cause of </a:t>
            </a:r>
            <a:r>
              <a:rPr lang="en-US" dirty="0" err="1"/>
              <a:t>amenorrhoea</a:t>
            </a:r>
            <a:r>
              <a:rPr lang="en-US" dirty="0"/>
              <a:t>, </a:t>
            </a:r>
            <a:r>
              <a:rPr lang="en-US" dirty="0" smtClean="0"/>
              <a:t>sexual dysfunction</a:t>
            </a:r>
            <a:r>
              <a:rPr lang="en-US" dirty="0"/>
              <a:t>, osteoporosis, infertility and </a:t>
            </a:r>
            <a:r>
              <a:rPr lang="en-US" dirty="0" smtClean="0"/>
              <a:t>possibly breast </a:t>
            </a:r>
            <a:r>
              <a:rPr lang="en-US" dirty="0"/>
              <a:t>cancer. </a:t>
            </a:r>
            <a:r>
              <a:rPr lang="en-US" u="sng" dirty="0"/>
              <a:t>High plasma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prolactin</a:t>
            </a:r>
            <a:r>
              <a:rPr lang="en-US" dirty="0"/>
              <a:t> </a:t>
            </a:r>
            <a:r>
              <a:rPr lang="en-US" dirty="0" smtClean="0"/>
              <a:t>concentrations </a:t>
            </a:r>
            <a:r>
              <a:rPr lang="en-US" u="sng" dirty="0" smtClean="0"/>
              <a:t>inhibit</a:t>
            </a:r>
            <a:r>
              <a:rPr lang="en-US" dirty="0" smtClean="0"/>
              <a:t> </a:t>
            </a:r>
            <a:r>
              <a:rPr lang="en-US" dirty="0"/>
              <a:t>the normal pulsatile release of </a:t>
            </a:r>
            <a:r>
              <a:rPr lang="en-US" dirty="0" err="1">
                <a:solidFill>
                  <a:srgbClr val="FF0000"/>
                </a:solidFill>
              </a:rPr>
              <a:t>GnRH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u="sng" dirty="0" smtClean="0"/>
              <a:t>inhibit</a:t>
            </a:r>
            <a:r>
              <a:rPr lang="en-US" dirty="0" smtClean="0"/>
              <a:t> </a:t>
            </a:r>
            <a:r>
              <a:rPr lang="en-US" dirty="0"/>
              <a:t>gonadal steroid hormone synthesis </a:t>
            </a:r>
            <a:r>
              <a:rPr lang="en-US" dirty="0" smtClean="0"/>
              <a:t>directly. Plasma </a:t>
            </a:r>
            <a:r>
              <a:rPr lang="en-US" dirty="0" err="1">
                <a:solidFill>
                  <a:srgbClr val="FF0000"/>
                </a:solidFill>
              </a:rPr>
              <a:t>gonadotrophin</a:t>
            </a:r>
            <a:r>
              <a:rPr lang="en-US" dirty="0"/>
              <a:t> and </a:t>
            </a:r>
            <a:r>
              <a:rPr lang="en-US" dirty="0" err="1">
                <a:solidFill>
                  <a:srgbClr val="FF0000"/>
                </a:solidFill>
              </a:rPr>
              <a:t>oestrogen</a:t>
            </a:r>
            <a:r>
              <a:rPr lang="en-US" dirty="0"/>
              <a:t> </a:t>
            </a:r>
            <a:r>
              <a:rPr lang="en-US" dirty="0" smtClean="0"/>
              <a:t>concentrations are </a:t>
            </a:r>
            <a:r>
              <a:rPr lang="en-US" dirty="0"/>
              <a:t>therefore low, and the symptoms of </a:t>
            </a:r>
            <a:r>
              <a:rPr lang="en-US" dirty="0" err="1" smtClean="0">
                <a:solidFill>
                  <a:srgbClr val="FF0000"/>
                </a:solidFill>
              </a:rPr>
              <a:t>oestrogen</a:t>
            </a:r>
            <a:r>
              <a:rPr lang="en-US" dirty="0" smtClean="0"/>
              <a:t> deficiency </a:t>
            </a:r>
            <a:r>
              <a:rPr lang="en-US" dirty="0"/>
              <a:t>may occur. About a third of patients </a:t>
            </a:r>
            <a:r>
              <a:rPr lang="en-US" dirty="0" smtClean="0"/>
              <a:t>with </a:t>
            </a:r>
            <a:r>
              <a:rPr lang="en-US" dirty="0" err="1" smtClean="0"/>
              <a:t>hyperprolactinaemia</a:t>
            </a:r>
            <a:r>
              <a:rPr lang="en-US" dirty="0" smtClean="0"/>
              <a:t> </a:t>
            </a:r>
            <a:r>
              <a:rPr lang="en-US" dirty="0"/>
              <a:t>have </a:t>
            </a:r>
            <a:r>
              <a:rPr lang="en-US" dirty="0" err="1"/>
              <a:t>galactorrhoea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finding </a:t>
            </a:r>
            <a:r>
              <a:rPr lang="en-US" dirty="0"/>
              <a:t>of </a:t>
            </a:r>
            <a:r>
              <a:rPr lang="en-US" dirty="0" err="1"/>
              <a:t>hyperprolactinaemia</a:t>
            </a:r>
            <a:r>
              <a:rPr lang="en-US" dirty="0"/>
              <a:t> should </a:t>
            </a:r>
            <a:r>
              <a:rPr lang="en-US" dirty="0" smtClean="0"/>
              <a:t>be interpreted </a:t>
            </a:r>
            <a:r>
              <a:rPr lang="en-US" dirty="0"/>
              <a:t>with caution. As </a:t>
            </a:r>
            <a:r>
              <a:rPr lang="en-US" dirty="0" smtClean="0"/>
              <a:t>mentioned, plasma prolactin </a:t>
            </a:r>
            <a:r>
              <a:rPr lang="en-US" dirty="0"/>
              <a:t>concentration is raised during pregnancy </a:t>
            </a:r>
            <a:r>
              <a:rPr lang="en-US" dirty="0" smtClean="0"/>
              <a:t>and lactation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7141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HYPERPROLACTINAEMIA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Plasma </a:t>
            </a:r>
            <a:r>
              <a:rPr lang="en-US" dirty="0">
                <a:solidFill>
                  <a:srgbClr val="FF0000"/>
                </a:solidFill>
              </a:rPr>
              <a:t>prolactin</a:t>
            </a:r>
            <a:r>
              <a:rPr lang="en-US" dirty="0"/>
              <a:t> concentrations are </a:t>
            </a:r>
            <a:r>
              <a:rPr lang="en-US" dirty="0" smtClean="0"/>
              <a:t>higher in </a:t>
            </a:r>
            <a:r>
              <a:rPr lang="en-US" dirty="0"/>
              <a:t>females than in males and decrease post </a:t>
            </a:r>
            <a:r>
              <a:rPr lang="en-US" dirty="0" smtClean="0"/>
              <a:t>menopause. Samples </a:t>
            </a:r>
            <a:r>
              <a:rPr lang="en-US" dirty="0"/>
              <a:t>for </a:t>
            </a:r>
            <a:r>
              <a:rPr lang="en-US" dirty="0">
                <a:solidFill>
                  <a:srgbClr val="FF0000"/>
                </a:solidFill>
              </a:rPr>
              <a:t>prolactin</a:t>
            </a:r>
            <a:r>
              <a:rPr lang="en-US" dirty="0"/>
              <a:t> estimations should be </a:t>
            </a:r>
            <a:r>
              <a:rPr lang="en-US" dirty="0" smtClean="0"/>
              <a:t>taken at </a:t>
            </a:r>
            <a:r>
              <a:rPr lang="en-US" dirty="0"/>
              <a:t>least </a:t>
            </a:r>
            <a:r>
              <a:rPr lang="en-US" u="sng" dirty="0"/>
              <a:t>2–3 h after waking</a:t>
            </a:r>
            <a:r>
              <a:rPr lang="en-US" dirty="0"/>
              <a:t> in order to eliminate </a:t>
            </a:r>
            <a:r>
              <a:rPr lang="en-US" dirty="0" smtClean="0"/>
              <a:t>the misleading </a:t>
            </a:r>
            <a:r>
              <a:rPr lang="en-US" dirty="0"/>
              <a:t>elevated plasma concentrations </a:t>
            </a:r>
            <a:r>
              <a:rPr lang="en-US" dirty="0" smtClean="0"/>
              <a:t>found during </a:t>
            </a:r>
            <a:r>
              <a:rPr lang="en-US" dirty="0"/>
              <a:t>sleep; the </a:t>
            </a:r>
            <a:r>
              <a:rPr lang="en-US" u="sng" dirty="0"/>
              <a:t>stress</a:t>
            </a:r>
            <a:r>
              <a:rPr lang="en-US" dirty="0"/>
              <a:t> of </a:t>
            </a:r>
            <a:r>
              <a:rPr lang="en-US" dirty="0" err="1"/>
              <a:t>venepuncture</a:t>
            </a:r>
            <a:r>
              <a:rPr lang="en-US" dirty="0"/>
              <a:t> may </a:t>
            </a:r>
            <a:r>
              <a:rPr lang="en-US" dirty="0" smtClean="0"/>
              <a:t>also cause </a:t>
            </a:r>
            <a:r>
              <a:rPr lang="en-US" dirty="0">
                <a:solidFill>
                  <a:srgbClr val="FF0000"/>
                </a:solidFill>
              </a:rPr>
              <a:t>prolactin</a:t>
            </a:r>
            <a:r>
              <a:rPr lang="en-US" dirty="0"/>
              <a:t> secretion. A sustained increase </a:t>
            </a:r>
            <a:r>
              <a:rPr lang="en-US" dirty="0" smtClean="0"/>
              <a:t>of more </a:t>
            </a:r>
            <a:r>
              <a:rPr lang="en-US" dirty="0"/>
              <a:t>than about 700 </a:t>
            </a:r>
            <a:r>
              <a:rPr lang="en-US" dirty="0" err="1"/>
              <a:t>mU</a:t>
            </a:r>
            <a:r>
              <a:rPr lang="en-US" dirty="0"/>
              <a:t>/L should be </a:t>
            </a:r>
            <a:r>
              <a:rPr lang="en-US" dirty="0" smtClean="0"/>
              <a:t>investigated. </a:t>
            </a:r>
            <a:r>
              <a:rPr lang="en-US" dirty="0" err="1" smtClean="0"/>
              <a:t>Macroprolactinaemia</a:t>
            </a:r>
            <a:r>
              <a:rPr lang="en-US" dirty="0"/>
              <a:t>, in which the raised </a:t>
            </a:r>
            <a:r>
              <a:rPr lang="en-US" dirty="0" smtClean="0"/>
              <a:t>plasma </a:t>
            </a:r>
            <a:r>
              <a:rPr lang="en-US" dirty="0" smtClean="0">
                <a:solidFill>
                  <a:srgbClr val="FF0000"/>
                </a:solidFill>
              </a:rPr>
              <a:t>prolactin</a:t>
            </a:r>
            <a:r>
              <a:rPr lang="en-US" dirty="0" smtClean="0"/>
              <a:t> </a:t>
            </a:r>
            <a:r>
              <a:rPr lang="en-US" dirty="0"/>
              <a:t>concentration is due to a </a:t>
            </a:r>
            <a:r>
              <a:rPr lang="en-US" u="sng" dirty="0"/>
              <a:t>complex </a:t>
            </a:r>
            <a:r>
              <a:rPr lang="en-US" u="sng" dirty="0" smtClean="0"/>
              <a:t>with </a:t>
            </a:r>
            <a:r>
              <a:rPr lang="en-US" u="sng" dirty="0" err="1" smtClean="0"/>
              <a:t>immunoglobulins</a:t>
            </a:r>
            <a:r>
              <a:rPr lang="en-US" dirty="0"/>
              <a:t>, </a:t>
            </a:r>
            <a:r>
              <a:rPr lang="en-US" i="1" dirty="0"/>
              <a:t>should be excluded</a:t>
            </a:r>
            <a:r>
              <a:rPr lang="en-US" dirty="0"/>
              <a:t>, usually by </a:t>
            </a:r>
            <a:r>
              <a:rPr lang="en-US" dirty="0" smtClean="0"/>
              <a:t>being precipitated </a:t>
            </a:r>
            <a:r>
              <a:rPr lang="en-US" dirty="0"/>
              <a:t>in the plasma sample by </a:t>
            </a:r>
            <a:r>
              <a:rPr lang="en-US" dirty="0" smtClean="0"/>
              <a:t>polyethylene </a:t>
            </a:r>
            <a:r>
              <a:rPr lang="en-US" dirty="0"/>
              <a:t>glycol, before extensive investigation is undertaken </a:t>
            </a:r>
            <a:r>
              <a:rPr lang="en-US" dirty="0" smtClean="0"/>
              <a:t>for true </a:t>
            </a:r>
            <a:r>
              <a:rPr lang="en-US" dirty="0" err="1"/>
              <a:t>hyperprolactinaemia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1111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HYPERPROLACTINAEMIA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/>
              <a:t>Hypothyroidism, polycystic ovary </a:t>
            </a:r>
            <a:r>
              <a:rPr lang="en-US" u="sng" dirty="0" err="1" smtClean="0"/>
              <a:t>syndrome,chronic</a:t>
            </a:r>
            <a:r>
              <a:rPr lang="en-US" u="sng" dirty="0" smtClean="0"/>
              <a:t> kidney </a:t>
            </a:r>
            <a:r>
              <a:rPr lang="en-US" u="sng" dirty="0"/>
              <a:t>disease and certain drugs, e.g. </a:t>
            </a:r>
            <a:r>
              <a:rPr lang="en-US" u="sng" dirty="0" smtClean="0"/>
              <a:t>antipsychotics, opioids</a:t>
            </a:r>
            <a:r>
              <a:rPr lang="en-US" u="sng" dirty="0"/>
              <a:t>, estrogens, H</a:t>
            </a:r>
            <a:r>
              <a:rPr lang="en-US" u="sng" baseline="-25000" dirty="0"/>
              <a:t>2</a:t>
            </a:r>
            <a:r>
              <a:rPr lang="en-US" u="sng" dirty="0"/>
              <a:t> receptor antagonists </a:t>
            </a:r>
            <a:r>
              <a:rPr lang="en-US" u="sng" dirty="0" smtClean="0"/>
              <a:t>and antidepressants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can also evoke </a:t>
            </a:r>
            <a:r>
              <a:rPr lang="en-US" dirty="0" err="1" smtClean="0">
                <a:solidFill>
                  <a:srgbClr val="FF0000"/>
                </a:solidFill>
              </a:rPr>
              <a:t>hyperprolactinaemia</a:t>
            </a:r>
            <a:r>
              <a:rPr lang="en-US" dirty="0" smtClean="0"/>
              <a:t>. Antipsychotic </a:t>
            </a:r>
            <a:r>
              <a:rPr lang="en-US" dirty="0"/>
              <a:t>drugs, such as </a:t>
            </a:r>
            <a:r>
              <a:rPr lang="en-US" dirty="0" smtClean="0"/>
              <a:t>chlorpromazine, haloperidol</a:t>
            </a:r>
            <a:r>
              <a:rPr lang="en-US" dirty="0"/>
              <a:t>, clozapine, olanzapine and </a:t>
            </a:r>
            <a:r>
              <a:rPr lang="en-US" dirty="0" err="1" smtClean="0"/>
              <a:t>aripiprazole</a:t>
            </a:r>
            <a:r>
              <a:rPr lang="en-US" dirty="0" smtClean="0"/>
              <a:t> generally </a:t>
            </a:r>
            <a:r>
              <a:rPr lang="en-US" dirty="0"/>
              <a:t>block dopamine receptors (D</a:t>
            </a:r>
            <a:r>
              <a:rPr lang="en-US" baseline="-25000" dirty="0"/>
              <a:t>2</a:t>
            </a:r>
            <a:r>
              <a:rPr lang="en-US" dirty="0"/>
              <a:t>), </a:t>
            </a:r>
            <a:r>
              <a:rPr lang="en-US" dirty="0" smtClean="0"/>
              <a:t>although the </a:t>
            </a:r>
            <a:r>
              <a:rPr lang="en-US" dirty="0"/>
              <a:t>last may be associated with a low rate </a:t>
            </a:r>
            <a:r>
              <a:rPr lang="en-US" dirty="0" smtClean="0"/>
              <a:t>of </a:t>
            </a:r>
            <a:r>
              <a:rPr lang="en-US" dirty="0" err="1" smtClean="0"/>
              <a:t>hyperprolactinaemia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Prolactin</a:t>
            </a:r>
            <a:r>
              <a:rPr lang="en-US" dirty="0"/>
              <a:t> plasma </a:t>
            </a:r>
            <a:r>
              <a:rPr lang="en-US" dirty="0" smtClean="0"/>
              <a:t>concentrations persistently </a:t>
            </a:r>
            <a:r>
              <a:rPr lang="en-US" dirty="0"/>
              <a:t>greater than </a:t>
            </a:r>
            <a:r>
              <a:rPr lang="en-US" u="sng" dirty="0"/>
              <a:t>1000 </a:t>
            </a:r>
            <a:r>
              <a:rPr lang="en-US" u="sng" dirty="0" err="1"/>
              <a:t>mU</a:t>
            </a:r>
            <a:r>
              <a:rPr lang="en-US" u="sng" dirty="0"/>
              <a:t>/L</a:t>
            </a:r>
            <a:r>
              <a:rPr lang="en-US" dirty="0"/>
              <a:t> may need a </a:t>
            </a:r>
            <a:r>
              <a:rPr lang="en-US" dirty="0" smtClean="0"/>
              <a:t>change in </a:t>
            </a:r>
            <a:r>
              <a:rPr lang="en-US" dirty="0"/>
              <a:t>antipsychotic medication or a reduction in the </a:t>
            </a:r>
            <a:r>
              <a:rPr lang="en-US" dirty="0" smtClean="0"/>
              <a:t>dose; concentrations </a:t>
            </a:r>
            <a:r>
              <a:rPr lang="en-US" dirty="0"/>
              <a:t>over </a:t>
            </a:r>
            <a:r>
              <a:rPr lang="en-US" u="sng" dirty="0"/>
              <a:t>2000 </a:t>
            </a:r>
            <a:r>
              <a:rPr lang="en-US" u="sng" dirty="0" err="1"/>
              <a:t>mU</a:t>
            </a:r>
            <a:r>
              <a:rPr lang="en-US" u="sng" dirty="0"/>
              <a:t>/L</a:t>
            </a:r>
            <a:r>
              <a:rPr lang="en-US" dirty="0"/>
              <a:t> probably merit </a:t>
            </a:r>
            <a:r>
              <a:rPr lang="en-US" dirty="0" smtClean="0"/>
              <a:t>an endocrinologist’s </a:t>
            </a:r>
            <a:r>
              <a:rPr lang="en-US" dirty="0"/>
              <a:t>opinion to exclude a </a:t>
            </a:r>
            <a:r>
              <a:rPr lang="en-US" dirty="0" err="1"/>
              <a:t>prolactinoma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4008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HYPERPROLACTINAEMIA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dirty="0"/>
              <a:t>The pathological causes of </a:t>
            </a:r>
            <a:r>
              <a:rPr lang="en-US" sz="2300" dirty="0" err="1" smtClean="0"/>
              <a:t>hyperprolactinaemia</a:t>
            </a:r>
            <a:r>
              <a:rPr lang="en-US" sz="2300" dirty="0" smtClean="0"/>
              <a:t> include </a:t>
            </a:r>
            <a:r>
              <a:rPr lang="en-US" sz="2300" dirty="0"/>
              <a:t>a </a:t>
            </a:r>
            <a:r>
              <a:rPr lang="en-US" sz="2300" dirty="0">
                <a:solidFill>
                  <a:srgbClr val="FF0000"/>
                </a:solidFill>
              </a:rPr>
              <a:t>prolactin</a:t>
            </a:r>
            <a:r>
              <a:rPr lang="en-US" sz="2300" dirty="0"/>
              <a:t>-secreting </a:t>
            </a:r>
            <a:r>
              <a:rPr lang="en-US" sz="2300" dirty="0" err="1"/>
              <a:t>tumour</a:t>
            </a:r>
            <a:r>
              <a:rPr lang="en-US" sz="2300" dirty="0"/>
              <a:t> of the </a:t>
            </a:r>
            <a:r>
              <a:rPr lang="en-US" sz="2300" dirty="0" smtClean="0"/>
              <a:t>pituitary gland</a:t>
            </a:r>
            <a:r>
              <a:rPr lang="en-US" sz="2300" dirty="0"/>
              <a:t>. If a pituitary </a:t>
            </a:r>
            <a:r>
              <a:rPr lang="en-US" sz="2300" dirty="0" err="1"/>
              <a:t>tumour</a:t>
            </a:r>
            <a:r>
              <a:rPr lang="en-US" sz="2300" dirty="0"/>
              <a:t> is found, it is </a:t>
            </a:r>
            <a:r>
              <a:rPr lang="en-US" sz="2300" dirty="0" smtClean="0"/>
              <a:t>usually either </a:t>
            </a:r>
            <a:r>
              <a:rPr lang="en-US" sz="2300" dirty="0"/>
              <a:t>a </a:t>
            </a:r>
            <a:r>
              <a:rPr lang="en-US" sz="2300" dirty="0" err="1"/>
              <a:t>microadenoma</a:t>
            </a:r>
            <a:r>
              <a:rPr lang="en-US" sz="2300" dirty="0"/>
              <a:t> (&lt; 10 mm) or a </a:t>
            </a:r>
            <a:r>
              <a:rPr lang="en-US" sz="2300" dirty="0" err="1" smtClean="0"/>
              <a:t>macroadenoma</a:t>
            </a:r>
            <a:r>
              <a:rPr lang="en-US" sz="2300" dirty="0" smtClean="0"/>
              <a:t> (&gt; </a:t>
            </a:r>
            <a:r>
              <a:rPr lang="en-US" sz="2300" dirty="0"/>
              <a:t>10 mm). </a:t>
            </a:r>
            <a:r>
              <a:rPr lang="en-US" sz="2300" u="sng" dirty="0"/>
              <a:t>The higher the plasma </a:t>
            </a:r>
            <a:r>
              <a:rPr lang="en-US" sz="2300" u="sng" dirty="0" smtClean="0">
                <a:solidFill>
                  <a:srgbClr val="FF0000"/>
                </a:solidFill>
              </a:rPr>
              <a:t>prolactin</a:t>
            </a:r>
            <a:r>
              <a:rPr lang="en-US" sz="2300" u="sng" dirty="0" smtClean="0"/>
              <a:t> concentration</a:t>
            </a:r>
            <a:r>
              <a:rPr lang="en-US" sz="2300" u="sng" dirty="0"/>
              <a:t>, the greater the likelihood that a </a:t>
            </a:r>
            <a:r>
              <a:rPr lang="en-US" sz="2300" u="sng" dirty="0" err="1" smtClean="0"/>
              <a:t>tumour</a:t>
            </a:r>
            <a:r>
              <a:rPr lang="en-US" sz="2300" u="sng" dirty="0" smtClean="0"/>
              <a:t> is </a:t>
            </a:r>
            <a:r>
              <a:rPr lang="en-US" sz="2300" u="sng" dirty="0"/>
              <a:t>present, with concentrations more than 2000 </a:t>
            </a:r>
            <a:r>
              <a:rPr lang="en-US" sz="2300" u="sng" dirty="0" err="1" smtClean="0"/>
              <a:t>mU</a:t>
            </a:r>
            <a:r>
              <a:rPr lang="en-US" sz="2300" u="sng" dirty="0" smtClean="0"/>
              <a:t>/L </a:t>
            </a:r>
            <a:r>
              <a:rPr lang="en-US" sz="2300" u="sng" dirty="0"/>
              <a:t>suggestive of hypothalamic or </a:t>
            </a:r>
            <a:r>
              <a:rPr lang="en-US" sz="2300" u="sng" dirty="0" err="1"/>
              <a:t>microadenoma</a:t>
            </a:r>
            <a:r>
              <a:rPr lang="en-US" sz="2300" u="sng" dirty="0"/>
              <a:t>, </a:t>
            </a:r>
            <a:r>
              <a:rPr lang="en-US" sz="2300" u="sng" dirty="0" smtClean="0"/>
              <a:t>whereas concentrations </a:t>
            </a:r>
            <a:r>
              <a:rPr lang="en-US" sz="2300" u="sng" dirty="0"/>
              <a:t>more than 6000 </a:t>
            </a:r>
            <a:r>
              <a:rPr lang="en-US" sz="2300" u="sng" dirty="0" err="1"/>
              <a:t>mU</a:t>
            </a:r>
            <a:r>
              <a:rPr lang="en-US" sz="2300" u="sng" dirty="0"/>
              <a:t>/L are more </a:t>
            </a:r>
            <a:r>
              <a:rPr lang="en-US" sz="2300" u="sng" dirty="0" smtClean="0"/>
              <a:t>likely to </a:t>
            </a:r>
            <a:r>
              <a:rPr lang="en-US" sz="2300" u="sng" dirty="0"/>
              <a:t>indicate a </a:t>
            </a:r>
            <a:r>
              <a:rPr lang="en-US" sz="2300" u="sng" dirty="0" err="1"/>
              <a:t>macroadenoma</a:t>
            </a:r>
            <a:r>
              <a:rPr lang="en-US" sz="2300" u="sng" dirty="0"/>
              <a:t>.</a:t>
            </a:r>
            <a:r>
              <a:rPr lang="en-US" sz="2300" dirty="0"/>
              <a:t> The latter are </a:t>
            </a:r>
            <a:r>
              <a:rPr lang="en-US" sz="2300" dirty="0" smtClean="0"/>
              <a:t>sometimes associated </a:t>
            </a:r>
            <a:r>
              <a:rPr lang="en-US" sz="2300" dirty="0"/>
              <a:t>with multiple endocrine </a:t>
            </a:r>
            <a:r>
              <a:rPr lang="en-US" sz="2300" dirty="0" err="1"/>
              <a:t>neoplasia</a:t>
            </a:r>
            <a:r>
              <a:rPr lang="en-US" sz="2300" dirty="0"/>
              <a:t> (MEN </a:t>
            </a:r>
            <a:r>
              <a:rPr lang="en-US" sz="2300" dirty="0" smtClean="0"/>
              <a:t>1) syndrome. </a:t>
            </a:r>
          </a:p>
          <a:p>
            <a:pPr marL="0" indent="0">
              <a:buNone/>
            </a:pPr>
            <a:r>
              <a:rPr lang="en-US" sz="2300" dirty="0" smtClean="0"/>
              <a:t>If </a:t>
            </a:r>
            <a:r>
              <a:rPr lang="en-US" sz="2300" dirty="0" err="1"/>
              <a:t>hyperprolactinaemia</a:t>
            </a:r>
            <a:r>
              <a:rPr lang="en-US" sz="2300" dirty="0"/>
              <a:t> is </a:t>
            </a:r>
            <a:r>
              <a:rPr lang="en-US" sz="2300" dirty="0" smtClean="0"/>
              <a:t>confirmed</a:t>
            </a:r>
            <a:r>
              <a:rPr lang="en-US" sz="2300" dirty="0"/>
              <a:t>, </a:t>
            </a:r>
            <a:r>
              <a:rPr lang="en-US" sz="2300" dirty="0" smtClean="0"/>
              <a:t>pregnancy must </a:t>
            </a:r>
            <a:r>
              <a:rPr lang="en-US" sz="2300" dirty="0"/>
              <a:t>be excluded, and also renal impairment, </a:t>
            </a:r>
            <a:r>
              <a:rPr lang="en-US" sz="2300" dirty="0" smtClean="0"/>
              <a:t>relevant drugs </a:t>
            </a:r>
            <a:r>
              <a:rPr lang="en-US" sz="2300" dirty="0"/>
              <a:t>and hypothyroidism. Pituitary imaging </a:t>
            </a:r>
            <a:r>
              <a:rPr lang="en-US" sz="2300" dirty="0" smtClean="0"/>
              <a:t>with CT </a:t>
            </a:r>
            <a:r>
              <a:rPr lang="en-US" sz="2300" dirty="0"/>
              <a:t>or </a:t>
            </a:r>
            <a:r>
              <a:rPr lang="en-US" sz="2300" dirty="0" smtClean="0"/>
              <a:t>MRI </a:t>
            </a:r>
            <a:r>
              <a:rPr lang="en-US" sz="2300" dirty="0"/>
              <a:t>may show a </a:t>
            </a:r>
            <a:r>
              <a:rPr lang="en-US" sz="2300" dirty="0" err="1"/>
              <a:t>tumour</a:t>
            </a:r>
            <a:r>
              <a:rPr lang="en-US" sz="2300" dirty="0"/>
              <a:t>. </a:t>
            </a:r>
            <a:r>
              <a:rPr lang="en-US" sz="2300" dirty="0" smtClean="0"/>
              <a:t>Dopamine receptor agonists such as </a:t>
            </a:r>
            <a:r>
              <a:rPr lang="en-US" sz="2300" dirty="0" err="1" smtClean="0"/>
              <a:t>bromocriptine</a:t>
            </a:r>
            <a:r>
              <a:rPr lang="en-US" sz="2300" dirty="0" smtClean="0"/>
              <a:t> or </a:t>
            </a:r>
            <a:r>
              <a:rPr lang="en-US" sz="2300" dirty="0" err="1" smtClean="0"/>
              <a:t>cabergoline</a:t>
            </a:r>
            <a:r>
              <a:rPr lang="en-US" sz="2300" dirty="0" smtClean="0"/>
              <a:t> are used to lower </a:t>
            </a:r>
            <a:r>
              <a:rPr lang="en-US" sz="2300" dirty="0" smtClean="0">
                <a:solidFill>
                  <a:srgbClr val="FF0000"/>
                </a:solidFill>
              </a:rPr>
              <a:t>prolactin</a:t>
            </a:r>
            <a:r>
              <a:rPr lang="en-US" sz="2300" dirty="0" smtClean="0"/>
              <a:t> concentrations. </a:t>
            </a:r>
            <a:r>
              <a:rPr lang="en-US" sz="2300" dirty="0"/>
              <a:t>Sometimes </a:t>
            </a:r>
            <a:r>
              <a:rPr lang="en-US" sz="2300" dirty="0" smtClean="0"/>
              <a:t>pituitary surgery </a:t>
            </a:r>
            <a:r>
              <a:rPr lang="en-US" sz="2300" dirty="0"/>
              <a:t>is needed to remove a pituitary </a:t>
            </a:r>
            <a:r>
              <a:rPr lang="en-US" sz="2300" dirty="0" err="1"/>
              <a:t>tumour</a:t>
            </a:r>
            <a:r>
              <a:rPr lang="en-US" sz="2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2849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complex series of events leading to the </a:t>
            </a:r>
            <a:r>
              <a:rPr lang="en-US" dirty="0" smtClean="0"/>
              <a:t>development of </a:t>
            </a:r>
            <a:r>
              <a:rPr lang="en-US" dirty="0"/>
              <a:t>sexual competence depends on many steps </a:t>
            </a:r>
            <a:r>
              <a:rPr lang="en-US" dirty="0" smtClean="0"/>
              <a:t>occurring at </a:t>
            </a:r>
            <a:r>
              <a:rPr lang="en-US" dirty="0"/>
              <a:t>the correct time.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Chromosomal sex is determined at fertilization </a:t>
            </a:r>
            <a:r>
              <a:rPr lang="en-US" dirty="0" smtClean="0"/>
              <a:t>by the </a:t>
            </a:r>
            <a:r>
              <a:rPr lang="en-US" dirty="0"/>
              <a:t>chromosomes present in the ovum and </a:t>
            </a:r>
            <a:r>
              <a:rPr lang="en-US" dirty="0" smtClean="0"/>
              <a:t>sperm, each </a:t>
            </a:r>
            <a:r>
              <a:rPr lang="en-US" dirty="0"/>
              <a:t>of which contributes </a:t>
            </a:r>
            <a:r>
              <a:rPr lang="en-US" dirty="0">
                <a:solidFill>
                  <a:srgbClr val="FF0000"/>
                </a:solidFill>
              </a:rPr>
              <a:t>22 autosomes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one </a:t>
            </a:r>
            <a:r>
              <a:rPr lang="en-US" dirty="0" smtClean="0">
                <a:solidFill>
                  <a:srgbClr val="FF0000"/>
                </a:solidFill>
              </a:rPr>
              <a:t>sex chromosome</a:t>
            </a:r>
            <a:r>
              <a:rPr lang="en-US" dirty="0">
                <a:solidFill>
                  <a:srgbClr val="FF0000"/>
                </a:solidFill>
              </a:rPr>
              <a:t>, X or Y</a:t>
            </a:r>
            <a:r>
              <a:rPr lang="en-US" dirty="0"/>
              <a:t>. Normal males have a </a:t>
            </a:r>
            <a:r>
              <a:rPr lang="en-US" dirty="0" smtClean="0"/>
              <a:t>46,XY karyotype</a:t>
            </a:r>
            <a:r>
              <a:rPr lang="en-US" dirty="0"/>
              <a:t>, and normal females 46,XX. </a:t>
            </a:r>
            <a:r>
              <a:rPr lang="en-US" dirty="0" smtClean="0"/>
              <a:t>Abnormalities </a:t>
            </a:r>
            <a:r>
              <a:rPr lang="en-US" dirty="0"/>
              <a:t>occurring at this stage may result in defective </a:t>
            </a:r>
            <a:r>
              <a:rPr lang="en-US" dirty="0" smtClean="0"/>
              <a:t>gonadal development</a:t>
            </a:r>
            <a:r>
              <a:rPr lang="en-US" dirty="0"/>
              <a:t>, as occurs in </a:t>
            </a:r>
            <a:r>
              <a:rPr lang="en-US" dirty="0" err="1">
                <a:solidFill>
                  <a:srgbClr val="FF0000"/>
                </a:solidFill>
              </a:rPr>
              <a:t>Klinefelter’s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syndrome in </a:t>
            </a:r>
            <a:r>
              <a:rPr lang="en-US" dirty="0">
                <a:solidFill>
                  <a:srgbClr val="FF0000"/>
                </a:solidFill>
              </a:rPr>
              <a:t>males (47,XXY)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Turner’s syndrome in </a:t>
            </a:r>
            <a:r>
              <a:rPr lang="en-US" dirty="0" smtClean="0">
                <a:solidFill>
                  <a:srgbClr val="FF0000"/>
                </a:solidFill>
              </a:rPr>
              <a:t>females (45,XO)</a:t>
            </a:r>
            <a:r>
              <a:rPr lang="en-US" dirty="0" smtClean="0"/>
              <a:t>. The </a:t>
            </a:r>
            <a:r>
              <a:rPr lang="en-US" dirty="0"/>
              <a:t>sex chromosomes determine whether </a:t>
            </a:r>
            <a:r>
              <a:rPr lang="en-US" dirty="0" smtClean="0"/>
              <a:t>the primitive </a:t>
            </a:r>
            <a:r>
              <a:rPr lang="en-US" dirty="0"/>
              <a:t>gonads become testes or ovaries.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The development and disorders of gonadal function in the male and female are considered separately next slides.</a:t>
            </a:r>
            <a:endParaRPr lang="en-US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2746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074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9067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u="sng" dirty="0"/>
              <a:t>The female</a:t>
            </a:r>
          </a:p>
          <a:p>
            <a:pPr marL="0" indent="0">
              <a:buNone/>
            </a:pPr>
            <a:r>
              <a:rPr lang="en-US" sz="2400" b="1" dirty="0"/>
              <a:t>Development of female </a:t>
            </a:r>
            <a:r>
              <a:rPr lang="en-US" sz="2400" b="1" dirty="0" smtClean="0"/>
              <a:t>characteristics</a:t>
            </a:r>
          </a:p>
          <a:p>
            <a:pPr marL="0" indent="0">
              <a:buNone/>
            </a:pPr>
            <a:r>
              <a:rPr lang="en-US" sz="2300" dirty="0"/>
              <a:t>In the absence of a Y chromosome, the fetus starts </a:t>
            </a:r>
            <a:r>
              <a:rPr lang="en-US" sz="2300" dirty="0" smtClean="0"/>
              <a:t>to develop </a:t>
            </a:r>
            <a:r>
              <a:rPr lang="en-US" sz="2300" dirty="0"/>
              <a:t>female characteristics at about 12 weeks </a:t>
            </a:r>
            <a:r>
              <a:rPr lang="en-US" sz="2300" dirty="0" smtClean="0"/>
              <a:t>of gestation</a:t>
            </a:r>
            <a:r>
              <a:rPr lang="en-US" sz="2300" dirty="0"/>
              <a:t>. If androgens are produced at this stage, </a:t>
            </a:r>
            <a:r>
              <a:rPr lang="en-US" sz="2300" dirty="0" smtClean="0"/>
              <a:t>as, for </a:t>
            </a:r>
            <a:r>
              <a:rPr lang="en-US" sz="2300" dirty="0"/>
              <a:t>example, in congenital adrenal hyperplasia (CAH</a:t>
            </a:r>
            <a:r>
              <a:rPr lang="en-US" sz="2300" dirty="0" smtClean="0"/>
              <a:t>), masculinization </a:t>
            </a:r>
            <a:r>
              <a:rPr lang="en-US" sz="2300" dirty="0"/>
              <a:t>of the external genitalia may </a:t>
            </a:r>
            <a:r>
              <a:rPr lang="en-US" sz="2300" dirty="0" smtClean="0"/>
              <a:t>occur, causing </a:t>
            </a:r>
            <a:r>
              <a:rPr lang="en-US" sz="2300" dirty="0"/>
              <a:t>female </a:t>
            </a:r>
            <a:r>
              <a:rPr lang="en-US" sz="2300" dirty="0" err="1" smtClean="0"/>
              <a:t>pseudohermaphroditism</a:t>
            </a:r>
            <a:r>
              <a:rPr lang="en-US" sz="2300" dirty="0" smtClean="0"/>
              <a:t>. Proliferation </a:t>
            </a:r>
            <a:r>
              <a:rPr lang="en-US" sz="2300" dirty="0"/>
              <a:t>of fetal germ cells produces </a:t>
            </a:r>
            <a:r>
              <a:rPr lang="en-US" sz="2300" dirty="0" smtClean="0"/>
              <a:t>several million </a:t>
            </a:r>
            <a:r>
              <a:rPr lang="en-US" sz="2300" dirty="0"/>
              <a:t>oocytes. By late fetal life, all the germ cells </a:t>
            </a:r>
            <a:r>
              <a:rPr lang="en-US" sz="2300" dirty="0" smtClean="0"/>
              <a:t>have degenerated </a:t>
            </a:r>
            <a:r>
              <a:rPr lang="en-US" sz="2300" dirty="0"/>
              <a:t>and no more oocytes can be </a:t>
            </a:r>
            <a:r>
              <a:rPr lang="en-US" sz="2300" dirty="0" smtClean="0"/>
              <a:t>produced. Those </a:t>
            </a:r>
            <a:r>
              <a:rPr lang="en-US" sz="2300" dirty="0"/>
              <a:t>oocytes that are present enter the first stage </a:t>
            </a:r>
            <a:r>
              <a:rPr lang="en-US" sz="2300" dirty="0" smtClean="0"/>
              <a:t>of meiosis </a:t>
            </a:r>
            <a:r>
              <a:rPr lang="en-US" sz="2300" dirty="0"/>
              <a:t>and their numbers decline throughout </a:t>
            </a:r>
            <a:r>
              <a:rPr lang="en-US" sz="2300" dirty="0" smtClean="0"/>
              <a:t>the rest </a:t>
            </a:r>
            <a:r>
              <a:rPr lang="en-US" sz="2300" dirty="0"/>
              <a:t>of the intrauterine period and childhood; </a:t>
            </a:r>
            <a:r>
              <a:rPr lang="en-US" sz="2300" dirty="0" smtClean="0"/>
              <a:t>the inability </a:t>
            </a:r>
            <a:r>
              <a:rPr lang="en-US" sz="2300" dirty="0"/>
              <a:t>to replenish them explains the limit to </a:t>
            </a:r>
            <a:r>
              <a:rPr lang="en-US" sz="2300" dirty="0" smtClean="0"/>
              <a:t>the span </a:t>
            </a:r>
            <a:r>
              <a:rPr lang="en-US" sz="2300" dirty="0"/>
              <a:t>of reproductive life in women, in contrast </a:t>
            </a:r>
            <a:r>
              <a:rPr lang="en-US" sz="2300" dirty="0" smtClean="0"/>
              <a:t>to the </a:t>
            </a:r>
            <a:r>
              <a:rPr lang="en-US" sz="2300" dirty="0"/>
              <a:t>continuous ability of men to produce sperm. </a:t>
            </a:r>
            <a:r>
              <a:rPr lang="en-US" sz="2300" dirty="0" smtClean="0"/>
              <a:t>An abnormally </a:t>
            </a:r>
            <a:r>
              <a:rPr lang="en-US" sz="2300" dirty="0"/>
              <a:t>high rate of decline leads to </a:t>
            </a:r>
            <a:r>
              <a:rPr lang="en-US" sz="2300" dirty="0" smtClean="0"/>
              <a:t>premature menopause</a:t>
            </a:r>
            <a:r>
              <a:rPr lang="en-US" sz="2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9658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Female puberty</a:t>
            </a:r>
          </a:p>
          <a:p>
            <a:pPr marL="0" indent="0">
              <a:buNone/>
            </a:pPr>
            <a:r>
              <a:rPr lang="en-US" dirty="0"/>
              <a:t>At the onset of puberty, </a:t>
            </a:r>
            <a:r>
              <a:rPr lang="en-US" dirty="0" err="1">
                <a:solidFill>
                  <a:srgbClr val="FF0000"/>
                </a:solidFill>
              </a:rPr>
              <a:t>gonadotrophin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secretion increases</a:t>
            </a:r>
            <a:r>
              <a:rPr lang="en-US" dirty="0"/>
              <a:t>, as it does in the male. </a:t>
            </a:r>
            <a:r>
              <a:rPr lang="en-US" dirty="0">
                <a:solidFill>
                  <a:srgbClr val="FF0000"/>
                </a:solidFill>
              </a:rPr>
              <a:t>Ovarian </a:t>
            </a:r>
            <a:r>
              <a:rPr lang="en-US" dirty="0" err="1" smtClean="0">
                <a:solidFill>
                  <a:srgbClr val="FF0000"/>
                </a:solidFill>
              </a:rPr>
              <a:t>oestrogen</a:t>
            </a:r>
            <a:r>
              <a:rPr lang="en-US" dirty="0" smtClean="0">
                <a:solidFill>
                  <a:srgbClr val="FF0000"/>
                </a:solidFill>
              </a:rPr>
              <a:t> secretion </a:t>
            </a:r>
            <a:r>
              <a:rPr lang="en-US" dirty="0">
                <a:solidFill>
                  <a:srgbClr val="FF0000"/>
                </a:solidFill>
              </a:rPr>
              <a:t>rises </a:t>
            </a:r>
            <a:r>
              <a:rPr lang="en-US" dirty="0"/>
              <a:t>and stimulates the development </a:t>
            </a:r>
            <a:r>
              <a:rPr lang="en-US" dirty="0" smtClean="0"/>
              <a:t>of female </a:t>
            </a:r>
            <a:r>
              <a:rPr lang="en-US" dirty="0"/>
              <a:t>secondary sex characteristics and the onset </a:t>
            </a:r>
            <a:r>
              <a:rPr lang="en-US" dirty="0" smtClean="0"/>
              <a:t>of menstruation </a:t>
            </a:r>
            <a:r>
              <a:rPr lang="en-US" dirty="0"/>
              <a:t>(menarche).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Normal </a:t>
            </a:r>
            <a:r>
              <a:rPr lang="en-US" b="1" dirty="0"/>
              <a:t>gonadal function</a:t>
            </a:r>
          </a:p>
          <a:p>
            <a:pPr marL="0" indent="0">
              <a:buNone/>
            </a:pPr>
            <a:r>
              <a:rPr lang="en-US" dirty="0"/>
              <a:t>At puberty the ovaries contain between 100 000 </a:t>
            </a:r>
            <a:r>
              <a:rPr lang="en-US" dirty="0" smtClean="0"/>
              <a:t>and 200 </a:t>
            </a:r>
            <a:r>
              <a:rPr lang="en-US" dirty="0"/>
              <a:t>000 primordial follicles. During each </a:t>
            </a:r>
            <a:r>
              <a:rPr lang="en-US" dirty="0" smtClean="0"/>
              <a:t>menstrual cycle </a:t>
            </a:r>
            <a:r>
              <a:rPr lang="en-US" dirty="0"/>
              <a:t>a small number develop, but usually only </a:t>
            </a:r>
            <a:r>
              <a:rPr lang="en-US" dirty="0" smtClean="0"/>
              <a:t>one reaches </a:t>
            </a:r>
            <a:r>
              <a:rPr lang="en-US" dirty="0"/>
              <a:t>maturation, which is extruded from the </a:t>
            </a:r>
            <a:r>
              <a:rPr lang="en-US" dirty="0" smtClean="0"/>
              <a:t>ovary as </a:t>
            </a:r>
            <a:r>
              <a:rPr lang="en-US" dirty="0"/>
              <a:t>an ovum (ovulation), and is ready for </a:t>
            </a:r>
            <a:r>
              <a:rPr lang="en-US" dirty="0" smtClean="0"/>
              <a:t>fertilization. </a:t>
            </a: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menstrual cycle is regulated by changing </a:t>
            </a:r>
            <a:r>
              <a:rPr lang="en-US" dirty="0" smtClean="0">
                <a:solidFill>
                  <a:srgbClr val="FF0000"/>
                </a:solidFill>
              </a:rPr>
              <a:t>hormone concentrations and </a:t>
            </a:r>
            <a:r>
              <a:rPr lang="en-US" dirty="0">
                <a:solidFill>
                  <a:srgbClr val="FF0000"/>
                </a:solidFill>
              </a:rPr>
              <a:t>by changing sensitivity </a:t>
            </a:r>
            <a:r>
              <a:rPr lang="en-US" dirty="0" smtClean="0">
                <a:solidFill>
                  <a:srgbClr val="FF0000"/>
                </a:solidFill>
              </a:rPr>
              <a:t>of ovarian </a:t>
            </a:r>
            <a:r>
              <a:rPr lang="en-US" dirty="0">
                <a:solidFill>
                  <a:srgbClr val="FF0000"/>
                </a:solidFill>
              </a:rPr>
              <a:t>tissue.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1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Follicular (pre-ovulatory) </a:t>
            </a:r>
            <a:r>
              <a:rPr lang="en-US" b="1" dirty="0" smtClean="0"/>
              <a:t>phase</a:t>
            </a:r>
          </a:p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the beginning of the menstrual cycle, ovarian </a:t>
            </a:r>
            <a:r>
              <a:rPr lang="en-US" dirty="0" smtClean="0"/>
              <a:t>follicles are </a:t>
            </a:r>
            <a:r>
              <a:rPr lang="en-US" dirty="0"/>
              <a:t>undeveloped and </a:t>
            </a:r>
            <a:r>
              <a:rPr lang="en-US" dirty="0">
                <a:solidFill>
                  <a:srgbClr val="FF0000"/>
                </a:solidFill>
              </a:rPr>
              <a:t>plasma </a:t>
            </a:r>
            <a:r>
              <a:rPr lang="en-US" dirty="0" err="1">
                <a:solidFill>
                  <a:srgbClr val="FF0000"/>
                </a:solidFill>
              </a:rPr>
              <a:t>oestradiol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concentrations are </a:t>
            </a:r>
            <a:r>
              <a:rPr lang="en-US" dirty="0">
                <a:solidFill>
                  <a:srgbClr val="FF0000"/>
                </a:solidFill>
              </a:rPr>
              <a:t>low</a:t>
            </a:r>
            <a:r>
              <a:rPr lang="en-US" dirty="0"/>
              <a:t>. The </a:t>
            </a:r>
            <a:r>
              <a:rPr lang="en-US" dirty="0">
                <a:solidFill>
                  <a:srgbClr val="FF0000"/>
                </a:solidFill>
              </a:rPr>
              <a:t>secretion of LH and FSH </a:t>
            </a:r>
            <a:r>
              <a:rPr lang="en-US" dirty="0" smtClean="0">
                <a:solidFill>
                  <a:srgbClr val="FF0000"/>
                </a:solidFill>
              </a:rPr>
              <a:t>increases</a:t>
            </a:r>
            <a:r>
              <a:rPr lang="en-US" dirty="0" smtClean="0"/>
              <a:t> </a:t>
            </a:r>
            <a:r>
              <a:rPr lang="en-US" u="sng" dirty="0"/>
              <a:t>because of diminished negative feedback by </a:t>
            </a:r>
            <a:r>
              <a:rPr lang="en-US" u="sng" dirty="0" err="1" smtClean="0">
                <a:solidFill>
                  <a:srgbClr val="FF0000"/>
                </a:solidFill>
              </a:rPr>
              <a:t>oestrogens</a:t>
            </a:r>
            <a:r>
              <a:rPr lang="en-US" dirty="0" smtClean="0"/>
              <a:t>. Together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LH and FSH</a:t>
            </a:r>
            <a:r>
              <a:rPr lang="en-US" dirty="0"/>
              <a:t> cause the growth of a group </a:t>
            </a:r>
            <a:r>
              <a:rPr lang="en-US" dirty="0" smtClean="0"/>
              <a:t>of follicles</a:t>
            </a:r>
            <a:r>
              <a:rPr lang="en-US" dirty="0"/>
              <a:t>. </a:t>
            </a:r>
            <a:r>
              <a:rPr lang="en-US" u="sng" dirty="0"/>
              <a:t>By about the seventh day of the cycle, one </a:t>
            </a:r>
            <a:r>
              <a:rPr lang="en-US" u="sng" dirty="0" smtClean="0"/>
              <a:t>follicle becomes </a:t>
            </a:r>
            <a:r>
              <a:rPr lang="en-US" u="sng" dirty="0"/>
              <a:t>especially sensitive to </a:t>
            </a:r>
            <a:r>
              <a:rPr lang="en-US" u="sng" dirty="0">
                <a:solidFill>
                  <a:srgbClr val="FF0000"/>
                </a:solidFill>
              </a:rPr>
              <a:t>FSH</a:t>
            </a:r>
            <a:r>
              <a:rPr lang="en-US" u="sng" dirty="0"/>
              <a:t> and matures</a:t>
            </a:r>
            <a:r>
              <a:rPr lang="en-US" dirty="0"/>
              <a:t>, </a:t>
            </a:r>
            <a:r>
              <a:rPr lang="en-US" dirty="0" smtClean="0"/>
              <a:t>while the </a:t>
            </a:r>
            <a:r>
              <a:rPr lang="en-US" dirty="0"/>
              <a:t>rest atrophy. </a:t>
            </a:r>
            <a:r>
              <a:rPr lang="en-US" dirty="0">
                <a:solidFill>
                  <a:srgbClr val="FF0000"/>
                </a:solidFill>
              </a:rPr>
              <a:t>Luteinizing hormone</a:t>
            </a:r>
            <a:r>
              <a:rPr lang="en-US" dirty="0"/>
              <a:t> also </a:t>
            </a:r>
            <a:r>
              <a:rPr lang="en-US" dirty="0" smtClean="0"/>
              <a:t>stimulates </a:t>
            </a:r>
            <a:r>
              <a:rPr lang="en-US" dirty="0" err="1" smtClean="0">
                <a:solidFill>
                  <a:srgbClr val="FF0000"/>
                </a:solidFill>
              </a:rPr>
              <a:t>oestradiol</a:t>
            </a:r>
            <a:r>
              <a:rPr lang="en-US" dirty="0" smtClean="0"/>
              <a:t> </a:t>
            </a:r>
            <a:r>
              <a:rPr lang="en-US" dirty="0"/>
              <a:t>secretion, the plasma concentrations </a:t>
            </a:r>
            <a:r>
              <a:rPr lang="en-US" dirty="0" smtClean="0"/>
              <a:t>of which </a:t>
            </a:r>
            <a:r>
              <a:rPr lang="en-US" dirty="0"/>
              <a:t>rise steadily. This stimulates the </a:t>
            </a:r>
            <a:r>
              <a:rPr lang="en-US" dirty="0" smtClean="0"/>
              <a:t>regeneration of </a:t>
            </a:r>
            <a:r>
              <a:rPr lang="en-US" dirty="0"/>
              <a:t>the endometrium.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55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reproductive system is responsible not only for </a:t>
            </a:r>
            <a:r>
              <a:rPr lang="en-US" dirty="0" smtClean="0"/>
              <a:t>the production </a:t>
            </a:r>
            <a:r>
              <a:rPr lang="en-US" dirty="0"/>
              <a:t>of hormones, but also for maturation of </a:t>
            </a:r>
            <a:r>
              <a:rPr lang="en-US" dirty="0" smtClean="0"/>
              <a:t>the germ </a:t>
            </a:r>
            <a:r>
              <a:rPr lang="en-US" dirty="0"/>
              <a:t>cells in the gonads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u="sng" dirty="0" smtClean="0"/>
          </a:p>
          <a:p>
            <a:pPr marL="0" indent="0">
              <a:buNone/>
            </a:pPr>
            <a:r>
              <a:rPr lang="en-US" b="1" u="sng" dirty="0" smtClean="0"/>
              <a:t>Hypothalamic hormones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Gonadotrophin</a:t>
            </a:r>
            <a:r>
              <a:rPr lang="en-US" dirty="0" smtClean="0">
                <a:solidFill>
                  <a:srgbClr val="FF0000"/>
                </a:solidFill>
              </a:rPr>
              <a:t>-releasing hormone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GnRH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, which regulates the secretion </a:t>
            </a:r>
            <a:r>
              <a:rPr lang="en-US" dirty="0" smtClean="0"/>
              <a:t>of the </a:t>
            </a:r>
            <a:r>
              <a:rPr lang="en-US" dirty="0"/>
              <a:t>pituitary </a:t>
            </a:r>
            <a:r>
              <a:rPr lang="en-US" u="sng" dirty="0" err="1"/>
              <a:t>gonadotrophins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luteinizing </a:t>
            </a:r>
            <a:r>
              <a:rPr lang="en-US" dirty="0" smtClean="0">
                <a:solidFill>
                  <a:srgbClr val="FF0000"/>
                </a:solidFill>
              </a:rPr>
              <a:t>hormone (LH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follicle-stimulating hormone (FSH)</a:t>
            </a:r>
            <a:r>
              <a:rPr lang="en-US" dirty="0"/>
              <a:t>;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dopamine</a:t>
            </a:r>
            <a:r>
              <a:rPr lang="en-US" dirty="0"/>
              <a:t>, a neurotransmitter, which also </a:t>
            </a:r>
            <a:r>
              <a:rPr lang="en-US" dirty="0" smtClean="0"/>
              <a:t>controls </a:t>
            </a:r>
            <a:r>
              <a:rPr lang="en-US" dirty="0" smtClean="0">
                <a:solidFill>
                  <a:srgbClr val="FF0000"/>
                </a:solidFill>
              </a:rPr>
              <a:t>prolactin</a:t>
            </a:r>
            <a:r>
              <a:rPr lang="en-US" dirty="0" smtClean="0"/>
              <a:t> </a:t>
            </a:r>
            <a:r>
              <a:rPr lang="en-US" dirty="0"/>
              <a:t>secretion</a:t>
            </a:r>
          </a:p>
        </p:txBody>
      </p:sp>
    </p:spTree>
    <p:extLst>
      <p:ext uri="{BB962C8B-B14F-4D97-AF65-F5344CB8AC3E}">
        <p14:creationId xmlns:p14="http://schemas.microsoft.com/office/powerpoint/2010/main" val="1253890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Ovulation</a:t>
            </a:r>
          </a:p>
          <a:p>
            <a:pPr marL="0" indent="0">
              <a:buNone/>
            </a:pPr>
            <a:r>
              <a:rPr lang="en-US" dirty="0"/>
              <a:t>The rapid development of the dominant follicle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rise in plasma </a:t>
            </a:r>
            <a:r>
              <a:rPr lang="en-US" dirty="0" err="1">
                <a:solidFill>
                  <a:srgbClr val="FF0000"/>
                </a:solidFill>
              </a:rPr>
              <a:t>oestradiol</a:t>
            </a:r>
            <a:r>
              <a:rPr lang="en-US" dirty="0">
                <a:solidFill>
                  <a:srgbClr val="FF0000"/>
                </a:solidFill>
              </a:rPr>
              <a:t> concentration</a:t>
            </a:r>
            <a:r>
              <a:rPr lang="en-US" dirty="0"/>
              <a:t> </a:t>
            </a:r>
            <a:r>
              <a:rPr lang="en-US" u="sng" dirty="0"/>
              <a:t>trigger</a:t>
            </a:r>
            <a:r>
              <a:rPr lang="en-US" dirty="0"/>
              <a:t> </a:t>
            </a:r>
            <a:r>
              <a:rPr lang="en-US" dirty="0" smtClean="0"/>
              <a:t>a surge </a:t>
            </a:r>
            <a:r>
              <a:rPr lang="en-US" dirty="0"/>
              <a:t>of </a:t>
            </a:r>
            <a:r>
              <a:rPr lang="en-US" dirty="0">
                <a:solidFill>
                  <a:srgbClr val="FF0000"/>
                </a:solidFill>
              </a:rPr>
              <a:t>LH</a:t>
            </a:r>
            <a:r>
              <a:rPr lang="en-US" dirty="0"/>
              <a:t> release from the anterior pituitary </a:t>
            </a:r>
            <a:r>
              <a:rPr lang="en-US" dirty="0" smtClean="0"/>
              <a:t>gland by </a:t>
            </a:r>
            <a:r>
              <a:rPr lang="en-US" dirty="0"/>
              <a:t>positive feedback. Ovulation occurs about 16 h </a:t>
            </a:r>
            <a:r>
              <a:rPr lang="en-US" dirty="0" smtClean="0"/>
              <a:t>later. Combined </a:t>
            </a:r>
            <a:r>
              <a:rPr lang="en-US" dirty="0"/>
              <a:t>oral contraceptives suppress </a:t>
            </a:r>
            <a:r>
              <a:rPr lang="en-US" dirty="0" err="1" smtClean="0"/>
              <a:t>gonadotrophin</a:t>
            </a:r>
            <a:r>
              <a:rPr lang="en-US" dirty="0" smtClean="0"/>
              <a:t> plasma </a:t>
            </a:r>
            <a:r>
              <a:rPr lang="en-US" dirty="0"/>
              <a:t>concentrations.</a:t>
            </a:r>
          </a:p>
          <a:p>
            <a:pPr marL="0" indent="0">
              <a:buNone/>
            </a:pPr>
            <a:r>
              <a:rPr lang="en-US" b="1" dirty="0"/>
              <a:t>Luteal (post-ovulatory or secretory) phase</a:t>
            </a:r>
          </a:p>
          <a:p>
            <a:pPr marL="0" indent="0">
              <a:buNone/>
            </a:pPr>
            <a:r>
              <a:rPr lang="en-US" dirty="0"/>
              <a:t>After ovulation, the high </a:t>
            </a:r>
            <a:r>
              <a:rPr lang="en-US" dirty="0">
                <a:solidFill>
                  <a:srgbClr val="FF0000"/>
                </a:solidFill>
              </a:rPr>
              <a:t>LH</a:t>
            </a:r>
            <a:r>
              <a:rPr lang="en-US" dirty="0"/>
              <a:t> concentration </a:t>
            </a:r>
            <a:r>
              <a:rPr lang="en-US" dirty="0" smtClean="0"/>
              <a:t>stimulates the </a:t>
            </a:r>
            <a:r>
              <a:rPr lang="en-US" dirty="0" err="1"/>
              <a:t>granulosa</a:t>
            </a:r>
            <a:r>
              <a:rPr lang="en-US" dirty="0"/>
              <a:t> cells of the ruptured follicle to </a:t>
            </a:r>
            <a:r>
              <a:rPr lang="en-US" dirty="0" smtClean="0"/>
              <a:t>luteinize and </a:t>
            </a:r>
            <a:r>
              <a:rPr lang="en-US" dirty="0"/>
              <a:t>form the corpus </a:t>
            </a:r>
            <a:r>
              <a:rPr lang="en-US" dirty="0" err="1"/>
              <a:t>luteum</a:t>
            </a:r>
            <a:r>
              <a:rPr lang="en-US" dirty="0"/>
              <a:t>, which synthesizes </a:t>
            </a:r>
            <a:r>
              <a:rPr lang="en-US" dirty="0" smtClean="0"/>
              <a:t>and </a:t>
            </a:r>
            <a:r>
              <a:rPr lang="en-US" dirty="0"/>
              <a:t>secretes </a:t>
            </a:r>
            <a:r>
              <a:rPr lang="en-US" dirty="0">
                <a:solidFill>
                  <a:srgbClr val="FF0000"/>
                </a:solidFill>
              </a:rPr>
              <a:t>progesterone</a:t>
            </a:r>
            <a:r>
              <a:rPr lang="en-US" dirty="0"/>
              <a:t> and </a:t>
            </a:r>
            <a:r>
              <a:rPr lang="en-US" dirty="0" err="1">
                <a:solidFill>
                  <a:srgbClr val="FF0000"/>
                </a:solidFill>
              </a:rPr>
              <a:t>oestradiol</a:t>
            </a:r>
            <a:r>
              <a:rPr lang="en-US" dirty="0"/>
              <a:t>. </a:t>
            </a:r>
            <a:r>
              <a:rPr lang="en-US" u="sng" dirty="0" smtClean="0">
                <a:solidFill>
                  <a:srgbClr val="FF0000"/>
                </a:solidFill>
              </a:rPr>
              <a:t>Progesterone</a:t>
            </a:r>
            <a:r>
              <a:rPr lang="en-US" u="sng" dirty="0" smtClean="0"/>
              <a:t> is </a:t>
            </a:r>
            <a:r>
              <a:rPr lang="en-US" u="sng" dirty="0"/>
              <a:t>the principal hormone of the luteal phase </a:t>
            </a:r>
            <a:r>
              <a:rPr lang="en-US" dirty="0" smtClean="0"/>
              <a:t>and prepares </a:t>
            </a:r>
            <a:r>
              <a:rPr lang="en-US" dirty="0"/>
              <a:t>the endometrium for the implantation </a:t>
            </a:r>
            <a:r>
              <a:rPr lang="en-US" dirty="0" smtClean="0"/>
              <a:t>of the </a:t>
            </a:r>
            <a:r>
              <a:rPr lang="en-US" dirty="0"/>
              <a:t>fertilized ovum. If the ovum is not fertilized, </a:t>
            </a:r>
            <a:r>
              <a:rPr lang="en-US" dirty="0" smtClean="0"/>
              <a:t>the corpus </a:t>
            </a:r>
            <a:r>
              <a:rPr lang="en-US" dirty="0" err="1"/>
              <a:t>luteum</a:t>
            </a:r>
            <a:r>
              <a:rPr lang="en-US" dirty="0"/>
              <a:t> regresses and plasma ovarian </a:t>
            </a:r>
            <a:r>
              <a:rPr lang="en-US" dirty="0" smtClean="0"/>
              <a:t>hormone concentrations </a:t>
            </a:r>
            <a:r>
              <a:rPr lang="en-US" dirty="0"/>
              <a:t>fall; the menstrual cycle takes </a:t>
            </a:r>
            <a:r>
              <a:rPr lang="en-US" dirty="0" smtClean="0"/>
              <a:t>its course</a:t>
            </a:r>
            <a:r>
              <a:rPr lang="en-US" dirty="0"/>
              <a:t>, with sloughing of the endometrium </a:t>
            </a:r>
            <a:r>
              <a:rPr lang="en-US" dirty="0" smtClean="0"/>
              <a:t>and menstrual </a:t>
            </a:r>
            <a:r>
              <a:rPr lang="en-US" dirty="0"/>
              <a:t>bleeding.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76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the </a:t>
            </a:r>
            <a:r>
              <a:rPr lang="en-US" u="sng" dirty="0"/>
              <a:t>plasma ovarian hormone concentrations </a:t>
            </a:r>
            <a:r>
              <a:rPr lang="en-US" u="sng" dirty="0" smtClean="0"/>
              <a:t>fall</a:t>
            </a:r>
            <a:r>
              <a:rPr lang="en-US" dirty="0" smtClean="0"/>
              <a:t>, the </a:t>
            </a:r>
            <a:r>
              <a:rPr lang="en-US" dirty="0"/>
              <a:t>concentrations of </a:t>
            </a:r>
            <a:r>
              <a:rPr lang="en-US" dirty="0">
                <a:solidFill>
                  <a:srgbClr val="FF0000"/>
                </a:solidFill>
              </a:rPr>
              <a:t>LH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FSH</a:t>
            </a:r>
            <a:r>
              <a:rPr lang="en-US" dirty="0"/>
              <a:t> in plasma </a:t>
            </a:r>
            <a:r>
              <a:rPr lang="en-US" u="sng" dirty="0"/>
              <a:t>begin </a:t>
            </a:r>
            <a:r>
              <a:rPr lang="en-US" u="sng" dirty="0" smtClean="0"/>
              <a:t>to rise</a:t>
            </a:r>
            <a:r>
              <a:rPr lang="en-US" dirty="0" smtClean="0"/>
              <a:t> </a:t>
            </a:r>
            <a:r>
              <a:rPr lang="en-US" dirty="0"/>
              <a:t>and the cycle recommences. If fertilization </a:t>
            </a:r>
            <a:r>
              <a:rPr lang="en-US" dirty="0" smtClean="0"/>
              <a:t>does occur</a:t>
            </a:r>
            <a:r>
              <a:rPr lang="en-US" dirty="0"/>
              <a:t>, pregnancy may </a:t>
            </a:r>
            <a:r>
              <a:rPr lang="en-US" dirty="0" smtClean="0"/>
              <a:t>supervene.</a:t>
            </a:r>
            <a:endParaRPr lang="en-US" dirty="0"/>
          </a:p>
          <a:p>
            <a:pPr marL="0" indent="0">
              <a:buNone/>
            </a:pPr>
            <a:r>
              <a:rPr lang="en-US" i="1" u="sng" dirty="0"/>
              <a:t>Interpretation of plasma sex hormone </a:t>
            </a:r>
            <a:r>
              <a:rPr lang="en-US" i="1" u="sng" dirty="0" smtClean="0"/>
              <a:t>concentrations must </a:t>
            </a:r>
            <a:r>
              <a:rPr lang="en-US" i="1" u="sng" dirty="0"/>
              <a:t>be made in relation to the stage of the </a:t>
            </a:r>
            <a:r>
              <a:rPr lang="en-US" i="1" u="sng" dirty="0" smtClean="0"/>
              <a:t>cycle.</a:t>
            </a:r>
            <a:r>
              <a:rPr lang="en-US" dirty="0" smtClean="0"/>
              <a:t> It </a:t>
            </a:r>
            <a:r>
              <a:rPr lang="en-US" dirty="0"/>
              <a:t>may be important to establish whether a </a:t>
            </a:r>
            <a:r>
              <a:rPr lang="en-US" dirty="0" smtClean="0"/>
              <a:t>patient who </a:t>
            </a:r>
            <a:r>
              <a:rPr lang="en-US" dirty="0"/>
              <a:t>is complaining of infertility has ovulated, </a:t>
            </a:r>
            <a:r>
              <a:rPr lang="en-US" dirty="0" smtClean="0"/>
              <a:t>either spontaneously </a:t>
            </a:r>
            <a:r>
              <a:rPr lang="en-US" dirty="0"/>
              <a:t>or as a result of treatment to </a:t>
            </a:r>
            <a:r>
              <a:rPr lang="en-US" dirty="0" smtClean="0"/>
              <a:t>induce ovulation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9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The plasma </a:t>
            </a:r>
            <a:r>
              <a:rPr lang="en-US" dirty="0">
                <a:solidFill>
                  <a:srgbClr val="FF0000"/>
                </a:solidFill>
              </a:rPr>
              <a:t>progesterone</a:t>
            </a:r>
            <a:r>
              <a:rPr lang="en-US" dirty="0"/>
              <a:t> </a:t>
            </a:r>
            <a:r>
              <a:rPr lang="en-US" dirty="0" smtClean="0"/>
              <a:t>concentration should </a:t>
            </a:r>
            <a:r>
              <a:rPr lang="en-US" dirty="0"/>
              <a:t>be </a:t>
            </a:r>
            <a:r>
              <a:rPr lang="en-US" u="sng" dirty="0"/>
              <a:t>measured</a:t>
            </a:r>
            <a:r>
              <a:rPr lang="en-US" dirty="0"/>
              <a:t> in a blood sample taken </a:t>
            </a:r>
            <a:r>
              <a:rPr lang="en-US" dirty="0" smtClean="0"/>
              <a:t>during the </a:t>
            </a:r>
            <a:r>
              <a:rPr lang="en-US" dirty="0"/>
              <a:t>second half of the menstrual cycle; </a:t>
            </a:r>
            <a:r>
              <a:rPr lang="en-US" u="sng" dirty="0"/>
              <a:t>usually day </a:t>
            </a:r>
            <a:r>
              <a:rPr lang="en-US" u="sng" dirty="0" smtClean="0"/>
              <a:t>21</a:t>
            </a:r>
            <a:r>
              <a:rPr lang="en-US" dirty="0" smtClean="0"/>
              <a:t>. </a:t>
            </a:r>
            <a:r>
              <a:rPr lang="en-US" i="1" dirty="0" smtClean="0"/>
              <a:t>A </a:t>
            </a:r>
            <a:r>
              <a:rPr lang="en-US" i="1" dirty="0"/>
              <a:t>value within the reference range for the time of </a:t>
            </a:r>
            <a:r>
              <a:rPr lang="en-US" i="1" dirty="0" smtClean="0"/>
              <a:t>the cycle </a:t>
            </a:r>
            <a:r>
              <a:rPr lang="en-US" i="1" dirty="0"/>
              <a:t>is good presumptive evidence of </a:t>
            </a:r>
            <a:r>
              <a:rPr lang="en-US" i="1" dirty="0" smtClean="0"/>
              <a:t>ovulation, </a:t>
            </a:r>
            <a:r>
              <a:rPr lang="en-US" i="1" dirty="0"/>
              <a:t>whereas a value in the range expected </a:t>
            </a:r>
            <a:r>
              <a:rPr lang="en-US" i="1" dirty="0" smtClean="0"/>
              <a:t>in the </a:t>
            </a:r>
            <a:r>
              <a:rPr lang="en-US" i="1" dirty="0"/>
              <a:t>follicular phase indicates the absence of a </a:t>
            </a:r>
            <a:r>
              <a:rPr lang="en-US" i="1" dirty="0" smtClean="0"/>
              <a:t>corpus </a:t>
            </a:r>
            <a:r>
              <a:rPr lang="en-US" i="1" dirty="0" err="1" smtClean="0"/>
              <a:t>luteum</a:t>
            </a:r>
            <a:r>
              <a:rPr lang="en-US" i="1" dirty="0"/>
              <a:t>, and therefore of ovulation</a:t>
            </a:r>
            <a:r>
              <a:rPr lang="en-US" dirty="0"/>
              <a:t>. Ovulation </a:t>
            </a:r>
            <a:r>
              <a:rPr lang="en-US" dirty="0" smtClean="0"/>
              <a:t>may also </a:t>
            </a:r>
            <a:r>
              <a:rPr lang="en-US" dirty="0"/>
              <a:t>be detected by ultrasound examination of </a:t>
            </a:r>
            <a:r>
              <a:rPr lang="en-US" dirty="0" smtClean="0"/>
              <a:t>the ovaries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Progesterone secretion</a:t>
            </a:r>
            <a:r>
              <a:rPr lang="en-US" dirty="0"/>
              <a:t> is associated with a </a:t>
            </a:r>
            <a:r>
              <a:rPr lang="en-US" dirty="0" smtClean="0"/>
              <a:t>rise in </a:t>
            </a:r>
            <a:r>
              <a:rPr lang="en-US" dirty="0"/>
              <a:t>body temperature, which may be monitored </a:t>
            </a:r>
            <a:r>
              <a:rPr lang="en-US" dirty="0" smtClean="0"/>
              <a:t>serially to </a:t>
            </a:r>
            <a:r>
              <a:rPr lang="en-US" dirty="0"/>
              <a:t>determine the time of ovulation. Plasma </a:t>
            </a:r>
            <a:r>
              <a:rPr lang="en-US" dirty="0" smtClean="0">
                <a:solidFill>
                  <a:srgbClr val="FF0000"/>
                </a:solidFill>
              </a:rPr>
              <a:t>prolactin</a:t>
            </a:r>
            <a:r>
              <a:rPr lang="en-US" dirty="0" smtClean="0"/>
              <a:t> concentrations </a:t>
            </a:r>
            <a:r>
              <a:rPr lang="en-US" u="sng" dirty="0"/>
              <a:t>do not </a:t>
            </a:r>
            <a:r>
              <a:rPr lang="en-US" u="sng" dirty="0" smtClean="0"/>
              <a:t>significantly </a:t>
            </a:r>
            <a:r>
              <a:rPr lang="en-US" u="sng" dirty="0"/>
              <a:t>change </a:t>
            </a:r>
            <a:r>
              <a:rPr lang="en-US" u="sng" dirty="0" smtClean="0"/>
              <a:t>cyclically during </a:t>
            </a:r>
            <a:r>
              <a:rPr lang="en-US" u="sng" dirty="0"/>
              <a:t>the menstrual cycle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71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The menopause</a:t>
            </a:r>
          </a:p>
          <a:p>
            <a:pPr marL="0" indent="0">
              <a:buNone/>
            </a:pPr>
            <a:r>
              <a:rPr lang="en-US" dirty="0"/>
              <a:t>The menopause is defined as the time of </a:t>
            </a:r>
            <a:r>
              <a:rPr lang="en-US" dirty="0" smtClean="0"/>
              <a:t>permanent cessation </a:t>
            </a:r>
            <a:r>
              <a:rPr lang="en-US" dirty="0"/>
              <a:t>of menstruation, the average age </a:t>
            </a:r>
            <a:r>
              <a:rPr lang="en-US" dirty="0" smtClean="0"/>
              <a:t>being about </a:t>
            </a:r>
            <a:r>
              <a:rPr lang="en-US" dirty="0"/>
              <a:t>50 years. </a:t>
            </a:r>
            <a:r>
              <a:rPr lang="en-US" u="sng" dirty="0"/>
              <a:t>The menopause occurs when all </a:t>
            </a:r>
            <a:r>
              <a:rPr lang="en-US" u="sng" dirty="0" smtClean="0"/>
              <a:t>the follicles </a:t>
            </a:r>
            <a:r>
              <a:rPr lang="en-US" u="sng" dirty="0"/>
              <a:t>have atrophied. </a:t>
            </a:r>
            <a:r>
              <a:rPr lang="en-US" dirty="0"/>
              <a:t>Plasma concentrations </a:t>
            </a:r>
            <a:r>
              <a:rPr lang="en-US" dirty="0" smtClean="0"/>
              <a:t>of </a:t>
            </a:r>
            <a:r>
              <a:rPr lang="en-US" dirty="0" err="1" smtClean="0">
                <a:solidFill>
                  <a:srgbClr val="FF0000"/>
                </a:solidFill>
              </a:rPr>
              <a:t>oestrogens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fall</a:t>
            </a:r>
            <a:r>
              <a:rPr lang="en-US" dirty="0"/>
              <a:t> and those of </a:t>
            </a:r>
            <a:r>
              <a:rPr lang="en-US" dirty="0">
                <a:solidFill>
                  <a:srgbClr val="FF0000"/>
                </a:solidFill>
              </a:rPr>
              <a:t>FSH and, to a lesser </a:t>
            </a:r>
            <a:r>
              <a:rPr lang="en-US" dirty="0" smtClean="0">
                <a:solidFill>
                  <a:srgbClr val="FF0000"/>
                </a:solidFill>
              </a:rPr>
              <a:t>extent, LH </a:t>
            </a:r>
            <a:r>
              <a:rPr lang="en-US" dirty="0">
                <a:solidFill>
                  <a:srgbClr val="FF0000"/>
                </a:solidFill>
              </a:rPr>
              <a:t>increase</a:t>
            </a:r>
            <a:r>
              <a:rPr lang="en-US" dirty="0"/>
              <a:t> after removal of the negative </a:t>
            </a:r>
            <a:r>
              <a:rPr lang="en-US" dirty="0" smtClean="0"/>
              <a:t>feedback to </a:t>
            </a:r>
            <a:r>
              <a:rPr lang="en-US" dirty="0"/>
              <a:t>the pituitary. These findings are therefore </a:t>
            </a:r>
            <a:r>
              <a:rPr lang="en-US" dirty="0" smtClean="0"/>
              <a:t>similar to </a:t>
            </a:r>
            <a:r>
              <a:rPr lang="en-US" dirty="0"/>
              <a:t>those of primary gonadal failure. </a:t>
            </a:r>
            <a:r>
              <a:rPr lang="en-US" u="sng" dirty="0"/>
              <a:t>Diagnosis of </a:t>
            </a:r>
            <a:r>
              <a:rPr lang="en-US" u="sng" dirty="0" smtClean="0"/>
              <a:t>the menopause</a:t>
            </a:r>
            <a:r>
              <a:rPr lang="en-US" dirty="0" smtClean="0"/>
              <a:t> </a:t>
            </a:r>
            <a:r>
              <a:rPr lang="en-US" dirty="0"/>
              <a:t>is a clinical one, although a plasma </a:t>
            </a:r>
            <a:r>
              <a:rPr lang="en-US" dirty="0" smtClean="0">
                <a:solidFill>
                  <a:srgbClr val="FF0000"/>
                </a:solidFill>
              </a:rPr>
              <a:t>FSH</a:t>
            </a:r>
            <a:r>
              <a:rPr lang="en-US" dirty="0" smtClean="0"/>
              <a:t> consistently </a:t>
            </a:r>
            <a:r>
              <a:rPr lang="en-US" dirty="0"/>
              <a:t>greater than </a:t>
            </a:r>
            <a:r>
              <a:rPr lang="en-US" u="sng" dirty="0"/>
              <a:t>20–40 IU/L </a:t>
            </a:r>
            <a:r>
              <a:rPr lang="en-US" dirty="0"/>
              <a:t>is suggestive </a:t>
            </a:r>
            <a:r>
              <a:rPr lang="en-US" dirty="0" smtClean="0"/>
              <a:t>of ovarian </a:t>
            </a:r>
            <a:r>
              <a:rPr lang="en-US" dirty="0"/>
              <a:t>failure but not a guarantee of sterility, </a:t>
            </a:r>
            <a:r>
              <a:rPr lang="en-US" dirty="0" smtClean="0"/>
              <a:t>and thus </a:t>
            </a:r>
            <a:r>
              <a:rPr lang="en-US" dirty="0"/>
              <a:t>suitable contraception is necessary for 1 year </a:t>
            </a:r>
            <a:r>
              <a:rPr lang="en-US" dirty="0" smtClean="0"/>
              <a:t>of </a:t>
            </a:r>
            <a:r>
              <a:rPr lang="en-US" dirty="0" err="1" smtClean="0"/>
              <a:t>amenorrhoea</a:t>
            </a:r>
            <a:r>
              <a:rPr lang="en-US" dirty="0" smtClean="0"/>
              <a:t> </a:t>
            </a:r>
            <a:r>
              <a:rPr lang="en-US" dirty="0"/>
              <a:t>in patients over 50 years and for 2 </a:t>
            </a:r>
            <a:r>
              <a:rPr lang="en-US" dirty="0" smtClean="0"/>
              <a:t>years in </a:t>
            </a:r>
            <a:r>
              <a:rPr lang="en-US" dirty="0"/>
              <a:t>those under 50 years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878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It may sometimes be useful to measure plasma </a:t>
            </a:r>
            <a:r>
              <a:rPr lang="en-US" dirty="0" err="1" smtClean="0">
                <a:solidFill>
                  <a:srgbClr val="FF0000"/>
                </a:solidFill>
              </a:rPr>
              <a:t>oestradiol</a:t>
            </a:r>
            <a:r>
              <a:rPr lang="en-US" dirty="0" smtClean="0"/>
              <a:t> concentrations in women with </a:t>
            </a:r>
            <a:r>
              <a:rPr lang="en-US" u="sng" dirty="0" smtClean="0"/>
              <a:t>estradiol hormone replacement therapy (HRT)</a:t>
            </a:r>
            <a:r>
              <a:rPr lang="en-US" dirty="0" smtClean="0"/>
              <a:t> implants, as very </a:t>
            </a:r>
            <a:r>
              <a:rPr lang="en-US" dirty="0"/>
              <a:t>high levels may be associated with </a:t>
            </a:r>
            <a:r>
              <a:rPr lang="en-US" dirty="0" err="1"/>
              <a:t>tachyphylaxis</a:t>
            </a:r>
            <a:r>
              <a:rPr lang="en-US" dirty="0"/>
              <a:t>, </a:t>
            </a:r>
            <a:r>
              <a:rPr lang="en-US" dirty="0" smtClean="0"/>
              <a:t>that is</a:t>
            </a:r>
            <a:r>
              <a:rPr lang="en-US" dirty="0"/>
              <a:t>, tolerance to dose. There may also be a place for </a:t>
            </a:r>
            <a:r>
              <a:rPr lang="en-US" dirty="0" smtClean="0"/>
              <a:t>its measurement </a:t>
            </a:r>
            <a:r>
              <a:rPr lang="en-US" dirty="0"/>
              <a:t>in women on transdermal estradiol </a:t>
            </a:r>
            <a:r>
              <a:rPr lang="en-US" u="sng" dirty="0" smtClean="0"/>
              <a:t>HRT</a:t>
            </a:r>
            <a:r>
              <a:rPr lang="en-US" dirty="0" smtClean="0"/>
              <a:t> to </a:t>
            </a:r>
            <a:r>
              <a:rPr lang="en-US" dirty="0"/>
              <a:t>ensure adequate absorption. </a:t>
            </a:r>
            <a:r>
              <a:rPr lang="en-US" b="1" u="sng" dirty="0"/>
              <a:t>Otherwise</a:t>
            </a:r>
            <a:r>
              <a:rPr lang="en-US" dirty="0"/>
              <a:t>, </a:t>
            </a:r>
            <a:r>
              <a:rPr lang="en-US" dirty="0" smtClean="0"/>
              <a:t>measuring plasma </a:t>
            </a:r>
            <a:r>
              <a:rPr lang="en-US" dirty="0" err="1">
                <a:solidFill>
                  <a:srgbClr val="FF0000"/>
                </a:solidFill>
              </a:rPr>
              <a:t>oestradiol</a:t>
            </a:r>
            <a:r>
              <a:rPr lang="en-US" dirty="0"/>
              <a:t> is not generally useful, as the </a:t>
            </a:r>
            <a:r>
              <a:rPr lang="en-US" dirty="0" smtClean="0"/>
              <a:t>results depend </a:t>
            </a:r>
            <a:r>
              <a:rPr lang="en-US" dirty="0"/>
              <a:t>upon the type of </a:t>
            </a:r>
            <a:r>
              <a:rPr lang="en-US" dirty="0">
                <a:solidFill>
                  <a:srgbClr val="FF0000"/>
                </a:solidFill>
              </a:rPr>
              <a:t>estrogen</a:t>
            </a:r>
            <a:r>
              <a:rPr lang="en-US" dirty="0"/>
              <a:t> used in the </a:t>
            </a:r>
            <a:r>
              <a:rPr lang="en-US" dirty="0" smtClean="0"/>
              <a:t>HRT preparation </a:t>
            </a:r>
            <a:r>
              <a:rPr lang="en-US" dirty="0"/>
              <a:t>and how this may cause assay </a:t>
            </a:r>
            <a:r>
              <a:rPr lang="en-US" dirty="0" smtClean="0"/>
              <a:t>cross-reaction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81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900" b="1" u="sng" dirty="0" smtClean="0"/>
              <a:t>Disorders of gonadal function in females</a:t>
            </a:r>
            <a:endParaRPr lang="en-US" sz="3900" u="sng" dirty="0" smtClean="0"/>
          </a:p>
          <a:p>
            <a:pPr marL="0" indent="0">
              <a:buNone/>
            </a:pPr>
            <a:r>
              <a:rPr lang="en-US" dirty="0" smtClean="0"/>
              <a:t>Gonadal </a:t>
            </a:r>
            <a:r>
              <a:rPr lang="en-US" dirty="0"/>
              <a:t>dysfunction in women usually presents </a:t>
            </a:r>
            <a:r>
              <a:rPr lang="en-US" dirty="0" smtClean="0"/>
              <a:t>with any </a:t>
            </a:r>
            <a:r>
              <a:rPr lang="en-US" dirty="0"/>
              <a:t>or all of the following:</a:t>
            </a:r>
          </a:p>
          <a:p>
            <a:r>
              <a:rPr lang="en-US" dirty="0"/>
              <a:t> </a:t>
            </a:r>
            <a:r>
              <a:rPr lang="en-US" dirty="0" err="1" smtClean="0"/>
              <a:t>Amenorrhoea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 smtClean="0"/>
              <a:t>Hirsutism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 smtClean="0"/>
              <a:t>Virilism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Infertility</a:t>
            </a:r>
            <a:endParaRPr lang="en-US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sz="4000" b="1" i="1" dirty="0" err="1" smtClean="0"/>
              <a:t>Amenorrhoea</a:t>
            </a:r>
            <a:endParaRPr lang="en-US" sz="4000" b="1" i="1" dirty="0"/>
          </a:p>
          <a:p>
            <a:pPr marL="0" indent="0">
              <a:buNone/>
            </a:pPr>
            <a:r>
              <a:rPr lang="en-US" dirty="0" err="1"/>
              <a:t>Amenorrhoea</a:t>
            </a:r>
            <a:r>
              <a:rPr lang="en-US" dirty="0"/>
              <a:t> is defined as the absence of </a:t>
            </a:r>
            <a:r>
              <a:rPr lang="en-US" dirty="0" smtClean="0"/>
              <a:t>menstruation; it </a:t>
            </a:r>
            <a:r>
              <a:rPr lang="en-US" dirty="0"/>
              <a:t>may be due to hormonal abnormalities. </a:t>
            </a:r>
            <a:r>
              <a:rPr lang="en-US" dirty="0" smtClean="0"/>
              <a:t>If there </a:t>
            </a:r>
            <a:r>
              <a:rPr lang="en-US" dirty="0"/>
              <a:t>is ovarian failure, </a:t>
            </a:r>
            <a:r>
              <a:rPr lang="en-US" dirty="0">
                <a:solidFill>
                  <a:srgbClr val="FF0000"/>
                </a:solidFill>
              </a:rPr>
              <a:t>pituitary </a:t>
            </a:r>
            <a:r>
              <a:rPr lang="en-US" dirty="0" err="1" smtClean="0">
                <a:solidFill>
                  <a:srgbClr val="FF0000"/>
                </a:solidFill>
              </a:rPr>
              <a:t>gonadotrophin</a:t>
            </a:r>
            <a:r>
              <a:rPr lang="en-US" dirty="0" smtClean="0"/>
              <a:t> concentrations </a:t>
            </a:r>
            <a:r>
              <a:rPr lang="en-US" dirty="0"/>
              <a:t>in plasma are </a:t>
            </a:r>
            <a:r>
              <a:rPr lang="en-US" u="sng" dirty="0"/>
              <a:t>high</a:t>
            </a:r>
            <a:r>
              <a:rPr lang="en-US" dirty="0"/>
              <a:t> (</a:t>
            </a:r>
            <a:r>
              <a:rPr lang="en-US" dirty="0" err="1" smtClean="0"/>
              <a:t>hypergonadotrophic</a:t>
            </a:r>
            <a:r>
              <a:rPr lang="en-US" dirty="0" smtClean="0"/>
              <a:t> </a:t>
            </a:r>
            <a:r>
              <a:rPr lang="en-US" dirty="0" err="1" smtClean="0"/>
              <a:t>hypogonadism</a:t>
            </a:r>
            <a:r>
              <a:rPr lang="en-US" dirty="0"/>
              <a:t>); if the cause is in the </a:t>
            </a:r>
            <a:r>
              <a:rPr lang="en-US" dirty="0" smtClean="0"/>
              <a:t>hypothalamus or </a:t>
            </a:r>
            <a:r>
              <a:rPr lang="en-US" dirty="0"/>
              <a:t>anterior pituitary gland, </a:t>
            </a:r>
            <a:r>
              <a:rPr lang="en-US" dirty="0" err="1"/>
              <a:t>gonadotrophin</a:t>
            </a:r>
            <a:r>
              <a:rPr lang="en-US" dirty="0"/>
              <a:t> </a:t>
            </a:r>
            <a:r>
              <a:rPr lang="en-US" dirty="0" smtClean="0"/>
              <a:t>secretion is </a:t>
            </a:r>
            <a:r>
              <a:rPr lang="en-US" dirty="0"/>
              <a:t>reduced (</a:t>
            </a:r>
            <a:r>
              <a:rPr lang="en-US" dirty="0" err="1"/>
              <a:t>hypogonadotrophic</a:t>
            </a:r>
            <a:r>
              <a:rPr lang="en-US" dirty="0"/>
              <a:t> </a:t>
            </a:r>
            <a:r>
              <a:rPr lang="en-US" dirty="0" err="1"/>
              <a:t>hypogonadism</a:t>
            </a:r>
            <a:r>
              <a:rPr lang="en-US" dirty="0" smtClean="0"/>
              <a:t>). </a:t>
            </a:r>
            <a:r>
              <a:rPr lang="en-US" dirty="0" err="1" smtClean="0"/>
              <a:t>Amenorrhoea</a:t>
            </a:r>
            <a:r>
              <a:rPr lang="en-US" dirty="0" smtClean="0"/>
              <a:t> </a:t>
            </a:r>
            <a:r>
              <a:rPr lang="en-US" dirty="0"/>
              <a:t>may be classified as </a:t>
            </a:r>
            <a:r>
              <a:rPr lang="en-US" i="1" u="sng" dirty="0" smtClean="0"/>
              <a:t>either primary or secondary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551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Primary </a:t>
            </a:r>
            <a:r>
              <a:rPr lang="en-US" dirty="0" err="1">
                <a:solidFill>
                  <a:srgbClr val="FF0000"/>
                </a:solidFill>
              </a:rPr>
              <a:t>amenorrhoea</a:t>
            </a:r>
            <a:r>
              <a:rPr lang="en-US" dirty="0"/>
              <a:t> occurs when the patient </a:t>
            </a:r>
            <a:r>
              <a:rPr lang="en-US" dirty="0" smtClean="0"/>
              <a:t>has never </a:t>
            </a:r>
            <a:r>
              <a:rPr lang="en-US" dirty="0"/>
              <a:t>menstruated and is most commonly </a:t>
            </a:r>
            <a:r>
              <a:rPr lang="en-US" dirty="0" smtClean="0"/>
              <a:t>associated with </a:t>
            </a:r>
            <a:r>
              <a:rPr lang="en-US" dirty="0"/>
              <a:t>delayed puberty. The age of the menarche is </a:t>
            </a:r>
            <a:r>
              <a:rPr lang="en-US" dirty="0" smtClean="0"/>
              <a:t>very variable</a:t>
            </a:r>
            <a:r>
              <a:rPr lang="en-US" dirty="0"/>
              <a:t>. Extensive investigation should probably </a:t>
            </a:r>
            <a:r>
              <a:rPr lang="en-US" dirty="0" smtClean="0"/>
              <a:t>be postponed </a:t>
            </a:r>
            <a:r>
              <a:rPr lang="en-US" dirty="0"/>
              <a:t>until around the age of 16, unless there </a:t>
            </a:r>
            <a:r>
              <a:rPr lang="en-US" dirty="0" smtClean="0"/>
              <a:t>are other </a:t>
            </a:r>
            <a:r>
              <a:rPr lang="en-US" dirty="0"/>
              <a:t>clinical features of either endocrine </a:t>
            </a:r>
            <a:r>
              <a:rPr lang="en-US" dirty="0" smtClean="0"/>
              <a:t>disturbances, such </a:t>
            </a:r>
            <a:r>
              <a:rPr lang="en-US" dirty="0"/>
              <a:t>as </a:t>
            </a:r>
            <a:r>
              <a:rPr lang="en-US" dirty="0" err="1"/>
              <a:t>hirsutism</a:t>
            </a:r>
            <a:r>
              <a:rPr lang="en-US" dirty="0"/>
              <a:t> and </a:t>
            </a:r>
            <a:r>
              <a:rPr lang="en-US" dirty="0" err="1"/>
              <a:t>virilism</a:t>
            </a:r>
            <a:r>
              <a:rPr lang="en-US" dirty="0"/>
              <a:t>, or </a:t>
            </a:r>
            <a:r>
              <a:rPr lang="en-US" dirty="0" smtClean="0"/>
              <a:t>chromosomal abnormalities</a:t>
            </a:r>
            <a:r>
              <a:rPr lang="en-US" dirty="0"/>
              <a:t>. Turner’s syndrome (45,XO) </a:t>
            </a:r>
            <a:r>
              <a:rPr lang="en-US" dirty="0" smtClean="0"/>
              <a:t>and testicular feminization </a:t>
            </a:r>
            <a:r>
              <a:rPr lang="en-US" dirty="0"/>
              <a:t>syndrome may present </a:t>
            </a:r>
            <a:r>
              <a:rPr lang="en-US" dirty="0" smtClean="0"/>
              <a:t>with primary </a:t>
            </a:r>
            <a:r>
              <a:rPr lang="en-US" dirty="0" err="1"/>
              <a:t>amenorrhoea</a:t>
            </a:r>
            <a:r>
              <a:rPr lang="en-US" dirty="0"/>
              <a:t>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7326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Secondary </a:t>
            </a:r>
            <a:r>
              <a:rPr lang="en-US" dirty="0" err="1">
                <a:solidFill>
                  <a:srgbClr val="FF0000"/>
                </a:solidFill>
              </a:rPr>
              <a:t>amenorrhoea</a:t>
            </a:r>
            <a:r>
              <a:rPr lang="en-US" dirty="0"/>
              <a:t> occurs when </a:t>
            </a:r>
            <a:r>
              <a:rPr lang="en-US" dirty="0" smtClean="0"/>
              <a:t>previously established </a:t>
            </a:r>
            <a:r>
              <a:rPr lang="en-US" dirty="0"/>
              <a:t>menstrual cycles have stopped and </a:t>
            </a:r>
            <a:r>
              <a:rPr lang="en-US" dirty="0" smtClean="0"/>
              <a:t>is most </a:t>
            </a:r>
            <a:r>
              <a:rPr lang="en-US" dirty="0"/>
              <a:t>commonly due to physiological factors such </a:t>
            </a:r>
            <a:r>
              <a:rPr lang="en-US" dirty="0" smtClean="0"/>
              <a:t>as pregnancy </a:t>
            </a:r>
            <a:r>
              <a:rPr lang="en-US" dirty="0"/>
              <a:t>or the menopause. Other causes </a:t>
            </a:r>
            <a:r>
              <a:rPr lang="en-US" dirty="0" smtClean="0"/>
              <a:t>include severe </a:t>
            </a:r>
            <a:r>
              <a:rPr lang="en-US" dirty="0"/>
              <a:t>illness, excess or rapid weight loss for </a:t>
            </a:r>
            <a:r>
              <a:rPr lang="en-US" dirty="0" smtClean="0"/>
              <a:t>any reason</a:t>
            </a:r>
            <a:r>
              <a:rPr lang="en-US" dirty="0"/>
              <a:t>, including anorexia nervosa, or stopping </a:t>
            </a:r>
            <a:r>
              <a:rPr lang="en-US" dirty="0" smtClean="0"/>
              <a:t>oral contraceptives</a:t>
            </a:r>
            <a:r>
              <a:rPr lang="en-US" dirty="0"/>
              <a:t>. These should be considered </a:t>
            </a:r>
            <a:r>
              <a:rPr lang="en-US" dirty="0" smtClean="0"/>
              <a:t>before extensive </a:t>
            </a:r>
            <a:r>
              <a:rPr lang="en-US" dirty="0"/>
              <a:t>and potentially dangerous </a:t>
            </a:r>
            <a:r>
              <a:rPr lang="en-US" dirty="0" smtClean="0"/>
              <a:t>investigations are </a:t>
            </a:r>
            <a:r>
              <a:rPr lang="en-US" dirty="0"/>
              <a:t>started. A number of endocrine disorders, </a:t>
            </a:r>
            <a:r>
              <a:rPr lang="en-US" dirty="0" smtClean="0"/>
              <a:t>such as </a:t>
            </a:r>
            <a:r>
              <a:rPr lang="en-US" dirty="0" err="1"/>
              <a:t>hyperprolactinaemia</a:t>
            </a:r>
            <a:r>
              <a:rPr lang="en-US" dirty="0"/>
              <a:t>, hyperthyroidism, </a:t>
            </a:r>
            <a:r>
              <a:rPr lang="en-US" dirty="0" smtClean="0"/>
              <a:t>Cushing’s syndrome </a:t>
            </a:r>
            <a:r>
              <a:rPr lang="en-US" dirty="0"/>
              <a:t>and acromegaly, may present </a:t>
            </a:r>
            <a:r>
              <a:rPr lang="en-US" dirty="0" smtClean="0"/>
              <a:t>with </a:t>
            </a:r>
            <a:r>
              <a:rPr lang="en-US" dirty="0" err="1" smtClean="0"/>
              <a:t>amenorrhoea</a:t>
            </a:r>
            <a:r>
              <a:rPr lang="en-US" dirty="0"/>
              <a:t>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9412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b="1" i="1" dirty="0" err="1"/>
              <a:t>Hirsutism</a:t>
            </a:r>
            <a:r>
              <a:rPr lang="en-US" sz="4000" b="1" i="1" dirty="0"/>
              <a:t> and </a:t>
            </a:r>
            <a:r>
              <a:rPr lang="en-US" sz="4000" b="1" i="1" dirty="0" err="1"/>
              <a:t>virilism</a:t>
            </a:r>
            <a:endParaRPr lang="en-US" sz="4000" b="1" i="1" dirty="0"/>
          </a:p>
          <a:p>
            <a:pPr marL="0" indent="0">
              <a:buNone/>
            </a:pPr>
            <a:r>
              <a:rPr lang="en-US" u="sng" dirty="0"/>
              <a:t>Increased plasma free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androgen</a:t>
            </a:r>
            <a:r>
              <a:rPr lang="en-US" dirty="0"/>
              <a:t> concentrations, </a:t>
            </a:r>
            <a:r>
              <a:rPr lang="en-US" dirty="0" smtClean="0"/>
              <a:t>or </a:t>
            </a:r>
            <a:r>
              <a:rPr lang="en-US" u="sng" dirty="0" smtClean="0"/>
              <a:t>increased </a:t>
            </a:r>
            <a:r>
              <a:rPr lang="en-US" u="sng" dirty="0"/>
              <a:t>tissue sensitivity to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androgens</a:t>
            </a:r>
            <a:r>
              <a:rPr lang="en-US" dirty="0"/>
              <a:t>, produce </a:t>
            </a:r>
            <a:r>
              <a:rPr lang="en-US" dirty="0" smtClean="0"/>
              <a:t>effects ranging </a:t>
            </a:r>
            <a:r>
              <a:rPr lang="en-US" dirty="0"/>
              <a:t>from increased hair growth (</a:t>
            </a:r>
            <a:r>
              <a:rPr lang="en-US" dirty="0" err="1"/>
              <a:t>hirsutism</a:t>
            </a:r>
            <a:r>
              <a:rPr lang="en-US" dirty="0"/>
              <a:t>) </a:t>
            </a:r>
            <a:r>
              <a:rPr lang="en-US" dirty="0" smtClean="0"/>
              <a:t>to marked </a:t>
            </a:r>
            <a:r>
              <a:rPr lang="en-US" dirty="0"/>
              <a:t>masculinization, with </a:t>
            </a:r>
            <a:r>
              <a:rPr lang="en-US" dirty="0" err="1"/>
              <a:t>virilism</a:t>
            </a:r>
            <a:r>
              <a:rPr lang="en-US" dirty="0"/>
              <a:t>. </a:t>
            </a:r>
            <a:r>
              <a:rPr lang="en-US" u="sng" dirty="0">
                <a:solidFill>
                  <a:srgbClr val="FF0000"/>
                </a:solidFill>
              </a:rPr>
              <a:t>Testosterone</a:t>
            </a:r>
            <a:r>
              <a:rPr lang="en-US" u="sng" dirty="0"/>
              <a:t> </a:t>
            </a:r>
            <a:r>
              <a:rPr lang="en-US" u="sng" dirty="0" smtClean="0"/>
              <a:t>is the </a:t>
            </a:r>
            <a:r>
              <a:rPr lang="en-US" u="sng" dirty="0"/>
              <a:t>most important </a:t>
            </a:r>
            <a:r>
              <a:rPr lang="en-US" u="sng" dirty="0">
                <a:solidFill>
                  <a:srgbClr val="FF0000"/>
                </a:solidFill>
              </a:rPr>
              <a:t>androgen</a:t>
            </a:r>
            <a:r>
              <a:rPr lang="en-US" dirty="0"/>
              <a:t>. In typical women </a:t>
            </a:r>
            <a:r>
              <a:rPr lang="en-US" dirty="0" smtClean="0"/>
              <a:t>about half </a:t>
            </a:r>
            <a:r>
              <a:rPr lang="en-US" dirty="0"/>
              <a:t>the plasma testosterone comes from the </a:t>
            </a:r>
            <a:r>
              <a:rPr lang="en-US" dirty="0" smtClean="0"/>
              <a:t>ovaries, both </a:t>
            </a:r>
            <a:r>
              <a:rPr lang="en-US" dirty="0"/>
              <a:t>by direct secretion and by peripheral </a:t>
            </a:r>
            <a:r>
              <a:rPr lang="en-US" dirty="0" smtClean="0"/>
              <a:t>conversion </a:t>
            </a:r>
            <a:r>
              <a:rPr lang="en-US" dirty="0"/>
              <a:t>of </a:t>
            </a:r>
            <a:r>
              <a:rPr lang="en-US" dirty="0" err="1">
                <a:solidFill>
                  <a:srgbClr val="FF0000"/>
                </a:solidFill>
              </a:rPr>
              <a:t>androstenedione</a:t>
            </a:r>
            <a:r>
              <a:rPr lang="en-US" dirty="0"/>
              <a:t>. The rest is derived from </a:t>
            </a:r>
            <a:r>
              <a:rPr lang="en-US" dirty="0" smtClean="0"/>
              <a:t>peripheral conversion </a:t>
            </a:r>
            <a:r>
              <a:rPr lang="en-US" dirty="0"/>
              <a:t>of </a:t>
            </a:r>
            <a:r>
              <a:rPr lang="en-US" dirty="0">
                <a:solidFill>
                  <a:srgbClr val="FF0000"/>
                </a:solidFill>
              </a:rPr>
              <a:t>adrenal androgens, </a:t>
            </a:r>
            <a:r>
              <a:rPr lang="en-US" dirty="0" err="1" smtClean="0">
                <a:solidFill>
                  <a:srgbClr val="FF0000"/>
                </a:solidFill>
              </a:rPr>
              <a:t>androstenedione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dirty="0" err="1">
                <a:solidFill>
                  <a:srgbClr val="FF0000"/>
                </a:solidFill>
              </a:rPr>
              <a:t>dehydroepiandrosterone</a:t>
            </a:r>
            <a:r>
              <a:rPr lang="en-US" dirty="0">
                <a:solidFill>
                  <a:srgbClr val="FF0000"/>
                </a:solidFill>
              </a:rPr>
              <a:t> (DHEA)</a:t>
            </a:r>
            <a:r>
              <a:rPr lang="en-US" dirty="0"/>
              <a:t>. Because of </a:t>
            </a:r>
            <a:r>
              <a:rPr lang="en-US" dirty="0" smtClean="0"/>
              <a:t>the extensive </a:t>
            </a:r>
            <a:r>
              <a:rPr lang="en-US" dirty="0" err="1"/>
              <a:t>interconversion</a:t>
            </a:r>
            <a:r>
              <a:rPr lang="en-US" dirty="0"/>
              <a:t> of </a:t>
            </a:r>
            <a:r>
              <a:rPr lang="en-US" dirty="0">
                <a:solidFill>
                  <a:srgbClr val="FF0000"/>
                </a:solidFill>
              </a:rPr>
              <a:t>androgens</a:t>
            </a:r>
            <a:r>
              <a:rPr lang="en-US" dirty="0"/>
              <a:t>, the source </a:t>
            </a:r>
            <a:r>
              <a:rPr lang="en-US" dirty="0" smtClean="0"/>
              <a:t>of a </a:t>
            </a:r>
            <a:r>
              <a:rPr lang="en-US" dirty="0"/>
              <a:t>slightly raised plasma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</a:t>
            </a:r>
            <a:r>
              <a:rPr lang="en-US" dirty="0" smtClean="0"/>
              <a:t>concentration may </a:t>
            </a:r>
            <a:r>
              <a:rPr lang="en-US" dirty="0"/>
              <a:t>be difficult to establish. In general, </a:t>
            </a:r>
            <a:r>
              <a:rPr lang="en-US" dirty="0" smtClean="0"/>
              <a:t>markedly raised </a:t>
            </a:r>
            <a:r>
              <a:rPr lang="en-US" dirty="0"/>
              <a:t>plasma concentrations of </a:t>
            </a:r>
            <a:r>
              <a:rPr lang="en-US" dirty="0">
                <a:solidFill>
                  <a:srgbClr val="FF0000"/>
                </a:solidFill>
              </a:rPr>
              <a:t>DHEA or its </a:t>
            </a:r>
            <a:r>
              <a:rPr lang="en-US" dirty="0" err="1" smtClean="0">
                <a:solidFill>
                  <a:srgbClr val="FF0000"/>
                </a:solidFill>
              </a:rPr>
              <a:t>sulphate</a:t>
            </a:r>
            <a:r>
              <a:rPr lang="en-US" dirty="0" smtClean="0">
                <a:solidFill>
                  <a:srgbClr val="FF0000"/>
                </a:solidFill>
              </a:rPr>
              <a:t> (DHEAS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indicate an adrenocortical origin.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690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biological activity of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depends on </a:t>
            </a:r>
            <a:r>
              <a:rPr lang="en-US" dirty="0" smtClean="0"/>
              <a:t>the plasma </a:t>
            </a:r>
            <a:r>
              <a:rPr lang="en-US" dirty="0"/>
              <a:t>free hormone concentration. The plasma </a:t>
            </a:r>
            <a:r>
              <a:rPr lang="en-US" dirty="0" smtClean="0"/>
              <a:t>total concentration </a:t>
            </a:r>
            <a:r>
              <a:rPr lang="en-US" dirty="0"/>
              <a:t>is also </a:t>
            </a:r>
            <a:r>
              <a:rPr lang="en-US" dirty="0" smtClean="0"/>
              <a:t>influenced </a:t>
            </a:r>
            <a:r>
              <a:rPr lang="en-US" dirty="0"/>
              <a:t>by the </a:t>
            </a:r>
            <a:r>
              <a:rPr lang="en-US" dirty="0" smtClean="0"/>
              <a:t>concentration of </a:t>
            </a:r>
            <a:r>
              <a:rPr lang="en-US" dirty="0"/>
              <a:t>the binding protein </a:t>
            </a:r>
            <a:r>
              <a:rPr lang="en-US" dirty="0">
                <a:solidFill>
                  <a:srgbClr val="FF0000"/>
                </a:solidFill>
              </a:rPr>
              <a:t>SHBG</a:t>
            </a:r>
            <a:r>
              <a:rPr lang="en-US" dirty="0"/>
              <a:t>. Some laboratories </a:t>
            </a:r>
            <a:r>
              <a:rPr lang="en-US" dirty="0" smtClean="0"/>
              <a:t>report a </a:t>
            </a:r>
            <a:r>
              <a:rPr lang="en-US" dirty="0">
                <a:solidFill>
                  <a:srgbClr val="FF0000"/>
                </a:solidFill>
              </a:rPr>
              <a:t>free testosterone</a:t>
            </a:r>
            <a:r>
              <a:rPr lang="en-US" dirty="0"/>
              <a:t> concentration or </a:t>
            </a:r>
            <a:r>
              <a:rPr lang="en-US" dirty="0">
                <a:solidFill>
                  <a:srgbClr val="FF0000"/>
                </a:solidFill>
              </a:rPr>
              <a:t>free </a:t>
            </a:r>
            <a:r>
              <a:rPr lang="en-US" dirty="0" smtClean="0">
                <a:solidFill>
                  <a:srgbClr val="FF0000"/>
                </a:solidFill>
              </a:rPr>
              <a:t>androgen index</a:t>
            </a:r>
            <a:r>
              <a:rPr lang="en-US" dirty="0" smtClean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Hirsutism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defined </a:t>
            </a:r>
            <a:r>
              <a:rPr lang="en-US" dirty="0"/>
              <a:t>as an excessive growth of hair </a:t>
            </a:r>
            <a:r>
              <a:rPr lang="en-US" dirty="0" smtClean="0"/>
              <a:t>in a </a:t>
            </a:r>
            <a:r>
              <a:rPr lang="en-US" dirty="0"/>
              <a:t>male distribution and is common, possibly </a:t>
            </a:r>
            <a:r>
              <a:rPr lang="en-US" dirty="0" smtClean="0"/>
              <a:t>occurring in </a:t>
            </a:r>
            <a:r>
              <a:rPr lang="en-US" dirty="0" smtClean="0"/>
              <a:t>10% </a:t>
            </a:r>
            <a:r>
              <a:rPr lang="en-US" dirty="0"/>
              <a:t>of women</a:t>
            </a:r>
            <a:r>
              <a:rPr lang="en-US" dirty="0" smtClean="0"/>
              <a:t>. </a:t>
            </a:r>
            <a:r>
              <a:rPr lang="en-US" dirty="0"/>
              <a:t>The </a:t>
            </a:r>
            <a:r>
              <a:rPr lang="en-US" dirty="0" err="1"/>
              <a:t>Ferriman</a:t>
            </a:r>
            <a:r>
              <a:rPr lang="en-US" dirty="0"/>
              <a:t> and </a:t>
            </a:r>
            <a:r>
              <a:rPr lang="en-US" dirty="0" err="1" smtClean="0"/>
              <a:t>Gallway</a:t>
            </a:r>
            <a:r>
              <a:rPr lang="en-US" dirty="0" smtClean="0"/>
              <a:t> score </a:t>
            </a:r>
            <a:r>
              <a:rPr lang="en-US" dirty="0"/>
              <a:t>can assess its severity.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258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b="1" u="sng" dirty="0"/>
              <a:t>Anterior pituitary hormones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err="1">
                <a:solidFill>
                  <a:srgbClr val="FF0000"/>
                </a:solidFill>
              </a:rPr>
              <a:t>gonadotrophins</a:t>
            </a:r>
            <a:r>
              <a:rPr lang="en-US" dirty="0">
                <a:solidFill>
                  <a:srgbClr val="FF0000"/>
                </a:solidFill>
              </a:rPr>
              <a:t> (LH and FSH)</a:t>
            </a:r>
            <a:r>
              <a:rPr lang="en-US" dirty="0"/>
              <a:t>, secreted </a:t>
            </a:r>
            <a:r>
              <a:rPr lang="en-US" dirty="0" smtClean="0"/>
              <a:t>by pituitary </a:t>
            </a:r>
            <a:r>
              <a:rPr lang="en-US" dirty="0"/>
              <a:t>basophil cells, control the function </a:t>
            </a:r>
            <a:r>
              <a:rPr lang="en-US" dirty="0" smtClean="0"/>
              <a:t>and secretion </a:t>
            </a:r>
            <a:r>
              <a:rPr lang="en-US" dirty="0"/>
              <a:t>of hormones by the testes and ovaries. </a:t>
            </a:r>
            <a:r>
              <a:rPr lang="en-US" dirty="0" smtClean="0"/>
              <a:t>The secretion </a:t>
            </a:r>
            <a:r>
              <a:rPr lang="en-US" dirty="0"/>
              <a:t>of </a:t>
            </a:r>
            <a:r>
              <a:rPr lang="en-US" dirty="0" err="1">
                <a:solidFill>
                  <a:srgbClr val="FF0000"/>
                </a:solidFill>
              </a:rPr>
              <a:t>GnRH</a:t>
            </a:r>
            <a:r>
              <a:rPr lang="en-US" dirty="0"/>
              <a:t> is </a:t>
            </a:r>
            <a:r>
              <a:rPr lang="en-US" u="sng" dirty="0"/>
              <a:t>pulsatile</a:t>
            </a:r>
            <a:r>
              <a:rPr lang="en-US" dirty="0"/>
              <a:t> and thus so, in turn, </a:t>
            </a:r>
            <a:r>
              <a:rPr lang="en-US" dirty="0" smtClean="0"/>
              <a:t>is that </a:t>
            </a:r>
            <a:r>
              <a:rPr lang="en-US" dirty="0"/>
              <a:t>of </a:t>
            </a:r>
            <a:r>
              <a:rPr lang="en-US" dirty="0">
                <a:solidFill>
                  <a:srgbClr val="FF0000"/>
                </a:solidFill>
              </a:rPr>
              <a:t>LH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FSH</a:t>
            </a:r>
            <a:r>
              <a:rPr lang="en-US" dirty="0"/>
              <a:t>. Although there is only one </a:t>
            </a:r>
            <a:r>
              <a:rPr lang="en-US" dirty="0" smtClean="0"/>
              <a:t>releasing hormone</a:t>
            </a:r>
            <a:r>
              <a:rPr lang="en-US" dirty="0"/>
              <a:t>, </a:t>
            </a:r>
            <a:r>
              <a:rPr lang="en-US" u="sng" dirty="0"/>
              <a:t>secretion of LH and FSH </a:t>
            </a:r>
            <a:r>
              <a:rPr lang="en-US" dirty="0"/>
              <a:t>does not </a:t>
            </a:r>
            <a:r>
              <a:rPr lang="en-US" dirty="0" smtClean="0"/>
              <a:t>always occur </a:t>
            </a:r>
            <a:r>
              <a:rPr lang="en-US" dirty="0"/>
              <a:t>in parallel and may be modified by feedback </a:t>
            </a:r>
            <a:r>
              <a:rPr lang="en-US" dirty="0" smtClean="0"/>
              <a:t>from the </a:t>
            </a:r>
            <a:r>
              <a:rPr lang="en-US" dirty="0"/>
              <a:t>circulating concentrations of </a:t>
            </a:r>
            <a:r>
              <a:rPr lang="en-US" u="sng" dirty="0"/>
              <a:t>gonadal androgens </a:t>
            </a:r>
            <a:r>
              <a:rPr lang="en-US" u="sng" dirty="0" smtClean="0"/>
              <a:t>or </a:t>
            </a:r>
            <a:r>
              <a:rPr lang="en-US" u="sng" dirty="0" err="1" smtClean="0"/>
              <a:t>oestrogens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actions of the </a:t>
            </a:r>
            <a:r>
              <a:rPr lang="en-US" dirty="0" err="1"/>
              <a:t>gonadotrophins</a:t>
            </a:r>
            <a:r>
              <a:rPr lang="en-US" dirty="0"/>
              <a:t> are</a:t>
            </a:r>
            <a:r>
              <a:rPr lang="en-US" dirty="0" smtClean="0"/>
              <a:t>:</a:t>
            </a:r>
          </a:p>
          <a:p>
            <a:r>
              <a:rPr lang="en-US" dirty="0"/>
              <a:t>LH primarily stimulates the production of </a:t>
            </a:r>
            <a:r>
              <a:rPr lang="en-US" dirty="0" smtClean="0"/>
              <a:t>hormones by </a:t>
            </a:r>
            <a:r>
              <a:rPr lang="en-US" dirty="0"/>
              <a:t>the </a:t>
            </a:r>
            <a:r>
              <a:rPr lang="en-US" dirty="0" smtClean="0"/>
              <a:t>gonads</a:t>
            </a:r>
            <a:endParaRPr lang="en-US" dirty="0"/>
          </a:p>
          <a:p>
            <a:r>
              <a:rPr lang="en-US" dirty="0" smtClean="0"/>
              <a:t>FSH </a:t>
            </a:r>
            <a:r>
              <a:rPr lang="en-US" dirty="0"/>
              <a:t>stimulates the development of the germ cells.</a:t>
            </a:r>
          </a:p>
        </p:txBody>
      </p:sp>
    </p:spTree>
    <p:extLst>
      <p:ext uri="{BB962C8B-B14F-4D97-AF65-F5344CB8AC3E}">
        <p14:creationId xmlns:p14="http://schemas.microsoft.com/office/powerpoint/2010/main" val="34208301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/>
              <a:t>A common cause is </a:t>
            </a:r>
            <a:r>
              <a:rPr lang="en-US" u="sng" dirty="0" smtClean="0"/>
              <a:t>familial or </a:t>
            </a:r>
            <a:r>
              <a:rPr lang="en-US" u="sng" dirty="0"/>
              <a:t>racial </a:t>
            </a:r>
            <a:r>
              <a:rPr lang="en-US" u="sng" dirty="0" err="1"/>
              <a:t>hirsutism</a:t>
            </a:r>
            <a:r>
              <a:rPr lang="en-US" dirty="0"/>
              <a:t>. For example, some </a:t>
            </a:r>
            <a:r>
              <a:rPr lang="en-US" dirty="0" smtClean="0"/>
              <a:t>Mediterranean women </a:t>
            </a:r>
            <a:r>
              <a:rPr lang="en-US" dirty="0"/>
              <a:t>have more terminal hair and </a:t>
            </a:r>
            <a:r>
              <a:rPr lang="en-US" dirty="0" smtClean="0"/>
              <a:t>fair-skinned Europeans </a:t>
            </a:r>
            <a:r>
              <a:rPr lang="en-US" dirty="0"/>
              <a:t>have the least. This difference may be </a:t>
            </a:r>
            <a:r>
              <a:rPr lang="en-US" dirty="0" smtClean="0"/>
              <a:t>due to </a:t>
            </a:r>
            <a:r>
              <a:rPr lang="en-US" dirty="0"/>
              <a:t>racial differences in </a:t>
            </a:r>
            <a:r>
              <a:rPr lang="en-US" dirty="0" smtClean="0">
                <a:solidFill>
                  <a:srgbClr val="FF0000"/>
                </a:solidFill>
              </a:rPr>
              <a:t>5-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reductase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activity in </a:t>
            </a:r>
            <a:r>
              <a:rPr lang="en-US" dirty="0" smtClean="0">
                <a:solidFill>
                  <a:srgbClr val="FF0000"/>
                </a:solidFill>
              </a:rPr>
              <a:t>skin</a:t>
            </a:r>
            <a:r>
              <a:rPr lang="en-US" dirty="0" smtClean="0"/>
              <a:t>. Plasma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concentrations may be </a:t>
            </a:r>
            <a:r>
              <a:rPr lang="en-US" dirty="0" smtClean="0"/>
              <a:t>slightly raised</a:t>
            </a:r>
            <a:r>
              <a:rPr lang="en-US" dirty="0"/>
              <a:t>, but are often within the female reference </a:t>
            </a:r>
            <a:r>
              <a:rPr lang="en-US" dirty="0" smtClean="0"/>
              <a:t>range. A </a:t>
            </a:r>
            <a:r>
              <a:rPr lang="en-US" dirty="0"/>
              <a:t>raised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concentration, particularly </a:t>
            </a:r>
            <a:r>
              <a:rPr lang="en-US" dirty="0" smtClean="0"/>
              <a:t>above 5 </a:t>
            </a:r>
            <a:r>
              <a:rPr lang="en-US" dirty="0" err="1"/>
              <a:t>nmol</a:t>
            </a:r>
            <a:r>
              <a:rPr lang="en-US" dirty="0"/>
              <a:t>/L, may indicate a </a:t>
            </a:r>
            <a:r>
              <a:rPr lang="en-US" dirty="0" err="1"/>
              <a:t>tumour</a:t>
            </a:r>
            <a:r>
              <a:rPr lang="en-US" dirty="0"/>
              <a:t> of the adrenal </a:t>
            </a:r>
            <a:r>
              <a:rPr lang="en-US" dirty="0" smtClean="0"/>
              <a:t>or ovary</a:t>
            </a:r>
            <a:r>
              <a:rPr lang="en-US" dirty="0"/>
              <a:t>, which must be excluded. However, the </a:t>
            </a:r>
            <a:r>
              <a:rPr lang="en-US" dirty="0" smtClean="0"/>
              <a:t>plasma concentration </a:t>
            </a:r>
            <a:r>
              <a:rPr lang="en-US" dirty="0"/>
              <a:t>of free hormone may be </a:t>
            </a:r>
            <a:r>
              <a:rPr lang="en-US" dirty="0" smtClean="0"/>
              <a:t>significantly </a:t>
            </a:r>
            <a:r>
              <a:rPr lang="en-US" dirty="0" smtClean="0"/>
              <a:t>increased </a:t>
            </a:r>
            <a:r>
              <a:rPr lang="en-US" dirty="0"/>
              <a:t>if that of </a:t>
            </a:r>
            <a:r>
              <a:rPr lang="en-US" dirty="0">
                <a:solidFill>
                  <a:srgbClr val="FF0000"/>
                </a:solidFill>
              </a:rPr>
              <a:t>SHBG</a:t>
            </a:r>
            <a:r>
              <a:rPr lang="en-US" dirty="0"/>
              <a:t> is low. A raised </a:t>
            </a:r>
            <a:r>
              <a:rPr lang="en-US" dirty="0" smtClean="0"/>
              <a:t>plasma </a:t>
            </a:r>
            <a:r>
              <a:rPr lang="en-US" dirty="0" smtClean="0">
                <a:solidFill>
                  <a:srgbClr val="FF0000"/>
                </a:solidFill>
              </a:rPr>
              <a:t>17-hydroxyprogesterone</a:t>
            </a:r>
            <a:r>
              <a:rPr lang="en-US" dirty="0" smtClean="0"/>
              <a:t> </a:t>
            </a:r>
            <a:r>
              <a:rPr lang="en-US" dirty="0"/>
              <a:t>concentration may </a:t>
            </a:r>
            <a:r>
              <a:rPr lang="en-US" dirty="0" smtClean="0"/>
              <a:t>indicate CAH.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3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Virilism</a:t>
            </a:r>
            <a:r>
              <a:rPr lang="en-US" dirty="0"/>
              <a:t> is characterized by additional </a:t>
            </a:r>
            <a:r>
              <a:rPr lang="en-US" dirty="0" smtClean="0"/>
              <a:t>evidence of </a:t>
            </a:r>
            <a:r>
              <a:rPr lang="en-US" dirty="0"/>
              <a:t>excessive </a:t>
            </a:r>
            <a:r>
              <a:rPr lang="en-US" dirty="0">
                <a:solidFill>
                  <a:srgbClr val="FF0000"/>
                </a:solidFill>
              </a:rPr>
              <a:t>androgen</a:t>
            </a:r>
            <a:r>
              <a:rPr lang="en-US" dirty="0"/>
              <a:t> secretion such as an </a:t>
            </a:r>
            <a:r>
              <a:rPr lang="en-US" dirty="0" smtClean="0"/>
              <a:t>enlarged clitoris </a:t>
            </a:r>
            <a:r>
              <a:rPr lang="en-US" dirty="0"/>
              <a:t>(</a:t>
            </a:r>
            <a:r>
              <a:rPr lang="en-US" dirty="0" err="1"/>
              <a:t>clitoromegaly</a:t>
            </a:r>
            <a:r>
              <a:rPr lang="en-US" dirty="0"/>
              <a:t>), increased hair growth of </a:t>
            </a:r>
            <a:r>
              <a:rPr lang="en-US" dirty="0" smtClean="0"/>
              <a:t>male distribution</a:t>
            </a:r>
            <a:r>
              <a:rPr lang="en-US" dirty="0"/>
              <a:t>, receding temporal hair, deepening </a:t>
            </a:r>
            <a:r>
              <a:rPr lang="en-US" dirty="0" smtClean="0"/>
              <a:t>of the </a:t>
            </a:r>
            <a:r>
              <a:rPr lang="en-US" dirty="0"/>
              <a:t>voice and breast atrophy. It is always </a:t>
            </a:r>
            <a:r>
              <a:rPr lang="en-US" dirty="0" smtClean="0"/>
              <a:t>associated with </a:t>
            </a:r>
            <a:r>
              <a:rPr lang="en-US" dirty="0"/>
              <a:t>increased plasma </a:t>
            </a:r>
            <a:r>
              <a:rPr lang="en-US" dirty="0">
                <a:solidFill>
                  <a:srgbClr val="FF0000"/>
                </a:solidFill>
              </a:rPr>
              <a:t>androgen</a:t>
            </a:r>
            <a:r>
              <a:rPr lang="en-US" dirty="0"/>
              <a:t> </a:t>
            </a:r>
            <a:r>
              <a:rPr lang="en-US" dirty="0" smtClean="0"/>
              <a:t>concentrations. Plasma </a:t>
            </a:r>
            <a:r>
              <a:rPr lang="en-US" dirty="0">
                <a:solidFill>
                  <a:srgbClr val="FF0000"/>
                </a:solidFill>
              </a:rPr>
              <a:t>DHEA and DHEAS </a:t>
            </a:r>
            <a:r>
              <a:rPr lang="en-US" dirty="0"/>
              <a:t>concentrations may </a:t>
            </a:r>
            <a:r>
              <a:rPr lang="en-US" dirty="0" smtClean="0"/>
              <a:t>also be </a:t>
            </a:r>
            <a:r>
              <a:rPr lang="en-US" dirty="0"/>
              <a:t>increased. </a:t>
            </a:r>
            <a:r>
              <a:rPr lang="en-US" dirty="0" err="1"/>
              <a:t>Virilism</a:t>
            </a:r>
            <a:r>
              <a:rPr lang="en-US" dirty="0"/>
              <a:t> usually </a:t>
            </a:r>
            <a:r>
              <a:rPr lang="en-US" u="sng" dirty="0"/>
              <a:t>implies an adrenal </a:t>
            </a:r>
            <a:r>
              <a:rPr lang="en-US" u="sng" dirty="0" smtClean="0"/>
              <a:t>or ovarian </a:t>
            </a:r>
            <a:r>
              <a:rPr lang="en-US" u="sng" dirty="0">
                <a:solidFill>
                  <a:srgbClr val="FF0000"/>
                </a:solidFill>
              </a:rPr>
              <a:t>androgen</a:t>
            </a:r>
            <a:r>
              <a:rPr lang="en-US" u="sng" dirty="0"/>
              <a:t> source</a:t>
            </a:r>
            <a:r>
              <a:rPr lang="en-US" dirty="0"/>
              <a:t> and can be a cause of </a:t>
            </a:r>
            <a:r>
              <a:rPr lang="en-US" dirty="0" smtClean="0"/>
              <a:t>female </a:t>
            </a:r>
            <a:r>
              <a:rPr lang="en-US" dirty="0" err="1" smtClean="0"/>
              <a:t>pseudohermaphroditism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885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00" b="1" i="1" dirty="0"/>
              <a:t>Polycystic ovary syndrome (</a:t>
            </a:r>
            <a:r>
              <a:rPr lang="en-US" sz="3500" b="1" i="1" dirty="0" err="1"/>
              <a:t>Leventhal</a:t>
            </a:r>
            <a:r>
              <a:rPr lang="en-US" sz="3500" b="1" i="1" dirty="0"/>
              <a:t>–Stein syndrome)</a:t>
            </a:r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a condition showing features of </a:t>
            </a:r>
            <a:r>
              <a:rPr lang="en-US" dirty="0" err="1" smtClean="0">
                <a:solidFill>
                  <a:srgbClr val="FF0000"/>
                </a:solidFill>
              </a:rPr>
              <a:t>hyperandrogenism</a:t>
            </a:r>
            <a:r>
              <a:rPr lang="en-US" dirty="0" smtClean="0"/>
              <a:t> with </a:t>
            </a:r>
            <a:r>
              <a:rPr lang="en-US" dirty="0"/>
              <a:t>anovulation and abnormal </a:t>
            </a:r>
            <a:r>
              <a:rPr lang="en-US" dirty="0" smtClean="0"/>
              <a:t>ovarian morphology </a:t>
            </a:r>
            <a:r>
              <a:rPr lang="en-US" dirty="0"/>
              <a:t>and is the most common cause </a:t>
            </a:r>
            <a:r>
              <a:rPr lang="en-US" dirty="0" smtClean="0"/>
              <a:t>of </a:t>
            </a:r>
            <a:r>
              <a:rPr lang="en-US" u="sng" dirty="0" err="1" smtClean="0"/>
              <a:t>anovulatory</a:t>
            </a:r>
            <a:r>
              <a:rPr lang="en-US" u="sng" dirty="0" smtClean="0"/>
              <a:t> </a:t>
            </a:r>
            <a:r>
              <a:rPr lang="en-US" u="sng" dirty="0"/>
              <a:t>infertility</a:t>
            </a:r>
            <a:r>
              <a:rPr lang="en-US" dirty="0"/>
              <a:t>. Presenting clinical </a:t>
            </a:r>
            <a:r>
              <a:rPr lang="en-US" dirty="0" smtClean="0"/>
              <a:t>symptoms may </a:t>
            </a:r>
            <a:r>
              <a:rPr lang="en-US" dirty="0"/>
              <a:t>also include </a:t>
            </a:r>
            <a:r>
              <a:rPr lang="en-US" dirty="0" err="1"/>
              <a:t>hirsutism</a:t>
            </a:r>
            <a:r>
              <a:rPr lang="en-US" dirty="0"/>
              <a:t>, menstrual </a:t>
            </a:r>
            <a:r>
              <a:rPr lang="en-US" dirty="0" smtClean="0"/>
              <a:t>disturbances, enlarged </a:t>
            </a:r>
            <a:r>
              <a:rPr lang="en-US" dirty="0"/>
              <a:t>polycystic ovaries and infertility. </a:t>
            </a:r>
            <a:r>
              <a:rPr lang="en-US" dirty="0" smtClean="0"/>
              <a:t>Plasma </a:t>
            </a:r>
            <a:r>
              <a:rPr lang="en-US" dirty="0" smtClean="0">
                <a:solidFill>
                  <a:srgbClr val="FF0000"/>
                </a:solidFill>
              </a:rPr>
              <a:t>testosterone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>
                <a:solidFill>
                  <a:srgbClr val="FF0000"/>
                </a:solidFill>
              </a:rPr>
              <a:t>androstenedione</a:t>
            </a:r>
            <a:r>
              <a:rPr lang="en-US" dirty="0"/>
              <a:t> concentrations </a:t>
            </a:r>
            <a:r>
              <a:rPr lang="en-US" dirty="0" smtClean="0"/>
              <a:t>are often </a:t>
            </a:r>
            <a:r>
              <a:rPr lang="en-US" dirty="0"/>
              <a:t>increased. </a:t>
            </a:r>
            <a:r>
              <a:rPr lang="en-US" u="sng" dirty="0"/>
              <a:t>The plasma </a:t>
            </a:r>
            <a:r>
              <a:rPr lang="en-US" u="sng" dirty="0">
                <a:solidFill>
                  <a:srgbClr val="FF0000"/>
                </a:solidFill>
              </a:rPr>
              <a:t>LH</a:t>
            </a:r>
            <a:r>
              <a:rPr lang="en-US" u="sng" dirty="0"/>
              <a:t> may be elevated </a:t>
            </a:r>
            <a:r>
              <a:rPr lang="en-US" u="sng" dirty="0" smtClean="0"/>
              <a:t>with normal </a:t>
            </a:r>
            <a:r>
              <a:rPr lang="en-US" u="sng" dirty="0">
                <a:solidFill>
                  <a:srgbClr val="FF0000"/>
                </a:solidFill>
              </a:rPr>
              <a:t>FSH</a:t>
            </a:r>
            <a:r>
              <a:rPr lang="en-US" dirty="0"/>
              <a:t>. Because plasma </a:t>
            </a:r>
            <a:r>
              <a:rPr lang="en-US" dirty="0">
                <a:solidFill>
                  <a:srgbClr val="FF0000"/>
                </a:solidFill>
              </a:rPr>
              <a:t>SHBG</a:t>
            </a:r>
            <a:r>
              <a:rPr lang="en-US" dirty="0"/>
              <a:t> concentrations </a:t>
            </a:r>
            <a:r>
              <a:rPr lang="en-US" dirty="0" smtClean="0"/>
              <a:t>are reduced </a:t>
            </a:r>
            <a:r>
              <a:rPr lang="en-US" dirty="0"/>
              <a:t>in obese individuals, the plasma </a:t>
            </a:r>
            <a:r>
              <a:rPr lang="en-US" dirty="0" smtClean="0"/>
              <a:t>concentration of </a:t>
            </a:r>
            <a:r>
              <a:rPr lang="en-US" dirty="0"/>
              <a:t>free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is often increased. The </a:t>
            </a:r>
            <a:r>
              <a:rPr lang="en-US" dirty="0" smtClean="0"/>
              <a:t>plasma </a:t>
            </a:r>
            <a:r>
              <a:rPr lang="en-US" dirty="0" smtClean="0">
                <a:solidFill>
                  <a:srgbClr val="FF0000"/>
                </a:solidFill>
              </a:rPr>
              <a:t>prolactin</a:t>
            </a:r>
            <a:r>
              <a:rPr lang="en-US" dirty="0" smtClean="0"/>
              <a:t> </a:t>
            </a:r>
            <a:r>
              <a:rPr lang="en-US" dirty="0"/>
              <a:t>concentrations may also be high.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3283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Multiple small </a:t>
            </a:r>
            <a:r>
              <a:rPr lang="en-US" dirty="0" err="1"/>
              <a:t>subcapsular</a:t>
            </a:r>
            <a:r>
              <a:rPr lang="en-US" dirty="0"/>
              <a:t> ovarian cysts may be </a:t>
            </a:r>
            <a:r>
              <a:rPr lang="en-US" dirty="0" smtClean="0"/>
              <a:t>demonstrated on </a:t>
            </a:r>
            <a:r>
              <a:rPr lang="en-US" dirty="0"/>
              <a:t>ultrasound scanning of the </a:t>
            </a:r>
            <a:r>
              <a:rPr lang="en-US" dirty="0" smtClean="0"/>
              <a:t>ovaries. </a:t>
            </a:r>
            <a:r>
              <a:rPr lang="en-US" u="sng" dirty="0" smtClean="0"/>
              <a:t>Polycystic </a:t>
            </a:r>
            <a:r>
              <a:rPr lang="en-US" u="sng" dirty="0"/>
              <a:t>ovary syndrome is also associated </a:t>
            </a:r>
            <a:r>
              <a:rPr lang="en-US" u="sng" dirty="0" smtClean="0"/>
              <a:t>with insulin </a:t>
            </a:r>
            <a:r>
              <a:rPr lang="en-US" u="sng" dirty="0"/>
              <a:t>resistance, obesity and elevated plasma </a:t>
            </a:r>
            <a:r>
              <a:rPr lang="en-US" u="sng" dirty="0" smtClean="0"/>
              <a:t>insulin concentrations</a:t>
            </a:r>
            <a:r>
              <a:rPr lang="en-US" u="sng" dirty="0"/>
              <a:t>, which may stimulate </a:t>
            </a:r>
            <a:r>
              <a:rPr lang="en-US" u="sng" dirty="0" smtClean="0"/>
              <a:t>androgen production </a:t>
            </a:r>
            <a:r>
              <a:rPr lang="en-US" u="sng" dirty="0"/>
              <a:t>from the ovarian theca </a:t>
            </a:r>
            <a:r>
              <a:rPr lang="en-US" u="sng" dirty="0" err="1"/>
              <a:t>interna</a:t>
            </a:r>
            <a:r>
              <a:rPr lang="en-US" u="sng" dirty="0"/>
              <a:t> </a:t>
            </a:r>
            <a:r>
              <a:rPr lang="en-US" u="sng" dirty="0" smtClean="0"/>
              <a:t>cells. Individuals </a:t>
            </a:r>
            <a:r>
              <a:rPr lang="en-US" u="sng" dirty="0"/>
              <a:t>may also have </a:t>
            </a:r>
            <a:r>
              <a:rPr lang="en-US" u="sng" dirty="0" err="1"/>
              <a:t>hyperlipidaemia</a:t>
            </a:r>
            <a:r>
              <a:rPr lang="en-US" u="sng" dirty="0"/>
              <a:t>, </a:t>
            </a:r>
            <a:r>
              <a:rPr lang="en-US" u="sng" dirty="0" smtClean="0"/>
              <a:t>glucose intolerance </a:t>
            </a:r>
            <a:r>
              <a:rPr lang="en-US" u="sng" dirty="0"/>
              <a:t>and hypertension.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446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00" b="1" u="sng" dirty="0"/>
              <a:t>The male</a:t>
            </a:r>
          </a:p>
          <a:p>
            <a:pPr marL="0" indent="0">
              <a:buNone/>
            </a:pPr>
            <a:r>
              <a:rPr lang="en-US" b="1" dirty="0"/>
              <a:t>Development of male characteristics</a:t>
            </a:r>
          </a:p>
          <a:p>
            <a:pPr marL="0" indent="0">
              <a:buNone/>
            </a:pPr>
            <a:r>
              <a:rPr lang="en-US" dirty="0"/>
              <a:t>In the presence of the Y chromosome the fetal </a:t>
            </a:r>
            <a:r>
              <a:rPr lang="en-US" dirty="0" smtClean="0"/>
              <a:t>gonads develop </a:t>
            </a:r>
            <a:r>
              <a:rPr lang="en-US" dirty="0"/>
              <a:t>into testes at about 7 weeks’ gestation. </a:t>
            </a:r>
            <a:r>
              <a:rPr lang="en-US" dirty="0" smtClean="0"/>
              <a:t>The </a:t>
            </a:r>
            <a:r>
              <a:rPr lang="en-US" dirty="0" err="1" smtClean="0"/>
              <a:t>Sertoli</a:t>
            </a:r>
            <a:r>
              <a:rPr lang="en-US" dirty="0" smtClean="0"/>
              <a:t> </a:t>
            </a:r>
            <a:r>
              <a:rPr lang="en-US" dirty="0"/>
              <a:t>cells secrete anti-</a:t>
            </a:r>
            <a:r>
              <a:rPr lang="en-US" dirty="0" err="1"/>
              <a:t>Müllerian</a:t>
            </a:r>
            <a:r>
              <a:rPr lang="en-US" dirty="0"/>
              <a:t> hormone </a:t>
            </a:r>
            <a:r>
              <a:rPr lang="en-US" dirty="0" smtClean="0"/>
              <a:t>that inhibits </a:t>
            </a:r>
            <a:r>
              <a:rPr lang="en-US" dirty="0"/>
              <a:t>the </a:t>
            </a:r>
            <a:r>
              <a:rPr lang="en-US" dirty="0" err="1"/>
              <a:t>Müllerian</a:t>
            </a:r>
            <a:r>
              <a:rPr lang="en-US" dirty="0"/>
              <a:t> ducts in the male </a:t>
            </a:r>
            <a:r>
              <a:rPr lang="en-US" dirty="0" smtClean="0"/>
              <a:t>embryo. The </a:t>
            </a:r>
            <a:r>
              <a:rPr lang="en-US" dirty="0"/>
              <a:t>intracellular conversion of </a:t>
            </a:r>
            <a:r>
              <a:rPr lang="en-US" dirty="0">
                <a:solidFill>
                  <a:srgbClr val="FF0000"/>
                </a:solidFill>
              </a:rPr>
              <a:t>testosterone </a:t>
            </a:r>
            <a:r>
              <a:rPr lang="en-US" dirty="0" smtClean="0">
                <a:solidFill>
                  <a:srgbClr val="FF0000"/>
                </a:solidFill>
              </a:rPr>
              <a:t>to </a:t>
            </a:r>
            <a:r>
              <a:rPr lang="en-US" dirty="0" err="1" smtClean="0">
                <a:solidFill>
                  <a:srgbClr val="FF0000"/>
                </a:solidFill>
              </a:rPr>
              <a:t>dihydrotestosterone</a:t>
            </a:r>
            <a:r>
              <a:rPr lang="en-US" dirty="0" smtClean="0"/>
              <a:t> </a:t>
            </a:r>
            <a:r>
              <a:rPr lang="en-US" dirty="0"/>
              <a:t>by the enzyme </a:t>
            </a:r>
            <a:r>
              <a:rPr lang="en-US" dirty="0" smtClean="0">
                <a:solidFill>
                  <a:srgbClr val="FF0000"/>
                </a:solidFill>
              </a:rPr>
              <a:t>5-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reductase</a:t>
            </a:r>
            <a:r>
              <a:rPr lang="en-US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essential for the development of male </a:t>
            </a:r>
            <a:r>
              <a:rPr lang="en-US" dirty="0" smtClean="0"/>
              <a:t>external genitalia</a:t>
            </a:r>
            <a:r>
              <a:rPr lang="en-US" dirty="0"/>
              <a:t>. If this enzyme is deficient, </a:t>
            </a:r>
            <a:r>
              <a:rPr lang="en-US" dirty="0" smtClean="0"/>
              <a:t>varying </a:t>
            </a:r>
            <a:r>
              <a:rPr lang="en-US" dirty="0"/>
              <a:t>degrees of feminization may occur, causing </a:t>
            </a:r>
            <a:r>
              <a:rPr lang="en-US" dirty="0" smtClean="0"/>
              <a:t>male </a:t>
            </a:r>
            <a:r>
              <a:rPr lang="en-US" dirty="0" err="1" smtClean="0"/>
              <a:t>pseudohermaphroditism</a:t>
            </a:r>
            <a:r>
              <a:rPr lang="en-US" dirty="0" smtClean="0"/>
              <a:t>. </a:t>
            </a:r>
            <a:r>
              <a:rPr lang="en-US" dirty="0"/>
              <a:t>Male </a:t>
            </a:r>
            <a:r>
              <a:rPr lang="en-US" dirty="0" smtClean="0"/>
              <a:t>penis formation </a:t>
            </a:r>
            <a:r>
              <a:rPr lang="en-US" dirty="0"/>
              <a:t>is dependent upon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8424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Male puberty</a:t>
            </a:r>
          </a:p>
          <a:p>
            <a:pPr marL="0" indent="0">
              <a:buNone/>
            </a:pPr>
            <a:r>
              <a:rPr lang="en-US" sz="2200" dirty="0" smtClean="0"/>
              <a:t>During </a:t>
            </a:r>
            <a:r>
              <a:rPr lang="en-US" sz="2200" dirty="0"/>
              <a:t>childhood, the rate of secretion </a:t>
            </a:r>
            <a:r>
              <a:rPr lang="en-US" sz="2200" dirty="0" smtClean="0"/>
              <a:t>of </a:t>
            </a:r>
            <a:r>
              <a:rPr lang="en-US" sz="2200" dirty="0" err="1" smtClean="0"/>
              <a:t>gonadotrophins</a:t>
            </a:r>
            <a:r>
              <a:rPr lang="en-US" sz="2200" dirty="0" smtClean="0"/>
              <a:t> </a:t>
            </a:r>
            <a:r>
              <a:rPr lang="en-US" sz="2200" dirty="0"/>
              <a:t>from the anterior pituitary </a:t>
            </a:r>
            <a:r>
              <a:rPr lang="en-US" sz="2200" dirty="0" smtClean="0"/>
              <a:t>gland is </a:t>
            </a:r>
            <a:r>
              <a:rPr lang="en-US" sz="2200" dirty="0"/>
              <a:t>low. As puberty approaches, the pulse </a:t>
            </a:r>
            <a:r>
              <a:rPr lang="en-US" sz="2200" dirty="0" smtClean="0"/>
              <a:t>amplitude and </a:t>
            </a:r>
            <a:r>
              <a:rPr lang="en-US" sz="2200" dirty="0"/>
              <a:t>frequency of </a:t>
            </a:r>
            <a:r>
              <a:rPr lang="en-US" sz="2200" dirty="0">
                <a:solidFill>
                  <a:srgbClr val="FF0000"/>
                </a:solidFill>
              </a:rPr>
              <a:t>LH secretion increase</a:t>
            </a:r>
            <a:r>
              <a:rPr lang="en-US" sz="2200" dirty="0"/>
              <a:t>. Initially, </a:t>
            </a:r>
            <a:r>
              <a:rPr lang="en-US" sz="2200" dirty="0" smtClean="0"/>
              <a:t>this occurs </a:t>
            </a:r>
            <a:r>
              <a:rPr lang="en-US" sz="2200" dirty="0"/>
              <a:t>during sleep, but later continues </a:t>
            </a:r>
            <a:r>
              <a:rPr lang="en-US" sz="2200" dirty="0" smtClean="0"/>
              <a:t>throughout the </a:t>
            </a:r>
            <a:r>
              <a:rPr lang="en-US" sz="2200" dirty="0"/>
              <a:t>day. </a:t>
            </a:r>
            <a:r>
              <a:rPr lang="en-US" sz="2200" dirty="0" err="1">
                <a:solidFill>
                  <a:srgbClr val="FF0000"/>
                </a:solidFill>
              </a:rPr>
              <a:t>Leydig</a:t>
            </a:r>
            <a:r>
              <a:rPr lang="en-US" sz="2200" dirty="0">
                <a:solidFill>
                  <a:srgbClr val="FF0000"/>
                </a:solidFill>
              </a:rPr>
              <a:t> cell function and testosterone </a:t>
            </a:r>
            <a:r>
              <a:rPr lang="en-US" sz="2200" dirty="0" smtClean="0">
                <a:solidFill>
                  <a:srgbClr val="FF0000"/>
                </a:solidFill>
              </a:rPr>
              <a:t>secretion increase</a:t>
            </a:r>
            <a:r>
              <a:rPr lang="en-US" sz="2200" dirty="0" smtClean="0"/>
              <a:t> </a:t>
            </a:r>
            <a:r>
              <a:rPr lang="en-US" sz="2200" dirty="0"/>
              <a:t>and stimulate the development of </a:t>
            </a:r>
            <a:r>
              <a:rPr lang="en-US" sz="2200" dirty="0" smtClean="0"/>
              <a:t>secondary male </a:t>
            </a:r>
            <a:r>
              <a:rPr lang="en-US" sz="2200" dirty="0"/>
              <a:t>characteristics. </a:t>
            </a:r>
            <a:r>
              <a:rPr lang="en-US" sz="2200" dirty="0" err="1" smtClean="0"/>
              <a:t>Gonadotrophin</a:t>
            </a:r>
            <a:r>
              <a:rPr lang="en-US" sz="2200" dirty="0" smtClean="0"/>
              <a:t> </a:t>
            </a:r>
            <a:r>
              <a:rPr lang="en-US" sz="2200" dirty="0"/>
              <a:t>secretion </a:t>
            </a:r>
            <a:r>
              <a:rPr lang="en-US" sz="2200" dirty="0" smtClean="0"/>
              <a:t>also stimulates </a:t>
            </a:r>
            <a:r>
              <a:rPr lang="en-US" sz="2200" dirty="0"/>
              <a:t>meiosis of previously dormant germ cells </a:t>
            </a:r>
            <a:r>
              <a:rPr lang="en-US" sz="2200" dirty="0" smtClean="0"/>
              <a:t>in the </a:t>
            </a:r>
            <a:r>
              <a:rPr lang="en-US" sz="2200" dirty="0"/>
              <a:t>seminiferous tubules, and thus the production </a:t>
            </a:r>
            <a:r>
              <a:rPr lang="en-US" sz="2200" dirty="0" smtClean="0"/>
              <a:t>of sperm</a:t>
            </a:r>
            <a:r>
              <a:rPr lang="en-US" sz="2200" dirty="0"/>
              <a:t>. </a:t>
            </a:r>
            <a:r>
              <a:rPr lang="en-US" sz="2200" u="sng" dirty="0"/>
              <a:t>Deficient secretion of either pituitary or </a:t>
            </a:r>
            <a:r>
              <a:rPr lang="en-US" sz="2200" u="sng" dirty="0" smtClean="0"/>
              <a:t>gonadal hormones </a:t>
            </a:r>
            <a:r>
              <a:rPr lang="en-US" sz="2200" u="sng" dirty="0"/>
              <a:t>may cause delayed puberty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r>
              <a:rPr lang="en-US" sz="2200" dirty="0"/>
              <a:t>The male germ cells produce </a:t>
            </a:r>
            <a:r>
              <a:rPr lang="en-US" sz="2200" dirty="0" smtClean="0"/>
              <a:t>spermatozoa continuously </a:t>
            </a:r>
            <a:r>
              <a:rPr lang="en-US" sz="2200" dirty="0"/>
              <a:t>after puberty. </a:t>
            </a:r>
            <a:r>
              <a:rPr lang="en-US" sz="2200" u="sng" dirty="0"/>
              <a:t>Spermatogenesis</a:t>
            </a:r>
            <a:r>
              <a:rPr lang="en-US" sz="2200" dirty="0"/>
              <a:t> </a:t>
            </a:r>
            <a:r>
              <a:rPr lang="en-US" sz="2200" dirty="0" smtClean="0"/>
              <a:t>is dependent </a:t>
            </a:r>
            <a:r>
              <a:rPr lang="en-US" sz="2200" dirty="0"/>
              <a:t>on both </a:t>
            </a:r>
            <a:r>
              <a:rPr lang="en-US" sz="2200" dirty="0">
                <a:solidFill>
                  <a:srgbClr val="FF0000"/>
                </a:solidFill>
              </a:rPr>
              <a:t>normal </a:t>
            </a:r>
            <a:r>
              <a:rPr lang="en-US" sz="2200" dirty="0" err="1">
                <a:solidFill>
                  <a:srgbClr val="FF0000"/>
                </a:solidFill>
              </a:rPr>
              <a:t>Sertoli</a:t>
            </a:r>
            <a:r>
              <a:rPr lang="en-US" sz="2200" dirty="0">
                <a:solidFill>
                  <a:srgbClr val="FF0000"/>
                </a:solidFill>
              </a:rPr>
              <a:t> cell function </a:t>
            </a:r>
            <a:r>
              <a:rPr lang="en-US" sz="2200" dirty="0" smtClean="0">
                <a:solidFill>
                  <a:srgbClr val="FF0000"/>
                </a:solidFill>
              </a:rPr>
              <a:t>and testosterone </a:t>
            </a:r>
            <a:r>
              <a:rPr lang="en-US" sz="2200" dirty="0">
                <a:solidFill>
                  <a:srgbClr val="FF0000"/>
                </a:solidFill>
              </a:rPr>
              <a:t>secretion by </a:t>
            </a:r>
            <a:r>
              <a:rPr lang="en-US" sz="2200" dirty="0" err="1">
                <a:solidFill>
                  <a:srgbClr val="FF0000"/>
                </a:solidFill>
              </a:rPr>
              <a:t>Leydig</a:t>
            </a:r>
            <a:r>
              <a:rPr lang="en-US" sz="2200" dirty="0">
                <a:solidFill>
                  <a:srgbClr val="FF0000"/>
                </a:solidFill>
              </a:rPr>
              <a:t> cells</a:t>
            </a:r>
            <a:r>
              <a:rPr lang="en-US" sz="2200" dirty="0"/>
              <a:t>. Therefore </a:t>
            </a:r>
            <a:r>
              <a:rPr lang="en-US" sz="2200" dirty="0" smtClean="0"/>
              <a:t>both </a:t>
            </a:r>
            <a:r>
              <a:rPr lang="en-US" sz="2200" dirty="0" smtClean="0">
                <a:solidFill>
                  <a:srgbClr val="FF0000"/>
                </a:solidFill>
              </a:rPr>
              <a:t>LH </a:t>
            </a:r>
            <a:r>
              <a:rPr lang="en-US" sz="2200" dirty="0">
                <a:solidFill>
                  <a:srgbClr val="FF0000"/>
                </a:solidFill>
              </a:rPr>
              <a:t>and FSH </a:t>
            </a:r>
            <a:r>
              <a:rPr lang="en-US" sz="2200" dirty="0"/>
              <a:t>are needed for normal </a:t>
            </a:r>
            <a:r>
              <a:rPr lang="en-US" sz="2200" dirty="0" smtClean="0"/>
              <a:t>spermatogenesis, but </a:t>
            </a:r>
            <a:r>
              <a:rPr lang="en-US" sz="2200" dirty="0">
                <a:solidFill>
                  <a:srgbClr val="FF0000"/>
                </a:solidFill>
              </a:rPr>
              <a:t>testosterone secretion</a:t>
            </a:r>
            <a:r>
              <a:rPr lang="en-US" sz="2200" dirty="0"/>
              <a:t> can occur in the absence </a:t>
            </a:r>
            <a:r>
              <a:rPr lang="en-US" sz="2200" dirty="0" smtClean="0"/>
              <a:t>of normal </a:t>
            </a:r>
            <a:r>
              <a:rPr lang="en-US" sz="2200" dirty="0"/>
              <a:t>seminiferous tubules.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490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/>
              <a:t>Disorders of gonadal function in males</a:t>
            </a:r>
          </a:p>
          <a:p>
            <a:pPr marL="0" indent="0">
              <a:buNone/>
            </a:pPr>
            <a:r>
              <a:rPr lang="en-US" dirty="0"/>
              <a:t>Gonadal dysfunction in men may present with </a:t>
            </a:r>
            <a:r>
              <a:rPr lang="en-US" dirty="0" smtClean="0"/>
              <a:t>the symptoms </a:t>
            </a:r>
            <a:r>
              <a:rPr lang="en-US" u="sng" dirty="0"/>
              <a:t>of androgen deficiency or of infertility, </a:t>
            </a:r>
            <a:r>
              <a:rPr lang="en-US" u="sng" dirty="0" smtClean="0"/>
              <a:t>or both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Androgen deficiency</a:t>
            </a:r>
            <a:r>
              <a:rPr lang="en-US" dirty="0"/>
              <a:t> is the result of </a:t>
            </a:r>
            <a:r>
              <a:rPr lang="en-US" dirty="0" smtClean="0">
                <a:solidFill>
                  <a:srgbClr val="FF0000"/>
                </a:solidFill>
              </a:rPr>
              <a:t>impaired testosterone </a:t>
            </a:r>
            <a:r>
              <a:rPr lang="en-US" dirty="0">
                <a:solidFill>
                  <a:srgbClr val="FF0000"/>
                </a:solidFill>
              </a:rPr>
              <a:t>secretion</a:t>
            </a:r>
            <a:r>
              <a:rPr lang="en-US" dirty="0"/>
              <a:t> by </a:t>
            </a:r>
            <a:r>
              <a:rPr lang="en-US" dirty="0" err="1"/>
              <a:t>Leydig</a:t>
            </a:r>
            <a:r>
              <a:rPr lang="en-US" dirty="0"/>
              <a:t> cells. The </a:t>
            </a:r>
            <a:r>
              <a:rPr lang="en-US" dirty="0" smtClean="0"/>
              <a:t>patient may </a:t>
            </a:r>
            <a:r>
              <a:rPr lang="en-US" dirty="0"/>
              <a:t>present with delayed puberty or with </a:t>
            </a:r>
            <a:r>
              <a:rPr lang="en-US" dirty="0" smtClean="0"/>
              <a:t>regression of </a:t>
            </a:r>
            <a:r>
              <a:rPr lang="en-US" dirty="0"/>
              <a:t>previously established male characteristics </a:t>
            </a:r>
            <a:r>
              <a:rPr lang="en-US" dirty="0" smtClean="0"/>
              <a:t>that are </a:t>
            </a:r>
            <a:r>
              <a:rPr lang="en-US" dirty="0"/>
              <a:t>dependent on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(hair </a:t>
            </a:r>
            <a:r>
              <a:rPr lang="en-US" dirty="0" smtClean="0"/>
              <a:t>distribution, potency </a:t>
            </a:r>
            <a:r>
              <a:rPr lang="en-US" dirty="0"/>
              <a:t>and libido). There may be primary </a:t>
            </a:r>
            <a:r>
              <a:rPr lang="en-US" dirty="0" smtClean="0"/>
              <a:t>testicular dysfunction</a:t>
            </a:r>
            <a:r>
              <a:rPr lang="en-US" dirty="0"/>
              <a:t>, in which case the </a:t>
            </a:r>
            <a:r>
              <a:rPr lang="en-US" dirty="0">
                <a:solidFill>
                  <a:srgbClr val="FF0000"/>
                </a:solidFill>
              </a:rPr>
              <a:t>low plasma </a:t>
            </a:r>
            <a:r>
              <a:rPr lang="en-US" dirty="0" smtClean="0">
                <a:solidFill>
                  <a:srgbClr val="FF0000"/>
                </a:solidFill>
              </a:rPr>
              <a:t>testosterone concentration </a:t>
            </a:r>
            <a:r>
              <a:rPr lang="en-US" dirty="0"/>
              <a:t>is accompanied by </a:t>
            </a:r>
            <a:r>
              <a:rPr lang="en-US" dirty="0">
                <a:solidFill>
                  <a:srgbClr val="FF0000"/>
                </a:solidFill>
              </a:rPr>
              <a:t>raised plasma </a:t>
            </a:r>
            <a:r>
              <a:rPr lang="en-US" dirty="0" smtClean="0">
                <a:solidFill>
                  <a:srgbClr val="FF0000"/>
                </a:solidFill>
              </a:rPr>
              <a:t>LH concentrations </a:t>
            </a:r>
            <a:r>
              <a:rPr lang="en-US" dirty="0"/>
              <a:t>(</a:t>
            </a:r>
            <a:r>
              <a:rPr lang="en-US" i="1" dirty="0" err="1"/>
              <a:t>hypergonadotrophic</a:t>
            </a:r>
            <a:r>
              <a:rPr lang="en-US" i="1" dirty="0"/>
              <a:t> </a:t>
            </a:r>
            <a:r>
              <a:rPr lang="en-US" i="1" dirty="0" err="1"/>
              <a:t>hypogonadism</a:t>
            </a:r>
            <a:r>
              <a:rPr lang="en-US" dirty="0" smtClean="0"/>
              <a:t>). Dysfunction </a:t>
            </a:r>
            <a:r>
              <a:rPr lang="en-US" dirty="0"/>
              <a:t>secondary to pituitary or </a:t>
            </a:r>
            <a:r>
              <a:rPr lang="en-US" dirty="0" smtClean="0"/>
              <a:t>hypothalamic disease </a:t>
            </a:r>
            <a:r>
              <a:rPr lang="en-US" dirty="0"/>
              <a:t>conversely results in </a:t>
            </a:r>
            <a:r>
              <a:rPr lang="en-US" dirty="0">
                <a:solidFill>
                  <a:srgbClr val="FF0000"/>
                </a:solidFill>
              </a:rPr>
              <a:t>low plasma </a:t>
            </a:r>
            <a:r>
              <a:rPr lang="en-US" dirty="0" smtClean="0">
                <a:solidFill>
                  <a:srgbClr val="FF0000"/>
                </a:solidFill>
              </a:rPr>
              <a:t>LH concentrations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 err="1"/>
              <a:t>hypogonadotrophic</a:t>
            </a:r>
            <a:r>
              <a:rPr lang="en-US" i="1" dirty="0"/>
              <a:t> </a:t>
            </a:r>
            <a:r>
              <a:rPr lang="en-US" i="1" dirty="0" err="1"/>
              <a:t>hypogonadism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273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Infertility may be caused by </a:t>
            </a:r>
            <a:r>
              <a:rPr lang="en-US" dirty="0">
                <a:solidFill>
                  <a:srgbClr val="FF0000"/>
                </a:solidFill>
              </a:rPr>
              <a:t>androgen </a:t>
            </a:r>
            <a:r>
              <a:rPr lang="en-US" dirty="0" smtClean="0">
                <a:solidFill>
                  <a:srgbClr val="FF0000"/>
                </a:solidFill>
              </a:rPr>
              <a:t>deficiency</a:t>
            </a:r>
            <a:r>
              <a:rPr lang="en-US" dirty="0" smtClean="0"/>
              <a:t>, but </a:t>
            </a:r>
            <a:r>
              <a:rPr lang="en-US" dirty="0"/>
              <a:t>most infertile men have </a:t>
            </a:r>
            <a:r>
              <a:rPr lang="en-US" dirty="0">
                <a:solidFill>
                  <a:srgbClr val="FF0000"/>
                </a:solidFill>
              </a:rPr>
              <a:t>normal plasma </a:t>
            </a:r>
            <a:r>
              <a:rPr lang="en-US" dirty="0" smtClean="0">
                <a:solidFill>
                  <a:srgbClr val="FF0000"/>
                </a:solidFill>
              </a:rPr>
              <a:t>androgen concentrations</a:t>
            </a:r>
            <a:r>
              <a:rPr lang="en-US" dirty="0"/>
              <a:t>. </a:t>
            </a:r>
            <a:r>
              <a:rPr lang="en-US" u="sng" dirty="0" err="1"/>
              <a:t>Sertoli</a:t>
            </a:r>
            <a:r>
              <a:rPr lang="en-US" u="sng" dirty="0"/>
              <a:t> cell function is </a:t>
            </a:r>
            <a:r>
              <a:rPr lang="en-US" u="sng" dirty="0" smtClean="0"/>
              <a:t>dependent on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both FSH and testosterone</a:t>
            </a:r>
            <a:r>
              <a:rPr lang="en-US" dirty="0"/>
              <a:t> produced </a:t>
            </a:r>
            <a:r>
              <a:rPr lang="en-US" dirty="0" smtClean="0"/>
              <a:t>locally. Semen </a:t>
            </a:r>
            <a:r>
              <a:rPr lang="en-US" dirty="0"/>
              <a:t>analysis is an important investigation for </a:t>
            </a:r>
            <a:r>
              <a:rPr lang="en-US" dirty="0" smtClean="0"/>
              <a:t>male infertility</a:t>
            </a:r>
            <a:r>
              <a:rPr lang="en-US" dirty="0"/>
              <a:t>. However, biochemical tests may </a:t>
            </a:r>
            <a:r>
              <a:rPr lang="en-US" dirty="0" smtClean="0"/>
              <a:t>sometimes help</a:t>
            </a:r>
            <a:r>
              <a:rPr lang="en-US" dirty="0"/>
              <a:t>: </a:t>
            </a:r>
            <a:r>
              <a:rPr lang="en-US" u="sng" dirty="0"/>
              <a:t>if the cause is primary testicular failure</a:t>
            </a:r>
            <a:r>
              <a:rPr lang="en-US" dirty="0"/>
              <a:t>, </a:t>
            </a:r>
            <a:r>
              <a:rPr lang="en-US" dirty="0" smtClean="0"/>
              <a:t>the plasma </a:t>
            </a:r>
            <a:r>
              <a:rPr lang="en-US" dirty="0">
                <a:solidFill>
                  <a:srgbClr val="FF0000"/>
                </a:solidFill>
              </a:rPr>
              <a:t>testosterone concentration is low</a:t>
            </a:r>
            <a:r>
              <a:rPr lang="en-US" dirty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reduced </a:t>
            </a:r>
            <a:r>
              <a:rPr lang="en-US" dirty="0" err="1" smtClean="0">
                <a:solidFill>
                  <a:srgbClr val="FF0000"/>
                </a:solidFill>
              </a:rPr>
              <a:t>inhibin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production</a:t>
            </a:r>
            <a:r>
              <a:rPr lang="en-US" dirty="0"/>
              <a:t> by </a:t>
            </a:r>
            <a:r>
              <a:rPr lang="en-US" dirty="0" err="1"/>
              <a:t>Sertoli</a:t>
            </a:r>
            <a:r>
              <a:rPr lang="en-US" dirty="0"/>
              <a:t> cells causes a </a:t>
            </a:r>
            <a:r>
              <a:rPr lang="en-US" dirty="0">
                <a:solidFill>
                  <a:srgbClr val="FF0000"/>
                </a:solidFill>
              </a:rPr>
              <a:t>rise </a:t>
            </a:r>
            <a:r>
              <a:rPr lang="en-US" dirty="0">
                <a:solidFill>
                  <a:srgbClr val="FF0000"/>
                </a:solidFill>
              </a:rPr>
              <a:t>in FSH </a:t>
            </a:r>
            <a:r>
              <a:rPr lang="en-US" dirty="0"/>
              <a:t>concentrations</a:t>
            </a:r>
            <a:r>
              <a:rPr lang="en-US" dirty="0" smtClean="0"/>
              <a:t>. </a:t>
            </a:r>
            <a:r>
              <a:rPr lang="en-US" dirty="0"/>
              <a:t>If there is evidence of a failure of spermatogenesis, the </a:t>
            </a:r>
            <a:r>
              <a:rPr lang="en-US" dirty="0">
                <a:solidFill>
                  <a:srgbClr val="FF0000"/>
                </a:solidFill>
              </a:rPr>
              <a:t>plasma FSH</a:t>
            </a:r>
            <a:r>
              <a:rPr lang="en-US" dirty="0"/>
              <a:t> concentration </a:t>
            </a:r>
            <a:r>
              <a:rPr lang="en-US" u="sng" dirty="0"/>
              <a:t>should be measured</a:t>
            </a:r>
            <a:r>
              <a:rPr lang="en-US" dirty="0"/>
              <a:t>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79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smtClean="0"/>
              <a:t>If </a:t>
            </a:r>
            <a:r>
              <a:rPr lang="en-US" u="sng" dirty="0"/>
              <a:t>the cause is secondary to </a:t>
            </a:r>
            <a:r>
              <a:rPr lang="en-US" u="sng" dirty="0" smtClean="0"/>
              <a:t>anterior pituitary </a:t>
            </a:r>
            <a:r>
              <a:rPr lang="en-US" u="sng" dirty="0"/>
              <a:t>failure</a:t>
            </a:r>
            <a:r>
              <a:rPr lang="en-US" dirty="0"/>
              <a:t>, both plasma </a:t>
            </a:r>
            <a:r>
              <a:rPr lang="en-US" dirty="0">
                <a:solidFill>
                  <a:srgbClr val="FF0000"/>
                </a:solidFill>
              </a:rPr>
              <a:t>testosterone and </a:t>
            </a:r>
            <a:r>
              <a:rPr lang="en-US" dirty="0" smtClean="0">
                <a:solidFill>
                  <a:srgbClr val="FF0000"/>
                </a:solidFill>
              </a:rPr>
              <a:t>FSH </a:t>
            </a:r>
            <a:r>
              <a:rPr lang="en-US" dirty="0" smtClean="0"/>
              <a:t>concentrations </a:t>
            </a:r>
            <a:r>
              <a:rPr lang="en-US" dirty="0"/>
              <a:t>are </a:t>
            </a:r>
            <a:r>
              <a:rPr lang="en-US" u="sng" dirty="0" smtClean="0"/>
              <a:t>low</a:t>
            </a:r>
            <a:r>
              <a:rPr lang="en-US" dirty="0" smtClean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Hyperprolactinaemia</a:t>
            </a:r>
            <a:r>
              <a:rPr lang="en-US" dirty="0" smtClean="0"/>
              <a:t> </a:t>
            </a:r>
            <a:r>
              <a:rPr lang="en-US" dirty="0"/>
              <a:t>is much less common </a:t>
            </a:r>
            <a:r>
              <a:rPr lang="en-US" dirty="0" smtClean="0"/>
              <a:t>in males </a:t>
            </a:r>
            <a:r>
              <a:rPr lang="en-US" dirty="0"/>
              <a:t>than in females, but its presence may indicate </a:t>
            </a:r>
            <a:r>
              <a:rPr lang="en-US" dirty="0" smtClean="0"/>
              <a:t>a pituitary </a:t>
            </a:r>
            <a:r>
              <a:rPr lang="en-US" dirty="0" err="1"/>
              <a:t>tumour</a:t>
            </a:r>
            <a:r>
              <a:rPr lang="en-US" dirty="0"/>
              <a:t>. Chromosomal abnormalities </a:t>
            </a:r>
            <a:r>
              <a:rPr lang="en-US" dirty="0" smtClean="0"/>
              <a:t>such as </a:t>
            </a:r>
            <a:r>
              <a:rPr lang="en-US" dirty="0" err="1"/>
              <a:t>Klinefelter’s</a:t>
            </a:r>
            <a:r>
              <a:rPr lang="en-US" dirty="0"/>
              <a:t> syndrome (47,XXY) may also </a:t>
            </a:r>
            <a:r>
              <a:rPr lang="en-US" dirty="0" smtClean="0"/>
              <a:t>cause abnormal </a:t>
            </a:r>
            <a:r>
              <a:rPr lang="en-US" dirty="0"/>
              <a:t>male gonadal function.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3879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dirty="0" err="1"/>
              <a:t>Gynaecomastia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This is the enlargement of male breast tissue (</a:t>
            </a:r>
            <a:r>
              <a:rPr lang="en-US" dirty="0" smtClean="0">
                <a:solidFill>
                  <a:srgbClr val="FF0000"/>
                </a:solidFill>
              </a:rPr>
              <a:t>glandular and </a:t>
            </a:r>
            <a:r>
              <a:rPr lang="en-US" dirty="0">
                <a:solidFill>
                  <a:srgbClr val="FF0000"/>
                </a:solidFill>
              </a:rPr>
              <a:t>not adipose tissue</a:t>
            </a:r>
            <a:r>
              <a:rPr lang="en-US" dirty="0"/>
              <a:t>), which can be unilateral </a:t>
            </a:r>
            <a:r>
              <a:rPr lang="en-US" dirty="0" smtClean="0"/>
              <a:t>or bilateral</a:t>
            </a:r>
            <a:r>
              <a:rPr lang="en-US" dirty="0"/>
              <a:t>. Important in the </a:t>
            </a:r>
            <a:r>
              <a:rPr lang="en-US" dirty="0" err="1"/>
              <a:t>aetiology</a:t>
            </a:r>
            <a:r>
              <a:rPr lang="en-US" dirty="0"/>
              <a:t> is an </a:t>
            </a:r>
            <a:r>
              <a:rPr lang="en-US" dirty="0">
                <a:solidFill>
                  <a:srgbClr val="FF0000"/>
                </a:solidFill>
              </a:rPr>
              <a:t>increase </a:t>
            </a:r>
            <a:r>
              <a:rPr lang="en-US" dirty="0" smtClean="0">
                <a:solidFill>
                  <a:srgbClr val="FF0000"/>
                </a:solidFill>
              </a:rPr>
              <a:t>in the </a:t>
            </a:r>
            <a:r>
              <a:rPr lang="en-US" dirty="0" err="1">
                <a:solidFill>
                  <a:srgbClr val="FF0000"/>
                </a:solidFill>
              </a:rPr>
              <a:t>oestrogen</a:t>
            </a:r>
            <a:r>
              <a:rPr lang="en-US" dirty="0">
                <a:solidFill>
                  <a:srgbClr val="FF0000"/>
                </a:solidFill>
              </a:rPr>
              <a:t> to androgen ratio</a:t>
            </a:r>
            <a:r>
              <a:rPr lang="en-US" dirty="0"/>
              <a:t>, which can be </a:t>
            </a:r>
            <a:r>
              <a:rPr lang="en-US" dirty="0" smtClean="0"/>
              <a:t>seen physiologically </a:t>
            </a:r>
            <a:r>
              <a:rPr lang="en-US" dirty="0"/>
              <a:t>at puberty or in the elderly. </a:t>
            </a:r>
            <a:r>
              <a:rPr lang="en-US" dirty="0" smtClean="0"/>
              <a:t>Certain drugs</a:t>
            </a:r>
            <a:r>
              <a:rPr lang="en-US" dirty="0"/>
              <a:t>, such as digoxin, spironolactone, </a:t>
            </a:r>
            <a:r>
              <a:rPr lang="en-US" dirty="0" err="1" smtClean="0"/>
              <a:t>phenothiazines</a:t>
            </a:r>
            <a:r>
              <a:rPr lang="en-US" dirty="0" smtClean="0"/>
              <a:t> and </a:t>
            </a:r>
            <a:r>
              <a:rPr lang="en-US" dirty="0"/>
              <a:t>cimetidine, may be implicated. However, </a:t>
            </a:r>
            <a:r>
              <a:rPr lang="en-US" dirty="0" smtClean="0"/>
              <a:t>other causes </a:t>
            </a:r>
            <a:r>
              <a:rPr lang="en-US" dirty="0"/>
              <a:t>include hyperthyroidism, human </a:t>
            </a:r>
            <a:r>
              <a:rPr lang="en-US" dirty="0" smtClean="0"/>
              <a:t>chorionic </a:t>
            </a:r>
            <a:r>
              <a:rPr lang="en-US" dirty="0" err="1" smtClean="0"/>
              <a:t>gonadotrophin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hCG</a:t>
            </a:r>
            <a:r>
              <a:rPr lang="en-US" dirty="0"/>
              <a:t>)-secreting </a:t>
            </a:r>
            <a:r>
              <a:rPr lang="en-US" dirty="0" err="1"/>
              <a:t>tumours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hyperprolactinaemia</a:t>
            </a:r>
            <a:r>
              <a:rPr lang="en-US" dirty="0"/>
              <a:t>, as well as increased </a:t>
            </a:r>
            <a:r>
              <a:rPr lang="en-US" dirty="0" err="1" smtClean="0"/>
              <a:t>oestrogen</a:t>
            </a:r>
            <a:r>
              <a:rPr lang="en-US" dirty="0" smtClean="0"/>
              <a:t> concentration </a:t>
            </a:r>
            <a:r>
              <a:rPr lang="en-US" dirty="0"/>
              <a:t>(such as in liver disease and </a:t>
            </a:r>
            <a:r>
              <a:rPr lang="en-US" dirty="0" smtClean="0"/>
              <a:t>testicular or </a:t>
            </a:r>
            <a:r>
              <a:rPr lang="en-US" dirty="0"/>
              <a:t>adrenal </a:t>
            </a:r>
            <a:r>
              <a:rPr lang="en-US" dirty="0" err="1"/>
              <a:t>tumours</a:t>
            </a:r>
            <a:r>
              <a:rPr lang="en-US" dirty="0"/>
              <a:t>), low testosterone </a:t>
            </a:r>
            <a:r>
              <a:rPr lang="en-US" dirty="0" smtClean="0"/>
              <a:t>concentration (in </a:t>
            </a:r>
            <a:r>
              <a:rPr lang="en-US" dirty="0"/>
              <a:t>pituitary or gonadal failure) and </a:t>
            </a:r>
            <a:r>
              <a:rPr lang="en-US" dirty="0" err="1"/>
              <a:t>Kallmann’s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 err="1" smtClean="0"/>
              <a:t>Klinefelter’s</a:t>
            </a:r>
            <a:r>
              <a:rPr lang="en-US" dirty="0" smtClean="0"/>
              <a:t> </a:t>
            </a:r>
            <a:r>
              <a:rPr lang="en-US" dirty="0"/>
              <a:t>syndrome.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465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Gonadotrophin</a:t>
            </a:r>
            <a:r>
              <a:rPr lang="en-US" dirty="0">
                <a:solidFill>
                  <a:srgbClr val="FF0000"/>
                </a:solidFill>
              </a:rPr>
              <a:t>-releasing hormone analogues</a:t>
            </a:r>
            <a:r>
              <a:rPr lang="en-US" dirty="0"/>
              <a:t>, </a:t>
            </a:r>
            <a:r>
              <a:rPr lang="en-US" dirty="0" smtClean="0"/>
              <a:t>e.g. </a:t>
            </a:r>
            <a:r>
              <a:rPr lang="en-US" dirty="0" err="1" smtClean="0"/>
              <a:t>goserelin</a:t>
            </a:r>
            <a:r>
              <a:rPr lang="en-US" dirty="0"/>
              <a:t>, after an initial stimulation </a:t>
            </a:r>
            <a:r>
              <a:rPr lang="en-US" dirty="0" smtClean="0"/>
              <a:t>phase, down-regulate </a:t>
            </a:r>
            <a:r>
              <a:rPr lang="en-US" dirty="0" err="1"/>
              <a:t>gonadotrophin</a:t>
            </a:r>
            <a:r>
              <a:rPr lang="en-US" dirty="0"/>
              <a:t> secretion and </a:t>
            </a:r>
            <a:r>
              <a:rPr lang="en-US" dirty="0" smtClean="0"/>
              <a:t>have been </a:t>
            </a:r>
            <a:r>
              <a:rPr lang="en-US" dirty="0"/>
              <a:t>used therapeutically for prostate carcinoma </a:t>
            </a:r>
            <a:r>
              <a:rPr lang="en-US" dirty="0" smtClean="0"/>
              <a:t>and endometriosis.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Prolactin</a:t>
            </a:r>
            <a:r>
              <a:rPr lang="en-US" dirty="0"/>
              <a:t>, secreted by acidophil cells, is </a:t>
            </a:r>
            <a:r>
              <a:rPr lang="en-US" dirty="0" smtClean="0"/>
              <a:t>important during </a:t>
            </a:r>
            <a:r>
              <a:rPr lang="en-US" dirty="0"/>
              <a:t>pregnancy and the post-partum period. </a:t>
            </a:r>
            <a:r>
              <a:rPr lang="en-US" dirty="0" smtClean="0"/>
              <a:t>It stimulates </a:t>
            </a:r>
            <a:r>
              <a:rPr lang="en-US" dirty="0"/>
              <a:t>breast epithelial cell proliferation </a:t>
            </a:r>
            <a:r>
              <a:rPr lang="en-US" dirty="0" smtClean="0"/>
              <a:t>and induces </a:t>
            </a:r>
            <a:r>
              <a:rPr lang="en-US" dirty="0"/>
              <a:t>milk production. Prolactin differs from </a:t>
            </a:r>
            <a:r>
              <a:rPr lang="en-US" dirty="0" smtClean="0"/>
              <a:t>all other </a:t>
            </a:r>
            <a:r>
              <a:rPr lang="en-US" dirty="0"/>
              <a:t>pituitary hormones in its method of </a:t>
            </a:r>
            <a:r>
              <a:rPr lang="en-US" dirty="0" smtClean="0"/>
              <a:t>control. Secretion </a:t>
            </a:r>
            <a:r>
              <a:rPr lang="en-US" dirty="0"/>
              <a:t>is inhibited, not stimulated, by </a:t>
            </a:r>
            <a:r>
              <a:rPr lang="en-US" dirty="0" smtClean="0"/>
              <a:t>dopamine (prolactin </a:t>
            </a:r>
            <a:r>
              <a:rPr lang="en-US" dirty="0"/>
              <a:t>inhibitory factor); therefore, impairment </a:t>
            </a:r>
            <a:r>
              <a:rPr lang="en-US" dirty="0" smtClean="0"/>
              <a:t>of hypothalamic </a:t>
            </a:r>
            <a:r>
              <a:rPr lang="en-US" dirty="0"/>
              <a:t>control causes </a:t>
            </a:r>
            <a:r>
              <a:rPr lang="en-US" dirty="0" err="1"/>
              <a:t>hyperprolactinaemia</a:t>
            </a:r>
            <a:r>
              <a:rPr lang="en-US" dirty="0"/>
              <a:t>. </a:t>
            </a:r>
            <a:r>
              <a:rPr lang="en-US" dirty="0" smtClean="0"/>
              <a:t>Its secretion </a:t>
            </a:r>
            <a:r>
              <a:rPr lang="en-US" dirty="0"/>
              <a:t>is regulated by a short feedback loop </a:t>
            </a:r>
            <a:r>
              <a:rPr lang="en-US" dirty="0" smtClean="0"/>
              <a:t>between pituitary </a:t>
            </a:r>
            <a:r>
              <a:rPr lang="en-US" dirty="0"/>
              <a:t>prolactin and hypothalamic dopamine </a:t>
            </a:r>
            <a:r>
              <a:rPr lang="en-US" dirty="0" smtClean="0"/>
              <a:t>via dopamine-2-type </a:t>
            </a:r>
            <a:r>
              <a:rPr lang="en-US" dirty="0"/>
              <a:t>receptors.</a:t>
            </a:r>
          </a:p>
        </p:txBody>
      </p:sp>
    </p:spTree>
    <p:extLst>
      <p:ext uri="{BB962C8B-B14F-4D97-AF65-F5344CB8AC3E}">
        <p14:creationId xmlns:p14="http://schemas.microsoft.com/office/powerpoint/2010/main" val="29002979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OTHER DISORDERS </a:t>
            </a:r>
            <a:r>
              <a:rPr lang="en-US" b="1" u="sng" dirty="0" smtClean="0"/>
              <a:t>OF REPRODUCTIVE </a:t>
            </a:r>
            <a:r>
              <a:rPr lang="en-US" b="1" u="sng" dirty="0"/>
              <a:t>ORGANS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1- Precocious </a:t>
            </a:r>
            <a:r>
              <a:rPr lang="en-US" b="1" u="sng" dirty="0">
                <a:solidFill>
                  <a:srgbClr val="FF0000"/>
                </a:solidFill>
              </a:rPr>
              <a:t>puberty</a:t>
            </a:r>
          </a:p>
          <a:p>
            <a:pPr marL="0" indent="0">
              <a:buNone/>
            </a:pPr>
            <a:r>
              <a:rPr lang="en-US" dirty="0"/>
              <a:t>This can be defined as the appearance of </a:t>
            </a:r>
            <a:r>
              <a:rPr lang="en-US" dirty="0" smtClean="0"/>
              <a:t>secondary sexual </a:t>
            </a:r>
            <a:r>
              <a:rPr lang="en-US" dirty="0"/>
              <a:t>characteristics before the age of 8 years in </a:t>
            </a:r>
            <a:r>
              <a:rPr lang="en-US" dirty="0" smtClean="0"/>
              <a:t>either females </a:t>
            </a:r>
            <a:r>
              <a:rPr lang="en-US" dirty="0"/>
              <a:t>or males. </a:t>
            </a:r>
            <a:r>
              <a:rPr lang="en-US" u="sng" dirty="0"/>
              <a:t>It can be</a:t>
            </a:r>
            <a:r>
              <a:rPr lang="en-US" u="sng" dirty="0" smtClean="0"/>
              <a:t>:</a:t>
            </a:r>
            <a:r>
              <a:rPr lang="en-US" dirty="0" smtClean="0"/>
              <a:t> 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True </a:t>
            </a:r>
            <a:r>
              <a:rPr lang="en-US" dirty="0">
                <a:solidFill>
                  <a:srgbClr val="FF0000"/>
                </a:solidFill>
              </a:rPr>
              <a:t>(central) precocious puberty</a:t>
            </a:r>
            <a:r>
              <a:rPr lang="en-US" dirty="0"/>
              <a:t> caused by </a:t>
            </a:r>
            <a:r>
              <a:rPr lang="en-US" dirty="0" smtClean="0"/>
              <a:t>cerebral </a:t>
            </a:r>
            <a:r>
              <a:rPr lang="en-US" dirty="0" err="1" smtClean="0"/>
              <a:t>tumours</a:t>
            </a:r>
            <a:r>
              <a:rPr lang="en-US" dirty="0"/>
              <a:t>, infection or trauma, </a:t>
            </a:r>
            <a:r>
              <a:rPr lang="en-US" dirty="0" smtClean="0"/>
              <a:t>McCune–Albright syndrome </a:t>
            </a:r>
            <a:r>
              <a:rPr lang="en-US" dirty="0"/>
              <a:t>or </a:t>
            </a:r>
            <a:r>
              <a:rPr lang="en-US" dirty="0" smtClean="0"/>
              <a:t>hypothyroidism.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</a:rPr>
              <a:t>Pseudoprecocious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puberty</a:t>
            </a:r>
            <a:r>
              <a:rPr lang="en-US" dirty="0"/>
              <a:t> caused by adrenal </a:t>
            </a:r>
            <a:r>
              <a:rPr lang="en-US" dirty="0" smtClean="0"/>
              <a:t>or ovarian/testicular </a:t>
            </a:r>
            <a:r>
              <a:rPr lang="en-US" dirty="0" err="1"/>
              <a:t>tumours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5879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2- Ambiguous </a:t>
            </a:r>
            <a:r>
              <a:rPr lang="en-US" b="1" u="sng" dirty="0">
                <a:solidFill>
                  <a:srgbClr val="FF0000"/>
                </a:solidFill>
              </a:rPr>
              <a:t>genitalia and intersexuality</a:t>
            </a:r>
          </a:p>
          <a:p>
            <a:pPr marL="0" indent="0">
              <a:buNone/>
            </a:pPr>
            <a:r>
              <a:rPr lang="en-US" dirty="0"/>
              <a:t>During the fetus’s second month, its </a:t>
            </a:r>
            <a:r>
              <a:rPr lang="en-US" dirty="0" smtClean="0"/>
              <a:t>indifferent gonad </a:t>
            </a:r>
            <a:r>
              <a:rPr lang="en-US" dirty="0"/>
              <a:t>is stimulated to develop into a testis, </a:t>
            </a:r>
            <a:r>
              <a:rPr lang="en-US" dirty="0" smtClean="0"/>
              <a:t>initiated by </a:t>
            </a:r>
            <a:r>
              <a:rPr lang="en-US" dirty="0"/>
              <a:t>testis-determining factor derived from </a:t>
            </a:r>
            <a:r>
              <a:rPr lang="en-US" dirty="0" smtClean="0"/>
              <a:t>the sex-determining </a:t>
            </a:r>
            <a:r>
              <a:rPr lang="en-US" dirty="0"/>
              <a:t>region of the Y chromosome. </a:t>
            </a:r>
            <a:r>
              <a:rPr lang="en-US" dirty="0" smtClean="0"/>
              <a:t>If this </a:t>
            </a:r>
            <a:r>
              <a:rPr lang="en-US" dirty="0"/>
              <a:t>region is absent or abnormal, the </a:t>
            </a:r>
            <a:r>
              <a:rPr lang="en-US" dirty="0" smtClean="0"/>
              <a:t>indifferent gonad </a:t>
            </a:r>
            <a:r>
              <a:rPr lang="en-US" dirty="0"/>
              <a:t>develops into an ovary. </a:t>
            </a:r>
            <a:r>
              <a:rPr lang="en-US" u="sng" dirty="0"/>
              <a:t>In the </a:t>
            </a:r>
            <a:r>
              <a:rPr lang="en-US" u="sng" dirty="0" smtClean="0"/>
              <a:t>gonadal male</a:t>
            </a:r>
            <a:r>
              <a:rPr lang="en-US" u="sng" dirty="0"/>
              <a:t>, differentiation to male phenotype </a:t>
            </a:r>
            <a:r>
              <a:rPr lang="en-US" u="sng" dirty="0" smtClean="0"/>
              <a:t>is mediated </a:t>
            </a:r>
            <a:r>
              <a:rPr lang="en-US" u="sng" dirty="0"/>
              <a:t>by testosterone, which is converted </a:t>
            </a:r>
            <a:r>
              <a:rPr lang="en-US" u="sng" dirty="0" smtClean="0"/>
              <a:t>to </a:t>
            </a:r>
            <a:r>
              <a:rPr lang="en-US" u="sng" dirty="0" err="1" smtClean="0"/>
              <a:t>dihydrotestosterone</a:t>
            </a:r>
            <a:r>
              <a:rPr lang="en-US" u="sng" dirty="0" smtClean="0"/>
              <a:t> </a:t>
            </a:r>
            <a:r>
              <a:rPr lang="en-US" u="sng" dirty="0"/>
              <a:t>by </a:t>
            </a:r>
            <a:r>
              <a:rPr lang="en-US" u="sng" dirty="0" smtClean="0"/>
              <a:t>5-</a:t>
            </a:r>
            <a:r>
              <a:rPr lang="el-GR" u="sng" dirty="0" smtClean="0"/>
              <a:t>α</a:t>
            </a:r>
            <a:r>
              <a:rPr lang="en-US" u="sng" dirty="0" smtClean="0"/>
              <a:t>-</a:t>
            </a:r>
            <a:r>
              <a:rPr lang="en-US" u="sng" dirty="0" err="1" smtClean="0"/>
              <a:t>reductase</a:t>
            </a:r>
            <a:r>
              <a:rPr lang="en-US" u="sng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9528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Female </a:t>
            </a:r>
            <a:r>
              <a:rPr lang="en-US" b="1" dirty="0" err="1">
                <a:solidFill>
                  <a:srgbClr val="FF0000"/>
                </a:solidFill>
              </a:rPr>
              <a:t>pseudohermaphroditism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Individuals with this condition usually show </a:t>
            </a:r>
            <a:r>
              <a:rPr lang="en-US" dirty="0" smtClean="0"/>
              <a:t>XX chromosomes </a:t>
            </a:r>
            <a:r>
              <a:rPr lang="en-US" dirty="0"/>
              <a:t>but male genitalia </a:t>
            </a:r>
            <a:r>
              <a:rPr lang="en-US" dirty="0" smtClean="0"/>
              <a:t>characteristics and </a:t>
            </a:r>
            <a:r>
              <a:rPr lang="en-US" dirty="0" err="1"/>
              <a:t>virilism</a:t>
            </a:r>
            <a:r>
              <a:rPr lang="en-US" dirty="0"/>
              <a:t>. More commonly, it can be caused </a:t>
            </a:r>
            <a:r>
              <a:rPr lang="en-US" dirty="0" smtClean="0"/>
              <a:t>by high </a:t>
            </a:r>
            <a:r>
              <a:rPr lang="en-US" dirty="0"/>
              <a:t>concentrations of </a:t>
            </a:r>
            <a:r>
              <a:rPr lang="en-US" dirty="0">
                <a:solidFill>
                  <a:srgbClr val="FF0000"/>
                </a:solidFill>
              </a:rPr>
              <a:t>maternal androgens </a:t>
            </a:r>
            <a:r>
              <a:rPr lang="en-US" dirty="0" smtClean="0"/>
              <a:t>during pregnancy </a:t>
            </a:r>
            <a:r>
              <a:rPr lang="en-US" dirty="0"/>
              <a:t>or increased concentrations of </a:t>
            </a:r>
            <a:r>
              <a:rPr lang="en-US" dirty="0" smtClean="0">
                <a:solidFill>
                  <a:srgbClr val="FF0000"/>
                </a:solidFill>
              </a:rPr>
              <a:t>fetal androgens</a:t>
            </a:r>
            <a:r>
              <a:rPr lang="en-US" dirty="0"/>
              <a:t>, such as in CAH, including deficiency </a:t>
            </a:r>
            <a:r>
              <a:rPr lang="en-US" dirty="0" smtClean="0"/>
              <a:t>of 21-hydroxylase </a:t>
            </a:r>
            <a:r>
              <a:rPr lang="en-US" dirty="0"/>
              <a:t>or 11-hydroxylase, which result </a:t>
            </a:r>
            <a:r>
              <a:rPr lang="en-US" dirty="0" smtClean="0"/>
              <a:t>in </a:t>
            </a:r>
            <a:r>
              <a:rPr lang="en-US" u="sng" dirty="0" smtClean="0"/>
              <a:t>increased </a:t>
            </a:r>
            <a:r>
              <a:rPr lang="en-US" u="sng" dirty="0"/>
              <a:t>endogenous testosterone </a:t>
            </a:r>
            <a:r>
              <a:rPr lang="en-US" u="sng" dirty="0" smtClean="0"/>
              <a:t>production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399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Male </a:t>
            </a:r>
            <a:r>
              <a:rPr lang="en-US" b="1" dirty="0" err="1">
                <a:solidFill>
                  <a:srgbClr val="FF0000"/>
                </a:solidFill>
              </a:rPr>
              <a:t>pseudohermaphroditism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Individuals with this condition usually </a:t>
            </a:r>
            <a:r>
              <a:rPr lang="en-US" dirty="0" smtClean="0"/>
              <a:t>have chromosomes </a:t>
            </a:r>
            <a:r>
              <a:rPr lang="en-US" dirty="0"/>
              <a:t>XY and possess two testes but </a:t>
            </a:r>
            <a:r>
              <a:rPr lang="en-US" dirty="0" smtClean="0"/>
              <a:t>female external </a:t>
            </a:r>
            <a:r>
              <a:rPr lang="en-US" dirty="0"/>
              <a:t>genitalia. </a:t>
            </a:r>
            <a:r>
              <a:rPr lang="en-US" u="sng" dirty="0"/>
              <a:t>Causes</a:t>
            </a:r>
            <a:r>
              <a:rPr lang="en-US" dirty="0"/>
              <a:t> include CAH such </a:t>
            </a:r>
            <a:r>
              <a:rPr lang="en-US" dirty="0" smtClean="0"/>
              <a:t>as </a:t>
            </a:r>
            <a:r>
              <a:rPr lang="en-US" dirty="0" smtClean="0"/>
              <a:t>17-</a:t>
            </a:r>
            <a:r>
              <a:rPr lang="el-GR" dirty="0" smtClean="0"/>
              <a:t>α</a:t>
            </a:r>
            <a:r>
              <a:rPr lang="en-US" dirty="0" smtClean="0"/>
              <a:t>-hydroxylase </a:t>
            </a:r>
            <a:r>
              <a:rPr lang="en-US" dirty="0"/>
              <a:t>deficiency or </a:t>
            </a:r>
            <a:r>
              <a:rPr lang="en-US" dirty="0" smtClean="0"/>
              <a:t>17-</a:t>
            </a:r>
            <a:r>
              <a:rPr lang="el-GR" dirty="0" smtClean="0"/>
              <a:t>β</a:t>
            </a:r>
            <a:r>
              <a:rPr lang="en-US" dirty="0" smtClean="0"/>
              <a:t>-</a:t>
            </a:r>
            <a:r>
              <a:rPr lang="en-US" dirty="0" err="1" smtClean="0"/>
              <a:t>hydroxysteroid</a:t>
            </a:r>
            <a:r>
              <a:rPr lang="en-US" dirty="0" smtClean="0"/>
              <a:t> </a:t>
            </a:r>
            <a:r>
              <a:rPr lang="en-US" dirty="0" smtClean="0"/>
              <a:t>dehydrogenase </a:t>
            </a:r>
            <a:r>
              <a:rPr lang="en-US" dirty="0"/>
              <a:t>deficiency. </a:t>
            </a:r>
            <a:r>
              <a:rPr lang="en-US" u="sng" dirty="0"/>
              <a:t>Other causes</a:t>
            </a:r>
            <a:r>
              <a:rPr lang="en-US" dirty="0"/>
              <a:t> are </a:t>
            </a:r>
            <a:r>
              <a:rPr lang="en-US" dirty="0" smtClean="0"/>
              <a:t>deficient testosterone </a:t>
            </a:r>
            <a:r>
              <a:rPr lang="en-US" dirty="0"/>
              <a:t>biosynthesis and androgen </a:t>
            </a:r>
            <a:r>
              <a:rPr lang="en-US" dirty="0" smtClean="0"/>
              <a:t>receptor defects </a:t>
            </a:r>
            <a:r>
              <a:rPr lang="en-US" dirty="0"/>
              <a:t>such as </a:t>
            </a:r>
            <a:r>
              <a:rPr lang="en-US" dirty="0" err="1"/>
              <a:t>Reifenstein’s</a:t>
            </a:r>
            <a:r>
              <a:rPr lang="en-US" dirty="0"/>
              <a:t> syndrome, </a:t>
            </a:r>
            <a:r>
              <a:rPr lang="en-US" dirty="0" smtClean="0"/>
              <a:t>testicular feminization </a:t>
            </a:r>
            <a:r>
              <a:rPr lang="en-US" dirty="0"/>
              <a:t>or </a:t>
            </a:r>
            <a:r>
              <a:rPr lang="en-US" dirty="0" smtClean="0"/>
              <a:t>5-</a:t>
            </a:r>
            <a:r>
              <a:rPr lang="el-GR" dirty="0" smtClean="0"/>
              <a:t>α</a:t>
            </a:r>
            <a:r>
              <a:rPr lang="en-US" dirty="0" smtClean="0"/>
              <a:t>-</a:t>
            </a:r>
            <a:r>
              <a:rPr lang="en-US" dirty="0" err="1" smtClean="0"/>
              <a:t>reductase</a:t>
            </a:r>
            <a:r>
              <a:rPr lang="en-US" dirty="0" smtClean="0"/>
              <a:t> </a:t>
            </a:r>
            <a:r>
              <a:rPr lang="en-US" dirty="0"/>
              <a:t>deficiency. The </a:t>
            </a:r>
            <a:r>
              <a:rPr lang="en-US" dirty="0" smtClean="0"/>
              <a:t>last condition </a:t>
            </a:r>
            <a:r>
              <a:rPr lang="en-US" dirty="0"/>
              <a:t>shows a </a:t>
            </a:r>
            <a:r>
              <a:rPr lang="en-US" u="sng" dirty="0"/>
              <a:t>high plasma testosterone </a:t>
            </a:r>
            <a:r>
              <a:rPr lang="en-US" u="sng" dirty="0" smtClean="0"/>
              <a:t>to </a:t>
            </a:r>
            <a:r>
              <a:rPr lang="en-US" u="sng" dirty="0" err="1" smtClean="0"/>
              <a:t>dihydrotestosterone</a:t>
            </a:r>
            <a:r>
              <a:rPr lang="en-US" u="sng" dirty="0" smtClean="0"/>
              <a:t> </a:t>
            </a:r>
            <a:r>
              <a:rPr lang="en-US" u="sng" dirty="0"/>
              <a:t>ratio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True hermaphroditism</a:t>
            </a:r>
          </a:p>
          <a:p>
            <a:pPr marL="0" indent="0">
              <a:buNone/>
            </a:pPr>
            <a:r>
              <a:rPr lang="en-US" dirty="0"/>
              <a:t>This is very rare, with individuals having both testicular and ovarian tissue.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SEXUAL DEVELOPMENT FROM</a:t>
            </a:r>
            <a:br>
              <a:rPr lang="en-US" b="1" dirty="0" smtClean="0"/>
            </a:br>
            <a:r>
              <a:rPr lang="en-US" b="1" dirty="0" smtClean="0"/>
              <a:t>CONCEPTION IN FEMALES AND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5090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BIOCHEMICAL INVESTIGATION OF</a:t>
            </a:r>
            <a:br>
              <a:rPr lang="en-US" b="1" dirty="0"/>
            </a:br>
            <a:r>
              <a:rPr lang="en-US" b="1" dirty="0"/>
              <a:t>GONADAL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suspected cases, a careful clinical history, </a:t>
            </a:r>
            <a:r>
              <a:rPr lang="en-US" dirty="0" smtClean="0"/>
              <a:t>including medications</a:t>
            </a:r>
            <a:r>
              <a:rPr lang="en-US" dirty="0"/>
              <a:t>, and physical examination can </a:t>
            </a:r>
            <a:r>
              <a:rPr lang="en-US" dirty="0" smtClean="0"/>
              <a:t>be useful</a:t>
            </a:r>
            <a:r>
              <a:rPr lang="en-US" dirty="0"/>
              <a:t>. Measurement of plasma LH, FSH, </a:t>
            </a:r>
            <a:r>
              <a:rPr lang="en-US" dirty="0" smtClean="0"/>
              <a:t>TSH, prolactin</a:t>
            </a:r>
            <a:r>
              <a:rPr lang="en-US" dirty="0"/>
              <a:t>, </a:t>
            </a:r>
            <a:r>
              <a:rPr lang="en-US" dirty="0" err="1"/>
              <a:t>oestradiol</a:t>
            </a:r>
            <a:r>
              <a:rPr lang="en-US" dirty="0"/>
              <a:t>, testosterone and SHBG </a:t>
            </a:r>
            <a:r>
              <a:rPr lang="en-US" dirty="0" smtClean="0"/>
              <a:t>may reveal </a:t>
            </a:r>
            <a:r>
              <a:rPr lang="en-US" dirty="0"/>
              <a:t>a diagnosis. If intersex conditions are </a:t>
            </a:r>
            <a:r>
              <a:rPr lang="en-US" dirty="0" smtClean="0"/>
              <a:t>sought, karyotyping </a:t>
            </a:r>
            <a:r>
              <a:rPr lang="en-US" dirty="0"/>
              <a:t>may be useful. </a:t>
            </a:r>
            <a:r>
              <a:rPr lang="en-US" dirty="0" smtClean="0"/>
              <a:t>Sometimes </a:t>
            </a:r>
            <a:r>
              <a:rPr lang="en-US" dirty="0"/>
              <a:t>the more specialized </a:t>
            </a:r>
            <a:r>
              <a:rPr lang="en-US" dirty="0" smtClean="0"/>
              <a:t>tests described </a:t>
            </a:r>
            <a:r>
              <a:rPr lang="en-US" dirty="0"/>
              <a:t>below are necessary.</a:t>
            </a:r>
          </a:p>
        </p:txBody>
      </p:sp>
    </p:spTree>
    <p:extLst>
      <p:ext uri="{BB962C8B-B14F-4D97-AF65-F5344CB8AC3E}">
        <p14:creationId xmlns:p14="http://schemas.microsoft.com/office/powerpoint/2010/main" val="27696409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BIOCHEMICAL INVESTIGATION OF</a:t>
            </a:r>
            <a:br>
              <a:rPr lang="en-US" b="1" dirty="0" smtClean="0"/>
            </a:br>
            <a:r>
              <a:rPr lang="en-US" b="1" dirty="0" smtClean="0"/>
              <a:t>GONADAL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err="1"/>
              <a:t>Gonadotrophin</a:t>
            </a:r>
            <a:r>
              <a:rPr lang="en-US" b="1" i="1" dirty="0"/>
              <a:t>-releasing hormone test</a:t>
            </a:r>
          </a:p>
          <a:p>
            <a:pPr marL="0" indent="0">
              <a:buNone/>
            </a:pPr>
            <a:r>
              <a:rPr lang="en-US" dirty="0" err="1"/>
              <a:t>Gonadotrophin</a:t>
            </a:r>
            <a:r>
              <a:rPr lang="en-US" dirty="0"/>
              <a:t>-releasing hormone (a </a:t>
            </a:r>
            <a:r>
              <a:rPr lang="en-US" dirty="0" err="1" smtClean="0"/>
              <a:t>decapeptide</a:t>
            </a:r>
            <a:r>
              <a:rPr lang="en-US" dirty="0" smtClean="0"/>
              <a:t>) released </a:t>
            </a:r>
            <a:r>
              <a:rPr lang="en-US" dirty="0"/>
              <a:t>by the hypothalamus stimulates the </a:t>
            </a:r>
            <a:r>
              <a:rPr lang="en-US" dirty="0" smtClean="0"/>
              <a:t>release of </a:t>
            </a:r>
            <a:r>
              <a:rPr lang="en-US" dirty="0"/>
              <a:t>the </a:t>
            </a:r>
            <a:r>
              <a:rPr lang="en-US" dirty="0" err="1"/>
              <a:t>gonadotrophins</a:t>
            </a:r>
            <a:r>
              <a:rPr lang="en-US" dirty="0"/>
              <a:t> LH and FSH from the </a:t>
            </a:r>
            <a:r>
              <a:rPr lang="en-US" dirty="0" smtClean="0"/>
              <a:t>normal anterior </a:t>
            </a:r>
            <a:r>
              <a:rPr lang="en-US" dirty="0"/>
              <a:t>pituitary gland. The test is used to </a:t>
            </a:r>
            <a:r>
              <a:rPr lang="en-US" dirty="0" smtClean="0"/>
              <a:t>diagnose hypothalamic–pituitary </a:t>
            </a:r>
            <a:r>
              <a:rPr lang="en-US" dirty="0"/>
              <a:t>disease in precocious </a:t>
            </a:r>
            <a:r>
              <a:rPr lang="en-US" dirty="0" smtClean="0"/>
              <a:t>and delayed </a:t>
            </a:r>
            <a:r>
              <a:rPr lang="en-US" dirty="0"/>
              <a:t>puberty with low basal </a:t>
            </a:r>
            <a:r>
              <a:rPr lang="en-US" dirty="0" err="1" smtClean="0"/>
              <a:t>gonadotrophin</a:t>
            </a:r>
            <a:r>
              <a:rPr lang="en-US" dirty="0" smtClean="0"/>
              <a:t> concentrations.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148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BIOCHEMICAL INVESTIGATION OF</a:t>
            </a:r>
            <a:br>
              <a:rPr lang="en-US" b="1" dirty="0" smtClean="0"/>
            </a:br>
            <a:r>
              <a:rPr lang="en-US" b="1" dirty="0" smtClean="0"/>
              <a:t>GONADAL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u="sng" dirty="0"/>
              <a:t>Procedure</a:t>
            </a:r>
          </a:p>
          <a:p>
            <a:pPr marL="0" indent="0">
              <a:buNone/>
            </a:pPr>
            <a:r>
              <a:rPr lang="en-US" dirty="0"/>
              <a:t>Intravenous injection of 100 </a:t>
            </a:r>
            <a:r>
              <a:rPr lang="en-US" dirty="0" err="1"/>
              <a:t>μg</a:t>
            </a:r>
            <a:r>
              <a:rPr lang="en-US" dirty="0"/>
              <a:t> of </a:t>
            </a:r>
            <a:r>
              <a:rPr lang="en-US" dirty="0" err="1"/>
              <a:t>GnRH</a:t>
            </a:r>
            <a:r>
              <a:rPr lang="en-US" dirty="0"/>
              <a:t> is </a:t>
            </a:r>
            <a:r>
              <a:rPr lang="en-US" dirty="0" smtClean="0"/>
              <a:t>given. Plasma </a:t>
            </a:r>
            <a:r>
              <a:rPr lang="en-US" dirty="0"/>
              <a:t>LH and FSH concentrations are </a:t>
            </a:r>
            <a:r>
              <a:rPr lang="en-US" dirty="0" smtClean="0"/>
              <a:t>measured in </a:t>
            </a:r>
            <a:r>
              <a:rPr lang="en-US" dirty="0"/>
              <a:t>blood drawn before and at 20 and 60 min after </a:t>
            </a:r>
            <a:r>
              <a:rPr lang="en-US" dirty="0" smtClean="0"/>
              <a:t>the injection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Some patients show an allergic reaction, and </a:t>
            </a:r>
            <a:r>
              <a:rPr lang="en-US" dirty="0" smtClean="0"/>
              <a:t>therefore resuscitation </a:t>
            </a:r>
            <a:r>
              <a:rPr lang="en-US" dirty="0"/>
              <a:t>facilities should be at hand and the </a:t>
            </a:r>
            <a:r>
              <a:rPr lang="en-US" dirty="0" smtClean="0"/>
              <a:t>test should </a:t>
            </a:r>
            <a:r>
              <a:rPr lang="en-US" dirty="0"/>
              <a:t>be performed by experienced staff. </a:t>
            </a:r>
            <a:r>
              <a:rPr lang="en-US" dirty="0" smtClean="0"/>
              <a:t>Sometimes nausea </a:t>
            </a:r>
            <a:r>
              <a:rPr lang="en-US" dirty="0"/>
              <a:t>and abdominal pain are experienced.</a:t>
            </a:r>
          </a:p>
          <a:p>
            <a:pPr marL="0" indent="0">
              <a:buNone/>
            </a:pPr>
            <a:r>
              <a:rPr lang="en-US" dirty="0"/>
              <a:t>The test can sometimes be combined with the </a:t>
            </a:r>
            <a:r>
              <a:rPr lang="en-US" dirty="0" smtClean="0"/>
              <a:t>TRH and </a:t>
            </a:r>
            <a:r>
              <a:rPr lang="en-US" dirty="0"/>
              <a:t>insulin or glucagon stimulation tests as part </a:t>
            </a:r>
            <a:r>
              <a:rPr lang="en-US" dirty="0" smtClean="0"/>
              <a:t>of the </a:t>
            </a:r>
            <a:r>
              <a:rPr lang="en-US" dirty="0"/>
              <a:t>triple pituitary test, although this is now </a:t>
            </a:r>
            <a:r>
              <a:rPr lang="en-US" dirty="0" smtClean="0"/>
              <a:t>rarely performed.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2096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BIOCHEMICAL INVESTIGATION OF</a:t>
            </a:r>
            <a:br>
              <a:rPr lang="en-US" b="1" dirty="0" smtClean="0"/>
            </a:br>
            <a:r>
              <a:rPr lang="en-US" b="1" dirty="0" smtClean="0"/>
              <a:t>GONADAL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Interpretation</a:t>
            </a:r>
          </a:p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prepubertal</a:t>
            </a:r>
            <a:r>
              <a:rPr lang="en-US" dirty="0"/>
              <a:t> children, plasma LH and FSH </a:t>
            </a:r>
            <a:r>
              <a:rPr lang="en-US" dirty="0" smtClean="0"/>
              <a:t>are usually </a:t>
            </a:r>
            <a:r>
              <a:rPr lang="en-US" dirty="0"/>
              <a:t>both less than 2.0 U/L. In normal </a:t>
            </a:r>
            <a:r>
              <a:rPr lang="en-US" dirty="0" smtClean="0"/>
              <a:t>subjects, the </a:t>
            </a:r>
            <a:r>
              <a:rPr lang="en-US" dirty="0"/>
              <a:t>levels of plasma LH and FSH at least double </a:t>
            </a:r>
            <a:r>
              <a:rPr lang="en-US" dirty="0" smtClean="0"/>
              <a:t>from their </a:t>
            </a:r>
            <a:r>
              <a:rPr lang="en-US" dirty="0"/>
              <a:t>basal levels at 20 min, but this rise fails to </a:t>
            </a:r>
            <a:r>
              <a:rPr lang="en-US" dirty="0" smtClean="0"/>
              <a:t>occur in </a:t>
            </a:r>
            <a:r>
              <a:rPr lang="en-US" dirty="0"/>
              <a:t>patients with pituitary </a:t>
            </a:r>
            <a:r>
              <a:rPr lang="en-US" dirty="0" err="1"/>
              <a:t>hypofunction</a:t>
            </a:r>
            <a:r>
              <a:rPr lang="en-US" dirty="0"/>
              <a:t>. </a:t>
            </a:r>
            <a:r>
              <a:rPr lang="en-US" dirty="0" smtClean="0"/>
              <a:t>Conversely, an </a:t>
            </a:r>
            <a:r>
              <a:rPr lang="en-US" dirty="0"/>
              <a:t>exaggerated response may be seen in patients </a:t>
            </a:r>
            <a:r>
              <a:rPr lang="en-US" dirty="0" smtClean="0"/>
              <a:t>with hypothalamic </a:t>
            </a:r>
            <a:r>
              <a:rPr lang="en-US" dirty="0"/>
              <a:t>disease. A normal response does </a:t>
            </a:r>
            <a:r>
              <a:rPr lang="en-US" dirty="0" smtClean="0"/>
              <a:t>not exclude </a:t>
            </a:r>
            <a:r>
              <a:rPr lang="en-US" dirty="0"/>
              <a:t>hypothalamic or pituitary disease.</a:t>
            </a:r>
          </a:p>
        </p:txBody>
      </p:sp>
    </p:spTree>
    <p:extLst>
      <p:ext uri="{BB962C8B-B14F-4D97-AF65-F5344CB8AC3E}">
        <p14:creationId xmlns:p14="http://schemas.microsoft.com/office/powerpoint/2010/main" val="5418709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BIOCHEMICAL INVESTIGATION OF</a:t>
            </a:r>
            <a:br>
              <a:rPr lang="en-US" b="1" dirty="0" smtClean="0"/>
            </a:br>
            <a:r>
              <a:rPr lang="en-US" b="1" dirty="0" smtClean="0"/>
              <a:t>GONADAL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900" b="1" i="1" dirty="0"/>
              <a:t>Human chorionic </a:t>
            </a:r>
            <a:r>
              <a:rPr lang="en-US" sz="3900" b="1" i="1" dirty="0" err="1"/>
              <a:t>gonadotrophin</a:t>
            </a:r>
            <a:r>
              <a:rPr lang="en-US" sz="3900" b="1" i="1" dirty="0"/>
              <a:t> </a:t>
            </a:r>
            <a:r>
              <a:rPr lang="en-US" sz="3900" b="1" i="1" dirty="0" smtClean="0"/>
              <a:t>stimulation test</a:t>
            </a:r>
            <a:endParaRPr lang="en-US" sz="3900" b="1" i="1" dirty="0"/>
          </a:p>
          <a:p>
            <a:pPr marL="0" indent="0">
              <a:buNone/>
            </a:pPr>
            <a:r>
              <a:rPr lang="en-US" dirty="0"/>
              <a:t>Human chorionic </a:t>
            </a:r>
            <a:r>
              <a:rPr lang="en-US" dirty="0" err="1"/>
              <a:t>gonadotrophin</a:t>
            </a:r>
            <a:r>
              <a:rPr lang="en-US" dirty="0"/>
              <a:t> shares a </a:t>
            </a:r>
            <a:r>
              <a:rPr lang="en-US" dirty="0" smtClean="0"/>
              <a:t>common subunit </a:t>
            </a:r>
            <a:r>
              <a:rPr lang="en-US" dirty="0"/>
              <a:t>with LH and stimulates testicular </a:t>
            </a:r>
            <a:r>
              <a:rPr lang="en-US" dirty="0" err="1"/>
              <a:t>Leydig</a:t>
            </a:r>
            <a:r>
              <a:rPr lang="en-US" dirty="0"/>
              <a:t> </a:t>
            </a:r>
            <a:r>
              <a:rPr lang="en-US" dirty="0" smtClean="0"/>
              <a:t>cells to </a:t>
            </a:r>
            <a:r>
              <a:rPr lang="en-US" dirty="0"/>
              <a:t>release androgens. It has a long half-life and elicits </a:t>
            </a:r>
            <a:r>
              <a:rPr lang="en-US" dirty="0" smtClean="0"/>
              <a:t>a rise </a:t>
            </a:r>
            <a:r>
              <a:rPr lang="en-US" dirty="0"/>
              <a:t>in plasma testosterone after 72–120 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test may be indicated in the following situations:</a:t>
            </a:r>
          </a:p>
          <a:p>
            <a:r>
              <a:rPr lang="en-US" dirty="0" smtClean="0"/>
              <a:t>To </a:t>
            </a:r>
            <a:r>
              <a:rPr lang="en-US" dirty="0"/>
              <a:t>confirm the presence of </a:t>
            </a:r>
            <a:r>
              <a:rPr lang="en-US" dirty="0" smtClean="0"/>
              <a:t>testes</a:t>
            </a:r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infants with ambiguous genitalia and </a:t>
            </a:r>
            <a:r>
              <a:rPr lang="en-US" dirty="0" smtClean="0"/>
              <a:t>palpable </a:t>
            </a:r>
            <a:r>
              <a:rPr lang="en-US" dirty="0" smtClean="0"/>
              <a:t>gonads</a:t>
            </a:r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males with delayed </a:t>
            </a:r>
            <a:r>
              <a:rPr lang="en-US" dirty="0" smtClean="0"/>
              <a:t>puberty</a:t>
            </a:r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some cases of undescended </a:t>
            </a:r>
            <a:r>
              <a:rPr lang="en-US" dirty="0" smtClean="0"/>
              <a:t>testicles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Some patients show an allergic reaction, </a:t>
            </a:r>
            <a:r>
              <a:rPr lang="en-US" dirty="0" smtClean="0"/>
              <a:t>and therefore </a:t>
            </a:r>
            <a:r>
              <a:rPr lang="en-US" dirty="0"/>
              <a:t>resuscitation facilities should be at hand </a:t>
            </a:r>
            <a:r>
              <a:rPr lang="en-US" dirty="0" smtClean="0"/>
              <a:t>and experienced </a:t>
            </a:r>
            <a:r>
              <a:rPr lang="en-US" dirty="0"/>
              <a:t>staff should perform the test.</a:t>
            </a:r>
          </a:p>
        </p:txBody>
      </p:sp>
    </p:spTree>
    <p:extLst>
      <p:ext uri="{BB962C8B-B14F-4D97-AF65-F5344CB8AC3E}">
        <p14:creationId xmlns:p14="http://schemas.microsoft.com/office/powerpoint/2010/main" val="22362158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BIOCHEMICAL INVESTIGATION OF</a:t>
            </a:r>
            <a:br>
              <a:rPr lang="en-US" b="1" dirty="0" smtClean="0"/>
            </a:br>
            <a:r>
              <a:rPr lang="en-US" b="1" dirty="0" smtClean="0"/>
              <a:t>GONADAL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Procedure</a:t>
            </a:r>
          </a:p>
          <a:p>
            <a:pPr marL="0" indent="0">
              <a:buNone/>
            </a:pPr>
            <a:r>
              <a:rPr lang="en-US" dirty="0"/>
              <a:t>On day 0, blood is taken for testosterone. </a:t>
            </a:r>
            <a:r>
              <a:rPr lang="en-US" dirty="0" smtClean="0"/>
              <a:t>Then 2000 </a:t>
            </a:r>
            <a:r>
              <a:rPr lang="en-US" dirty="0" err="1"/>
              <a:t>hCG</a:t>
            </a:r>
            <a:r>
              <a:rPr lang="en-US" dirty="0"/>
              <a:t> units are given on days 0 and 2 </a:t>
            </a:r>
            <a:r>
              <a:rPr lang="en-US" dirty="0" smtClean="0"/>
              <a:t>by intramuscular injection. </a:t>
            </a:r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day 4, blood is again taken for </a:t>
            </a:r>
            <a:r>
              <a:rPr lang="en-US" dirty="0" smtClean="0"/>
              <a:t>testosterone, </a:t>
            </a:r>
            <a:r>
              <a:rPr lang="en-US" dirty="0" err="1" smtClean="0"/>
              <a:t>androstenedione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dihydrotestosterone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Normally there is at least a two-fold increase </a:t>
            </a:r>
            <a:r>
              <a:rPr lang="en-US" dirty="0" smtClean="0"/>
              <a:t>in testosterone </a:t>
            </a:r>
            <a:r>
              <a:rPr lang="en-US" dirty="0"/>
              <a:t>concentration, but in the absence of </a:t>
            </a:r>
            <a:r>
              <a:rPr lang="en-US" dirty="0" smtClean="0"/>
              <a:t>testes there </a:t>
            </a:r>
            <a:r>
              <a:rPr lang="en-US" dirty="0"/>
              <a:t>is no testosterone response.</a:t>
            </a:r>
          </a:p>
        </p:txBody>
      </p:sp>
    </p:spTree>
    <p:extLst>
      <p:ext uri="{BB962C8B-B14F-4D97-AF65-F5344CB8AC3E}">
        <p14:creationId xmlns:p14="http://schemas.microsoft.com/office/powerpoint/2010/main" val="41568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Oestrogens</a:t>
            </a:r>
            <a:r>
              <a:rPr lang="en-US" dirty="0"/>
              <a:t> stimulate the proliferation of </a:t>
            </a:r>
            <a:r>
              <a:rPr lang="en-US" dirty="0" smtClean="0"/>
              <a:t>pituitary </a:t>
            </a:r>
            <a:r>
              <a:rPr lang="en-US" dirty="0" err="1" smtClean="0"/>
              <a:t>lactotroph</a:t>
            </a:r>
            <a:r>
              <a:rPr lang="en-US" dirty="0" smtClean="0"/>
              <a:t> </a:t>
            </a:r>
            <a:r>
              <a:rPr lang="en-US" dirty="0"/>
              <a:t>cells, </a:t>
            </a:r>
            <a:r>
              <a:rPr lang="en-US" u="sng" dirty="0"/>
              <a:t>although high </a:t>
            </a:r>
            <a:r>
              <a:rPr lang="en-US" u="sng" dirty="0" err="1"/>
              <a:t>oestrogen</a:t>
            </a:r>
            <a:r>
              <a:rPr lang="en-US" u="sng" dirty="0"/>
              <a:t> </a:t>
            </a:r>
            <a:r>
              <a:rPr lang="en-US" u="sng" dirty="0" smtClean="0"/>
              <a:t>and progesterone </a:t>
            </a:r>
            <a:r>
              <a:rPr lang="en-US" u="sng" dirty="0"/>
              <a:t>concentrations inhibit secretion, as </a:t>
            </a:r>
            <a:r>
              <a:rPr lang="en-US" u="sng" dirty="0" smtClean="0"/>
              <a:t>in pregnancy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Circulating </a:t>
            </a:r>
            <a:r>
              <a:rPr lang="en-US" dirty="0">
                <a:solidFill>
                  <a:srgbClr val="FF0000"/>
                </a:solidFill>
              </a:rPr>
              <a:t>prolactin</a:t>
            </a:r>
            <a:r>
              <a:rPr lang="en-US" dirty="0"/>
              <a:t> concentrations </a:t>
            </a:r>
            <a:r>
              <a:rPr lang="en-US" dirty="0" smtClean="0"/>
              <a:t>are normally </a:t>
            </a:r>
            <a:r>
              <a:rPr lang="en-US" dirty="0"/>
              <a:t>higher in pregnancy and increase </a:t>
            </a:r>
            <a:r>
              <a:rPr lang="en-US" dirty="0" smtClean="0"/>
              <a:t>during suckling </a:t>
            </a:r>
            <a:r>
              <a:rPr lang="en-US" dirty="0"/>
              <a:t>as a result of the action of vasoactive </a:t>
            </a:r>
            <a:r>
              <a:rPr lang="en-US" dirty="0" smtClean="0"/>
              <a:t>intestinal peptide </a:t>
            </a:r>
            <a:r>
              <a:rPr lang="en-US" dirty="0"/>
              <a:t>and also high </a:t>
            </a:r>
            <a:r>
              <a:rPr lang="en-US" dirty="0" err="1">
                <a:solidFill>
                  <a:srgbClr val="FF0000"/>
                </a:solidFill>
              </a:rPr>
              <a:t>oestrogen</a:t>
            </a:r>
            <a:r>
              <a:rPr lang="en-US" dirty="0"/>
              <a:t> concentrations </a:t>
            </a:r>
            <a:r>
              <a:rPr lang="en-US" dirty="0" smtClean="0"/>
              <a:t>in pregnancy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Although </a:t>
            </a:r>
            <a:r>
              <a:rPr lang="en-US" dirty="0" err="1"/>
              <a:t>thyrotrophin</a:t>
            </a:r>
            <a:r>
              <a:rPr lang="en-US" dirty="0"/>
              <a:t>-releasing </a:t>
            </a:r>
            <a:r>
              <a:rPr lang="en-US" dirty="0" smtClean="0"/>
              <a:t>hormone </a:t>
            </a:r>
            <a:r>
              <a:rPr lang="en-US" dirty="0" smtClean="0">
                <a:solidFill>
                  <a:srgbClr val="FF0000"/>
                </a:solidFill>
              </a:rPr>
              <a:t>(TRH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stimulates the secretion of prolactin, as </a:t>
            </a:r>
            <a:r>
              <a:rPr lang="en-US" dirty="0" smtClean="0"/>
              <a:t>well as </a:t>
            </a:r>
            <a:r>
              <a:rPr lang="en-US" dirty="0"/>
              <a:t>of thyroid-stimulating hormone </a:t>
            </a:r>
            <a:r>
              <a:rPr lang="en-US" dirty="0">
                <a:solidFill>
                  <a:srgbClr val="FF0000"/>
                </a:solidFill>
              </a:rPr>
              <a:t>(TSH)</a:t>
            </a:r>
            <a:r>
              <a:rPr lang="en-US" dirty="0"/>
              <a:t>, this </a:t>
            </a:r>
            <a:r>
              <a:rPr lang="en-US" dirty="0" smtClean="0"/>
              <a:t>action does </a:t>
            </a:r>
            <a:r>
              <a:rPr lang="en-US" u="sng" dirty="0"/>
              <a:t>not seem to be of physiological </a:t>
            </a:r>
            <a:r>
              <a:rPr lang="en-US" u="sng" dirty="0" smtClean="0"/>
              <a:t>importance</a:t>
            </a:r>
            <a:r>
              <a:rPr lang="en-US" dirty="0" smtClean="0"/>
              <a:t>; it </a:t>
            </a:r>
            <a:r>
              <a:rPr lang="en-US" dirty="0"/>
              <a:t>may, however, be </a:t>
            </a:r>
            <a:r>
              <a:rPr lang="en-US" u="sng" dirty="0"/>
              <a:t>important in </a:t>
            </a:r>
            <a:r>
              <a:rPr lang="en-US" u="sng" dirty="0" smtClean="0"/>
              <a:t>pathological conditions</a:t>
            </a:r>
            <a:r>
              <a:rPr lang="en-US" u="sng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Similar </a:t>
            </a:r>
            <a:r>
              <a:rPr lang="en-US" dirty="0"/>
              <a:t>factors affect prolactin and </a:t>
            </a:r>
            <a:r>
              <a:rPr lang="en-US" dirty="0" smtClean="0"/>
              <a:t>growth hormone </a:t>
            </a:r>
            <a:r>
              <a:rPr lang="en-US" dirty="0"/>
              <a:t>secretion. Secretion of both is pulsatile </a:t>
            </a:r>
            <a:r>
              <a:rPr lang="en-US" dirty="0" smtClean="0"/>
              <a:t>and increases </a:t>
            </a:r>
            <a:r>
              <a:rPr lang="en-US" dirty="0"/>
              <a:t>during sleep and in response to physical </a:t>
            </a:r>
            <a:r>
              <a:rPr lang="en-US" dirty="0" smtClean="0"/>
              <a:t>and psychological </a:t>
            </a:r>
            <a:r>
              <a:rPr lang="en-US" dirty="0"/>
              <a:t>stress.</a:t>
            </a:r>
          </a:p>
        </p:txBody>
      </p:sp>
    </p:spTree>
    <p:extLst>
      <p:ext uri="{BB962C8B-B14F-4D97-AF65-F5344CB8AC3E}">
        <p14:creationId xmlns:p14="http://schemas.microsoft.com/office/powerpoint/2010/main" val="27633945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7619"/>
            <a:ext cx="8229600" cy="1782762"/>
          </a:xfrm>
        </p:spPr>
        <p:txBody>
          <a:bodyPr>
            <a:noAutofit/>
          </a:bodyPr>
          <a:lstStyle/>
          <a:p>
            <a:r>
              <a:rPr lang="en-US" sz="11000" b="1" i="1" dirty="0" smtClean="0"/>
              <a:t>THE END</a:t>
            </a:r>
            <a:endParaRPr lang="en-US" sz="11000" b="1" i="1" dirty="0"/>
          </a:p>
        </p:txBody>
      </p:sp>
    </p:spTree>
    <p:extLst>
      <p:ext uri="{BB962C8B-B14F-4D97-AF65-F5344CB8AC3E}">
        <p14:creationId xmlns:p14="http://schemas.microsoft.com/office/powerpoint/2010/main" val="3352448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800" b="1" u="sng" dirty="0"/>
              <a:t>Ovarian hormones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Oestrogens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progesterone </a:t>
            </a:r>
            <a:r>
              <a:rPr lang="en-US" dirty="0">
                <a:solidFill>
                  <a:srgbClr val="FF0000"/>
                </a:solidFill>
              </a:rPr>
              <a:t>and androgens</a:t>
            </a:r>
            <a:r>
              <a:rPr lang="en-US" dirty="0"/>
              <a:t> are </a:t>
            </a:r>
            <a:r>
              <a:rPr lang="en-US" dirty="0" smtClean="0"/>
              <a:t>secreted by </a:t>
            </a:r>
            <a:r>
              <a:rPr lang="en-US" dirty="0"/>
              <a:t>the ovarian follicles of the ovaries, which consist </a:t>
            </a:r>
            <a:r>
              <a:rPr lang="en-US" dirty="0" smtClean="0"/>
              <a:t>of germ </a:t>
            </a:r>
            <a:r>
              <a:rPr lang="en-US" dirty="0"/>
              <a:t>cells (ova) surrounded by </a:t>
            </a:r>
            <a:r>
              <a:rPr lang="en-US" dirty="0" err="1"/>
              <a:t>granulosa</a:t>
            </a:r>
            <a:r>
              <a:rPr lang="en-US" dirty="0"/>
              <a:t> and </a:t>
            </a:r>
            <a:r>
              <a:rPr lang="en-US" dirty="0" smtClean="0"/>
              <a:t>theca cells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Androgens</a:t>
            </a:r>
            <a:r>
              <a:rPr lang="en-US" dirty="0"/>
              <a:t> (</a:t>
            </a:r>
            <a:r>
              <a:rPr lang="en-US" u="sng" dirty="0"/>
              <a:t>C19 steroids</a:t>
            </a:r>
            <a:r>
              <a:rPr lang="en-US" dirty="0"/>
              <a:t>), synthesized by </a:t>
            </a:r>
            <a:r>
              <a:rPr lang="en-US" dirty="0" smtClean="0"/>
              <a:t>theca </a:t>
            </a:r>
            <a:r>
              <a:rPr lang="en-US" dirty="0"/>
              <a:t>cells, are converted into </a:t>
            </a:r>
            <a:r>
              <a:rPr lang="en-US" dirty="0" err="1">
                <a:solidFill>
                  <a:srgbClr val="FF0000"/>
                </a:solidFill>
              </a:rPr>
              <a:t>oestrogens</a:t>
            </a:r>
            <a:r>
              <a:rPr lang="en-US" dirty="0"/>
              <a:t> (</a:t>
            </a:r>
            <a:r>
              <a:rPr lang="en-US" u="sng" dirty="0"/>
              <a:t>C18 steroids</a:t>
            </a:r>
            <a:r>
              <a:rPr lang="en-US" dirty="0"/>
              <a:t>) in </a:t>
            </a:r>
            <a:r>
              <a:rPr lang="en-US" dirty="0" smtClean="0"/>
              <a:t>the </a:t>
            </a:r>
            <a:r>
              <a:rPr lang="en-US" dirty="0" err="1" smtClean="0"/>
              <a:t>granulosa</a:t>
            </a:r>
            <a:r>
              <a:rPr lang="en-US" dirty="0" smtClean="0"/>
              <a:t> </a:t>
            </a:r>
            <a:r>
              <a:rPr lang="en-US" dirty="0"/>
              <a:t>cells, a process that involves </a:t>
            </a:r>
            <a:r>
              <a:rPr lang="en-US" dirty="0" smtClean="0"/>
              <a:t>aromatization of </a:t>
            </a:r>
            <a:r>
              <a:rPr lang="en-US" dirty="0"/>
              <a:t>the A ring and the loss of the C-19 methyl </a:t>
            </a:r>
            <a:r>
              <a:rPr lang="en-US" dirty="0" smtClean="0"/>
              <a:t>group. </a:t>
            </a:r>
            <a:r>
              <a:rPr lang="en-US" dirty="0" err="1">
                <a:solidFill>
                  <a:srgbClr val="FF0000"/>
                </a:solidFill>
              </a:rPr>
              <a:t>Oestradiol</a:t>
            </a:r>
            <a:r>
              <a:rPr lang="en-US" dirty="0"/>
              <a:t> is the most important </a:t>
            </a:r>
            <a:r>
              <a:rPr lang="en-US" dirty="0" smtClean="0"/>
              <a:t>ovarian </a:t>
            </a:r>
            <a:r>
              <a:rPr lang="en-US" dirty="0" err="1" smtClean="0">
                <a:solidFill>
                  <a:srgbClr val="FF0000"/>
                </a:solidFill>
              </a:rPr>
              <a:t>oestrogen</a:t>
            </a:r>
            <a:r>
              <a:rPr lang="en-US" dirty="0"/>
              <a:t>. The liver and subcutaneous fat </a:t>
            </a:r>
            <a:r>
              <a:rPr lang="en-US" dirty="0" smtClean="0"/>
              <a:t>convert ovarian </a:t>
            </a:r>
            <a:r>
              <a:rPr lang="en-US" dirty="0"/>
              <a:t>and adrenal androgens to </a:t>
            </a:r>
            <a:r>
              <a:rPr lang="en-US" dirty="0" err="1">
                <a:solidFill>
                  <a:srgbClr val="FF0000"/>
                </a:solidFill>
              </a:rPr>
              <a:t>oestrone</a:t>
            </a:r>
            <a:r>
              <a:rPr lang="en-US" dirty="0"/>
              <a:t>. </a:t>
            </a:r>
            <a:r>
              <a:rPr lang="en-US" dirty="0" smtClean="0"/>
              <a:t>Both </a:t>
            </a:r>
            <a:r>
              <a:rPr lang="en-US" dirty="0" err="1" smtClean="0">
                <a:solidFill>
                  <a:srgbClr val="FF0000"/>
                </a:solidFill>
              </a:rPr>
              <a:t>oestradiol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>
                <a:solidFill>
                  <a:srgbClr val="FF0000"/>
                </a:solidFill>
              </a:rPr>
              <a:t>oestrone</a:t>
            </a:r>
            <a:r>
              <a:rPr lang="en-US" dirty="0"/>
              <a:t> are metabolized to the </a:t>
            </a:r>
            <a:r>
              <a:rPr lang="en-US" dirty="0" smtClean="0"/>
              <a:t>relatively inactive </a:t>
            </a:r>
            <a:r>
              <a:rPr lang="en-US" dirty="0" err="1">
                <a:solidFill>
                  <a:srgbClr val="FF0000"/>
                </a:solidFill>
              </a:rPr>
              <a:t>oestriol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1278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Oestrogens</a:t>
            </a:r>
            <a:r>
              <a:rPr lang="en-US" dirty="0"/>
              <a:t> are essential for </a:t>
            </a:r>
            <a:r>
              <a:rPr lang="en-US" dirty="0" smtClean="0"/>
              <a:t>the development </a:t>
            </a:r>
            <a:r>
              <a:rPr lang="en-US" dirty="0"/>
              <a:t>of female secondary sex </a:t>
            </a:r>
            <a:r>
              <a:rPr lang="en-US" dirty="0" smtClean="0"/>
              <a:t>characteristics and </a:t>
            </a:r>
            <a:r>
              <a:rPr lang="en-US" dirty="0"/>
              <a:t>for normal menstruation, and their </a:t>
            </a:r>
            <a:r>
              <a:rPr lang="en-US" dirty="0" smtClean="0"/>
              <a:t>concentration in </a:t>
            </a:r>
            <a:r>
              <a:rPr lang="en-US" dirty="0"/>
              <a:t>plasma in children is very low. </a:t>
            </a:r>
            <a:r>
              <a:rPr lang="en-US" dirty="0" err="1">
                <a:solidFill>
                  <a:srgbClr val="FF0000"/>
                </a:solidFill>
              </a:rPr>
              <a:t>Androstenedione</a:t>
            </a:r>
            <a:r>
              <a:rPr lang="en-US" dirty="0"/>
              <a:t> is </a:t>
            </a:r>
            <a:r>
              <a:rPr lang="en-US" dirty="0" smtClean="0"/>
              <a:t>the </a:t>
            </a:r>
            <a:r>
              <a:rPr lang="en-US" u="sng" dirty="0" smtClean="0"/>
              <a:t>main </a:t>
            </a:r>
            <a:r>
              <a:rPr lang="en-US" u="sng" dirty="0"/>
              <a:t>androgen</a:t>
            </a:r>
            <a:r>
              <a:rPr lang="en-US" dirty="0"/>
              <a:t> secreted by the ovaries. It is </a:t>
            </a:r>
            <a:r>
              <a:rPr lang="en-US" dirty="0" smtClean="0"/>
              <a:t>converted to </a:t>
            </a:r>
            <a:r>
              <a:rPr lang="en-US" dirty="0" err="1">
                <a:solidFill>
                  <a:srgbClr val="FF0000"/>
                </a:solidFill>
              </a:rPr>
              <a:t>oestrone</a:t>
            </a:r>
            <a:r>
              <a:rPr lang="en-US" dirty="0"/>
              <a:t> and to the more active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extraovarian</a:t>
            </a:r>
            <a:r>
              <a:rPr lang="en-US" dirty="0" smtClean="0"/>
              <a:t> </a:t>
            </a:r>
            <a:r>
              <a:rPr lang="en-US" dirty="0"/>
              <a:t>tissue. A small amount of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</a:t>
            </a:r>
            <a:r>
              <a:rPr lang="en-US" dirty="0" smtClean="0"/>
              <a:t>is secreted </a:t>
            </a:r>
            <a:r>
              <a:rPr lang="en-US" dirty="0"/>
              <a:t>directly by the ovaries. Plasma </a:t>
            </a:r>
            <a:r>
              <a:rPr lang="en-US" dirty="0" smtClean="0"/>
              <a:t>concentrations in </a:t>
            </a:r>
            <a:r>
              <a:rPr lang="en-US" dirty="0"/>
              <a:t>women are about a tenth of those in men.</a:t>
            </a:r>
          </a:p>
        </p:txBody>
      </p:sp>
    </p:spTree>
    <p:extLst>
      <p:ext uri="{BB962C8B-B14F-4D97-AF65-F5344CB8AC3E}">
        <p14:creationId xmlns:p14="http://schemas.microsoft.com/office/powerpoint/2010/main" val="172473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Progesterone</a:t>
            </a:r>
            <a:r>
              <a:rPr lang="en-US" dirty="0"/>
              <a:t> is secreted by the corpus </a:t>
            </a:r>
            <a:r>
              <a:rPr lang="en-US" dirty="0" err="1" smtClean="0"/>
              <a:t>luteum</a:t>
            </a:r>
            <a:r>
              <a:rPr lang="en-US" dirty="0" smtClean="0"/>
              <a:t> during </a:t>
            </a:r>
            <a:r>
              <a:rPr lang="en-US" dirty="0"/>
              <a:t>the luteal phase of the menstrual cycle and </a:t>
            </a:r>
            <a:r>
              <a:rPr lang="en-US" dirty="0" smtClean="0"/>
              <a:t>by the </a:t>
            </a:r>
            <a:r>
              <a:rPr lang="en-US" dirty="0"/>
              <a:t>placenta. It prepares the endometrium of the </a:t>
            </a:r>
            <a:r>
              <a:rPr lang="en-US" dirty="0" smtClean="0"/>
              <a:t>uterus to </a:t>
            </a:r>
            <a:r>
              <a:rPr lang="en-US" dirty="0"/>
              <a:t>receive a fertilized ovum and is necessary for </a:t>
            </a:r>
            <a:r>
              <a:rPr lang="en-US" dirty="0" smtClean="0"/>
              <a:t>the maintenance </a:t>
            </a:r>
            <a:r>
              <a:rPr lang="en-US" dirty="0"/>
              <a:t>of early pregnancy. It also is pyrogenic </a:t>
            </a:r>
            <a:r>
              <a:rPr lang="en-US" dirty="0" smtClean="0"/>
              <a:t>and increases </a:t>
            </a:r>
            <a:r>
              <a:rPr lang="en-US" dirty="0"/>
              <a:t>the basal body temperature. In plasma, </a:t>
            </a:r>
            <a:r>
              <a:rPr lang="en-US" dirty="0" smtClean="0"/>
              <a:t>only about 2% of </a:t>
            </a:r>
            <a:r>
              <a:rPr lang="en-US" dirty="0">
                <a:solidFill>
                  <a:srgbClr val="FF0000"/>
                </a:solidFill>
              </a:rPr>
              <a:t>progesterone</a:t>
            </a:r>
            <a:r>
              <a:rPr lang="en-US" dirty="0"/>
              <a:t> is unbound or </a:t>
            </a:r>
            <a:r>
              <a:rPr lang="en-US" dirty="0" smtClean="0"/>
              <a:t>free, the </a:t>
            </a:r>
            <a:r>
              <a:rPr lang="en-US" dirty="0"/>
              <a:t>majority being bound to </a:t>
            </a:r>
            <a:r>
              <a:rPr lang="en-US" u="sng" dirty="0">
                <a:solidFill>
                  <a:srgbClr val="FF0000"/>
                </a:solidFill>
              </a:rPr>
              <a:t>albumin and </a:t>
            </a:r>
            <a:r>
              <a:rPr lang="en-US" u="sng" dirty="0" err="1" smtClean="0">
                <a:solidFill>
                  <a:srgbClr val="FF0000"/>
                </a:solidFill>
              </a:rPr>
              <a:t>transcortin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Inhibin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from </a:t>
            </a:r>
            <a:r>
              <a:rPr lang="en-US" dirty="0" err="1"/>
              <a:t>granulosa</a:t>
            </a:r>
            <a:r>
              <a:rPr lang="en-US" dirty="0"/>
              <a:t> cells </a:t>
            </a:r>
            <a:r>
              <a:rPr lang="en-US" u="sng" dirty="0"/>
              <a:t>inhibits FSH </a:t>
            </a:r>
            <a:r>
              <a:rPr lang="en-US" u="sng" dirty="0" smtClean="0"/>
              <a:t>secretion</a:t>
            </a:r>
            <a:r>
              <a:rPr lang="en-US" dirty="0" smtClean="0"/>
              <a:t> while </a:t>
            </a:r>
            <a:r>
              <a:rPr lang="en-US" dirty="0" err="1">
                <a:solidFill>
                  <a:srgbClr val="FF0000"/>
                </a:solidFill>
              </a:rPr>
              <a:t>activin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u="sng" dirty="0"/>
              <a:t>enhances the action of FSH and LH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9337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HYPOTHALAMIC–PITUITARY–GONADAL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800" b="1" u="sng" dirty="0"/>
              <a:t>Testicular hormones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is secreted by the </a:t>
            </a:r>
            <a:r>
              <a:rPr lang="en-US" dirty="0" err="1"/>
              <a:t>Leydig</a:t>
            </a:r>
            <a:r>
              <a:rPr lang="en-US" dirty="0"/>
              <a:t> cells, </a:t>
            </a:r>
            <a:r>
              <a:rPr lang="en-US" dirty="0" smtClean="0"/>
              <a:t>which lie </a:t>
            </a:r>
            <a:r>
              <a:rPr lang="en-US" dirty="0"/>
              <a:t>in the interstitial tissue of the testes between </a:t>
            </a:r>
            <a:r>
              <a:rPr lang="en-US" dirty="0" smtClean="0"/>
              <a:t>the seminiferous </a:t>
            </a:r>
            <a:r>
              <a:rPr lang="en-US" dirty="0"/>
              <a:t>tubules. The production of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u="sng" dirty="0" smtClean="0"/>
              <a:t>stimulated </a:t>
            </a:r>
            <a:r>
              <a:rPr lang="en-US" u="sng" dirty="0"/>
              <a:t>by LH</a:t>
            </a:r>
            <a:r>
              <a:rPr lang="en-US" dirty="0"/>
              <a:t> and it, in turn, </a:t>
            </a:r>
            <a:r>
              <a:rPr lang="en-US" u="sng" dirty="0"/>
              <a:t>inhibits LH </a:t>
            </a:r>
            <a:r>
              <a:rPr lang="en-US" u="sng" dirty="0" smtClean="0"/>
              <a:t>secretion</a:t>
            </a:r>
            <a:r>
              <a:rPr lang="en-US" dirty="0" smtClean="0"/>
              <a:t> by </a:t>
            </a:r>
            <a:r>
              <a:rPr lang="en-US" dirty="0"/>
              <a:t>negative feedback. </a:t>
            </a:r>
            <a:r>
              <a:rPr lang="en-US" dirty="0" err="1">
                <a:solidFill>
                  <a:srgbClr val="FF0000"/>
                </a:solidFill>
              </a:rPr>
              <a:t>Inhibin</a:t>
            </a:r>
            <a:r>
              <a:rPr lang="en-US" dirty="0"/>
              <a:t> is a hormone </a:t>
            </a:r>
            <a:r>
              <a:rPr lang="en-US" dirty="0" smtClean="0"/>
              <a:t>produced by </a:t>
            </a:r>
            <a:r>
              <a:rPr lang="en-US" dirty="0"/>
              <a:t>the </a:t>
            </a:r>
            <a:r>
              <a:rPr lang="en-US" dirty="0" err="1"/>
              <a:t>Sertoli</a:t>
            </a:r>
            <a:r>
              <a:rPr lang="en-US" dirty="0"/>
              <a:t> cells, part of the basement </a:t>
            </a:r>
            <a:r>
              <a:rPr lang="en-US" dirty="0" smtClean="0"/>
              <a:t>membrane of </a:t>
            </a:r>
            <a:r>
              <a:rPr lang="en-US" dirty="0"/>
              <a:t>the seminiferous tubules, during germ </a:t>
            </a:r>
            <a:r>
              <a:rPr lang="en-US" dirty="0" smtClean="0"/>
              <a:t>cell differentiation </a:t>
            </a:r>
            <a:r>
              <a:rPr lang="en-US" dirty="0"/>
              <a:t>and spermatogenesis. These </a:t>
            </a:r>
            <a:r>
              <a:rPr lang="en-US" dirty="0" smtClean="0"/>
              <a:t>processes require </a:t>
            </a:r>
            <a:r>
              <a:rPr lang="en-US" dirty="0">
                <a:solidFill>
                  <a:srgbClr val="FF0000"/>
                </a:solidFill>
              </a:rPr>
              <a:t>testosterone</a:t>
            </a:r>
            <a:r>
              <a:rPr lang="en-US" dirty="0"/>
              <a:t> and are </a:t>
            </a:r>
            <a:r>
              <a:rPr lang="en-US" u="sng" dirty="0"/>
              <a:t>stimulated by FSH</a:t>
            </a:r>
            <a:r>
              <a:rPr lang="en-US" dirty="0"/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Inhibin</a:t>
            </a:r>
            <a:r>
              <a:rPr lang="en-US" dirty="0" smtClean="0"/>
              <a:t> </a:t>
            </a:r>
            <a:r>
              <a:rPr lang="en-US" u="sng" dirty="0" smtClean="0"/>
              <a:t>controls </a:t>
            </a:r>
            <a:r>
              <a:rPr lang="en-US" u="sng" dirty="0"/>
              <a:t>FSH secretion</a:t>
            </a:r>
            <a:r>
              <a:rPr lang="en-US" dirty="0"/>
              <a:t> by negative feedback </a:t>
            </a:r>
            <a:r>
              <a:rPr lang="en-US" dirty="0" smtClean="0"/>
              <a:t>and </a:t>
            </a:r>
            <a:r>
              <a:rPr lang="en-US" dirty="0" err="1">
                <a:solidFill>
                  <a:srgbClr val="FF0000"/>
                </a:solidFill>
              </a:rPr>
              <a:t>activin</a:t>
            </a:r>
            <a:r>
              <a:rPr lang="en-US" dirty="0"/>
              <a:t> </a:t>
            </a:r>
            <a:r>
              <a:rPr lang="en-US" u="sng" dirty="0"/>
              <a:t>enhances spermatogenesis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331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15577</TotalTime>
  <Words>4698</Words>
  <Application>Microsoft Office PowerPoint</Application>
  <PresentationFormat>On-screen Show (4:3)</PresentationFormat>
  <Paragraphs>179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The reproductive system</vt:lpstr>
      <vt:lpstr>HYPOTHALAMIC–PITUITARY–GONADAL AXIS</vt:lpstr>
      <vt:lpstr>HYPOTHALAMIC–PITUITARY–GONADAL AXIS</vt:lpstr>
      <vt:lpstr>HYPOTHALAMIC–PITUITARY–GONADAL AXIS</vt:lpstr>
      <vt:lpstr>HYPOTHALAMIC–PITUITARY–GONADAL AXIS</vt:lpstr>
      <vt:lpstr>HYPOTHALAMIC–PITUITARY–GONADAL AXIS</vt:lpstr>
      <vt:lpstr>HYPOTHALAMIC–PITUITARY–GONADAL AXIS</vt:lpstr>
      <vt:lpstr>HYPOTHALAMIC–PITUITARY–GONADAL AXIS</vt:lpstr>
      <vt:lpstr>HYPOTHALAMIC–PITUITARY–GONADAL AXIS</vt:lpstr>
      <vt:lpstr>HYPOTHALAMIC–PITUITARY–GONADAL AXIS</vt:lpstr>
      <vt:lpstr>HYPOTHALAMIC–PITUITARY–GONADAL AXIS</vt:lpstr>
      <vt:lpstr>HYPERPROLACTINAEMIA</vt:lpstr>
      <vt:lpstr>HYPERPROLACTINAEMIA</vt:lpstr>
      <vt:lpstr>HYPERPROLACTINAEMIA</vt:lpstr>
      <vt:lpstr>HYPERPROLACTINAEMIA</vt:lpstr>
      <vt:lpstr>PowerPoint Presentation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SEXUAL DEVELOPMENT FROM CONCEPTION IN FEMALES AND MALES</vt:lpstr>
      <vt:lpstr>BIOCHEMICAL INVESTIGATION OF GONADAL DISORDERS</vt:lpstr>
      <vt:lpstr>BIOCHEMICAL INVESTIGATION OF GONADAL DISORDERS</vt:lpstr>
      <vt:lpstr>BIOCHEMICAL INVESTIGATION OF GONADAL DISORDERS</vt:lpstr>
      <vt:lpstr>BIOCHEMICAL INVESTIGATION OF GONADAL DISORDERS</vt:lpstr>
      <vt:lpstr>BIOCHEMICAL INVESTIGATION OF GONADAL DISORDERS</vt:lpstr>
      <vt:lpstr>BIOCHEMICAL INVESTIGATION OF GONADAL DISORDERS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</dc:creator>
  <cp:lastModifiedBy>MOHAMMED</cp:lastModifiedBy>
  <cp:revision>157</cp:revision>
  <dcterms:created xsi:type="dcterms:W3CDTF">2025-11-04T21:50:24Z</dcterms:created>
  <dcterms:modified xsi:type="dcterms:W3CDTF">2025-11-16T22:02:13Z</dcterms:modified>
</cp:coreProperties>
</file>