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73" r:id="rId10"/>
    <p:sldId id="264" r:id="rId11"/>
    <p:sldId id="268" r:id="rId12"/>
    <p:sldId id="269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35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5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119424-8E7F-4084-A623-AE464F89C355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9659-D4E8-399A-A179-DDDE6198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58" y="371363"/>
            <a:ext cx="11164619" cy="2736819"/>
          </a:xfrm>
        </p:spPr>
        <p:txBody>
          <a:bodyPr>
            <a:normAutofit fontScale="90000"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vitro</a:t>
            </a:r>
            <a:r>
              <a:rPr lang="en-US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dissolution</a:t>
            </a:r>
            <a:r>
              <a:rPr lang="en-US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lang="en-US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US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lang="en-US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lang="en-US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FF0000"/>
                </a:solidFill>
                <a:latin typeface="Arial"/>
                <a:cs typeface="Arial"/>
              </a:rPr>
              <a:t>tablet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 MT"/>
                <a:cs typeface="Arial MT"/>
              </a:rPr>
            </a:br>
            <a:br>
              <a:rPr lang="en-US" dirty="0">
                <a:latin typeface="Arial MT"/>
                <a:cs typeface="Arial MT"/>
              </a:rPr>
            </a:br>
            <a:r>
              <a:rPr lang="en-US" dirty="0">
                <a:latin typeface="Arial MT"/>
                <a:cs typeface="Arial MT"/>
              </a:rPr>
              <a:t>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4BFB-4475-B325-58DD-84096DA3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576946"/>
            <a:ext cx="6096000" cy="298426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Arial"/>
                <a:cs typeface="Arial"/>
              </a:rPr>
              <a:t>Assistant Prof. Anas Tariq </a:t>
            </a:r>
          </a:p>
          <a:p>
            <a:pPr marL="12700">
              <a:lnSpc>
                <a:spcPct val="100000"/>
              </a:lnSpc>
            </a:pPr>
            <a:r>
              <a:rPr lang="en-US" sz="2800" b="1" dirty="0" err="1">
                <a:latin typeface="Arial"/>
                <a:cs typeface="Arial"/>
              </a:rPr>
              <a:t>Lec</a:t>
            </a:r>
            <a:r>
              <a:rPr lang="en-US" sz="2800" b="1" dirty="0">
                <a:latin typeface="Arial"/>
                <a:cs typeface="Arial"/>
              </a:rPr>
              <a:t>.</a:t>
            </a:r>
            <a:r>
              <a:rPr lang="en-US" sz="2800" b="1" spc="-25" dirty="0">
                <a:latin typeface="Arial"/>
                <a:cs typeface="Arial"/>
              </a:rPr>
              <a:t> </a:t>
            </a:r>
            <a:r>
              <a:rPr lang="en-US" sz="2800" b="1" spc="-20" dirty="0">
                <a:latin typeface="Arial"/>
                <a:cs typeface="Arial"/>
              </a:rPr>
              <a:t>Nora Zawar</a:t>
            </a:r>
          </a:p>
          <a:p>
            <a:pPr marL="12700">
              <a:lnSpc>
                <a:spcPct val="100000"/>
              </a:lnSpc>
            </a:pPr>
            <a:r>
              <a:rPr lang="en-US" sz="2800" b="1" spc="-20" dirty="0" err="1">
                <a:latin typeface="Arial"/>
                <a:cs typeface="Arial"/>
              </a:rPr>
              <a:t>Lec</a:t>
            </a:r>
            <a:r>
              <a:rPr lang="en-US" sz="2800" b="1" spc="-20" dirty="0">
                <a:latin typeface="Arial"/>
                <a:cs typeface="Arial"/>
              </a:rPr>
              <a:t>. Zeina Dawood</a:t>
            </a:r>
          </a:p>
          <a:p>
            <a:pPr marL="12700">
              <a:lnSpc>
                <a:spcPct val="100000"/>
              </a:lnSpc>
            </a:pPr>
            <a:r>
              <a:rPr lang="en-US" sz="2800" b="1" spc="-20" dirty="0" err="1">
                <a:latin typeface="Arial"/>
                <a:cs typeface="Arial"/>
              </a:rPr>
              <a:t>Lec</a:t>
            </a:r>
            <a:r>
              <a:rPr lang="en-US" sz="2800" b="1" spc="-20" dirty="0">
                <a:latin typeface="Arial"/>
                <a:cs typeface="Arial"/>
              </a:rPr>
              <a:t>. Sura Zuhair</a:t>
            </a:r>
            <a:endParaRPr lang="en-US" b="1" dirty="0"/>
          </a:p>
        </p:txBody>
      </p:sp>
      <p:pic>
        <p:nvPicPr>
          <p:cNvPr id="4" name="Picture 2" descr="Biorelevant Dissolution Testing: Bridging the Gap Between Lab and In Vivo  Performance">
            <a:extLst>
              <a:ext uri="{FF2B5EF4-FFF2-40B4-BE49-F238E27FC236}">
                <a16:creationId xmlns:a16="http://schemas.microsoft.com/office/drawing/2014/main" id="{7DBB2832-B93A-6BAD-62C3-970C66F4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1" y="1304198"/>
            <a:ext cx="4935104" cy="55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8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256E-8D60-9AA2-7315-70F698D50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78" y="623455"/>
            <a:ext cx="4888510" cy="5843846"/>
          </a:xfrm>
        </p:spPr>
        <p:txBody>
          <a:bodyPr>
            <a:normAutofit fontScale="92500" lnSpcReduction="10000"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r>
              <a:rPr lang="en-US" spc="-10" dirty="0">
                <a:latin typeface="Arial MT"/>
                <a:cs typeface="Arial MT"/>
              </a:rPr>
              <a:t>Dissolution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0" dirty="0">
                <a:latin typeface="Arial MT"/>
                <a:cs typeface="Arial MT"/>
              </a:rPr>
              <a:t>tests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can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be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10" dirty="0">
                <a:latin typeface="Arial MT"/>
                <a:cs typeface="Arial MT"/>
              </a:rPr>
              <a:t>conducted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in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simple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buffer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solutions</a:t>
            </a:r>
            <a:r>
              <a:rPr lang="en-US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or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-7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spc="-25" dirty="0">
                <a:solidFill>
                  <a:srgbClr val="FF0000"/>
                </a:solidFill>
                <a:latin typeface="Arial MT"/>
                <a:cs typeface="Arial MT"/>
              </a:rPr>
              <a:t>bio-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relevant</a:t>
            </a:r>
            <a:r>
              <a:rPr lang="en-US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dissolution</a:t>
            </a:r>
            <a:r>
              <a:rPr lang="en-US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media</a:t>
            </a:r>
          </a:p>
          <a:p>
            <a:pPr marL="12700" marR="5080" indent="3149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endParaRPr lang="en-US" spc="-10" dirty="0">
              <a:latin typeface="Arial MT"/>
              <a:cs typeface="Arial MT"/>
            </a:endParaRPr>
          </a:p>
          <a:p>
            <a:pPr marL="12700" marR="5080" indent="0">
              <a:lnSpc>
                <a:spcPct val="100000"/>
              </a:lnSpc>
              <a:spcBef>
                <a:spcPts val="100"/>
              </a:spcBef>
              <a:buNone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endParaRPr lang="en-US" dirty="0">
              <a:latin typeface="Arial MT"/>
              <a:cs typeface="Arial MT"/>
            </a:endParaRPr>
          </a:p>
          <a:p>
            <a:pPr marL="201930" indent="-189230">
              <a:lnSpc>
                <a:spcPct val="100000"/>
              </a:lnSpc>
              <a:spcBef>
                <a:spcPts val="575"/>
              </a:spcBef>
              <a:tabLst>
                <a:tab pos="201930" algn="l"/>
              </a:tabLst>
            </a:pP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tests</a:t>
            </a:r>
            <a:r>
              <a:rPr lang="en-US" spc="-8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are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normally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performed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under</a:t>
            </a:r>
            <a:r>
              <a:rPr lang="en-US" sz="2400" b="1" spc="6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sink</a:t>
            </a:r>
            <a:r>
              <a:rPr lang="en-US"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conditions</a:t>
            </a:r>
          </a:p>
          <a:p>
            <a:pPr marL="201930" indent="-189230">
              <a:lnSpc>
                <a:spcPct val="100000"/>
              </a:lnSpc>
              <a:spcBef>
                <a:spcPts val="575"/>
              </a:spcBef>
              <a:tabLst>
                <a:tab pos="20193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r>
              <a:rPr lang="en-US" b="1" dirty="0">
                <a:latin typeface="Arial MT"/>
                <a:cs typeface="Arial MT"/>
              </a:rPr>
              <a:t>Sink  condition  </a:t>
            </a:r>
            <a:r>
              <a:rPr lang="en-US" dirty="0">
                <a:latin typeface="Arial MT"/>
                <a:cs typeface="Arial MT"/>
              </a:rPr>
              <a:t>is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10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ability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dissolution  media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spc="-25" dirty="0">
                <a:latin typeface="Arial MT"/>
                <a:cs typeface="Arial MT"/>
              </a:rPr>
              <a:t>to </a:t>
            </a:r>
            <a:r>
              <a:rPr lang="en-US" dirty="0">
                <a:latin typeface="Arial MT"/>
                <a:cs typeface="Arial MT"/>
              </a:rPr>
              <a:t>dissolve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at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least</a:t>
            </a:r>
            <a:r>
              <a:rPr lang="en-US" spc="15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3</a:t>
            </a:r>
            <a:r>
              <a:rPr lang="en-US" spc="1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times</a:t>
            </a:r>
            <a:r>
              <a:rPr lang="en-US" spc="15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1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1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that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is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your </a:t>
            </a:r>
            <a:r>
              <a:rPr lang="en-US" dirty="0">
                <a:latin typeface="Arial MT"/>
                <a:cs typeface="Arial MT"/>
              </a:rPr>
              <a:t>dosage</a:t>
            </a:r>
            <a:r>
              <a:rPr lang="en-US" spc="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form.</a:t>
            </a:r>
            <a:r>
              <a:rPr lang="en-US" spc="75" dirty="0">
                <a:latin typeface="Arial MT"/>
                <a:cs typeface="Arial MT"/>
              </a:rPr>
              <a:t> </a:t>
            </a: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endParaRPr lang="en-US" spc="75" dirty="0">
              <a:latin typeface="Arial MT"/>
              <a:cs typeface="Arial MT"/>
            </a:endParaRP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r>
              <a:rPr lang="en-US" dirty="0">
                <a:latin typeface="Arial MT"/>
                <a:cs typeface="Arial MT"/>
              </a:rPr>
              <a:t>Having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sink</a:t>
            </a:r>
            <a:r>
              <a:rPr lang="en-US" spc="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conditions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helps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your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dissolution </a:t>
            </a:r>
            <a:r>
              <a:rPr lang="en-US" dirty="0">
                <a:latin typeface="Arial MT"/>
                <a:cs typeface="Arial MT"/>
              </a:rPr>
              <a:t>have</a:t>
            </a:r>
            <a:r>
              <a:rPr lang="en-US" spc="3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3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robustness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as</a:t>
            </a:r>
            <a:r>
              <a:rPr lang="en-US" spc="3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well</a:t>
            </a:r>
            <a:r>
              <a:rPr lang="en-US" spc="3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as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being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biologically relevant.</a:t>
            </a: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endParaRPr lang="en-US" spc="-10" dirty="0">
              <a:latin typeface="Arial MT"/>
              <a:cs typeface="Arial MT"/>
            </a:endParaRPr>
          </a:p>
          <a:p>
            <a:pPr marL="0" marR="2540" indent="0" algn="just">
              <a:lnSpc>
                <a:spcPct val="100000"/>
              </a:lnSpc>
              <a:spcBef>
                <a:spcPts val="590"/>
              </a:spcBef>
              <a:buNone/>
            </a:pPr>
            <a:endParaRPr lang="en-US" spc="-10" dirty="0">
              <a:latin typeface="Arial MT"/>
              <a:cs typeface="Arial MT"/>
            </a:endParaRPr>
          </a:p>
          <a:p>
            <a:pPr marL="0" marR="2540" indent="0" algn="just">
              <a:lnSpc>
                <a:spcPct val="100000"/>
              </a:lnSpc>
              <a:spcBef>
                <a:spcPts val="590"/>
              </a:spcBef>
              <a:buNone/>
            </a:pPr>
            <a:endParaRPr lang="en-US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635E4-7479-9000-91C3-4D635406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96" y="249382"/>
            <a:ext cx="45720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9328" y="294710"/>
            <a:ext cx="5627950" cy="575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0425" marR="1140460" indent="-971550" defTabSz="9144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Procedure</a:t>
            </a:r>
            <a:r>
              <a:rPr spc="-6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(</a:t>
            </a:r>
            <a:r>
              <a:rPr spc="-2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Dissolution</a:t>
            </a:r>
            <a:r>
              <a:rPr spc="-4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study</a:t>
            </a:r>
            <a:r>
              <a:rPr spc="-5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pc="-2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of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nitrofurantoin</a:t>
            </a:r>
            <a:r>
              <a:rPr spc="-15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tablets)</a:t>
            </a:r>
            <a:endParaRPr dirty="0">
              <a:solidFill>
                <a:prstClr val="black"/>
              </a:solidFill>
              <a:highlight>
                <a:srgbClr val="FFFF00"/>
              </a:highlight>
              <a:latin typeface="Arial MT"/>
              <a:cs typeface="Arial MT"/>
            </a:endParaRPr>
          </a:p>
          <a:p>
            <a:pPr marL="355600" marR="885825" indent="-343535" defTabSz="914400">
              <a:lnSpc>
                <a:spcPts val="3840"/>
              </a:lnSpc>
              <a:spcBef>
                <a:spcPts val="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Fill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jars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with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dissolution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fluid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(artificial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gastric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juice)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71755" indent="-343535" defTabSz="914400">
              <a:spcBef>
                <a:spcPts val="645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Put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jars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in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thermostatically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controlled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water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bath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at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37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(switch</a:t>
            </a:r>
            <a:r>
              <a:rPr sz="24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water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bath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on)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200150" indent="-343535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Place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tablet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nitrofurantoin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in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the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dissolution</a:t>
            </a:r>
            <a:r>
              <a:rPr sz="2400" spc="-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apparatus</a:t>
            </a:r>
            <a:r>
              <a:rPr sz="2400"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(paddle</a:t>
            </a:r>
            <a:r>
              <a:rPr sz="2400" spc="-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type).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indent="-342900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Set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speed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on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50</a:t>
            </a:r>
            <a:r>
              <a:rPr sz="24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r.p.m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indent="-342900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Withdraw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ml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each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10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min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for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50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minutes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AutoShape 2" descr="Generated image">
            <a:extLst>
              <a:ext uri="{FF2B5EF4-FFF2-40B4-BE49-F238E27FC236}">
                <a16:creationId xmlns:a16="http://schemas.microsoft.com/office/drawing/2014/main" id="{B3653162-91B1-55FC-371A-6F0440F59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93876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9A35F-52CC-642C-194A-E5583E86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23" y="860367"/>
            <a:ext cx="5137265" cy="5137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8673" y="681644"/>
            <a:ext cx="6040811" cy="473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35660" indent="-343535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Substitute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volume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withdrawn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each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time </a:t>
            </a:r>
            <a:r>
              <a:rPr sz="2000" dirty="0">
                <a:latin typeface="Arial MT"/>
                <a:cs typeface="Arial MT"/>
              </a:rPr>
              <a:t>interval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fresh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(artificial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gastric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juice) </a:t>
            </a:r>
            <a:r>
              <a:rPr sz="2000" dirty="0">
                <a:latin typeface="Arial MT"/>
                <a:cs typeface="Arial MT"/>
              </a:rPr>
              <a:t>previously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maintained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37º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C</a:t>
            </a:r>
            <a:endParaRPr sz="2000" dirty="0">
              <a:latin typeface="Arial MT"/>
              <a:cs typeface="Arial MT"/>
            </a:endParaRPr>
          </a:p>
          <a:p>
            <a:pPr>
              <a:spcBef>
                <a:spcPts val="1275"/>
              </a:spcBef>
              <a:buFont typeface="Arial MT"/>
              <a:buChar char="•"/>
            </a:pPr>
            <a:endParaRPr sz="2000" dirty="0">
              <a:latin typeface="Arial MT"/>
              <a:cs typeface="Arial MT"/>
            </a:endParaRPr>
          </a:p>
          <a:p>
            <a:pPr marL="355600" indent="-342900"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Analyze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samples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nitrofurantoin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reading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</a:t>
            </a:r>
            <a:endParaRPr sz="2000" dirty="0">
              <a:latin typeface="Arial MT"/>
              <a:cs typeface="Arial MT"/>
            </a:endParaRPr>
          </a:p>
          <a:p>
            <a:pPr marL="355600">
              <a:tabLst>
                <a:tab pos="5983605" algn="l"/>
              </a:tabLst>
            </a:pPr>
            <a:r>
              <a:rPr sz="2000" dirty="0">
                <a:latin typeface="Arial MT"/>
                <a:cs typeface="Arial MT"/>
              </a:rPr>
              <a:t>absorbance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UV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spectrophotometric</a:t>
            </a:r>
            <a:r>
              <a:rPr sz="2000" dirty="0">
                <a:latin typeface="Arial MT"/>
                <a:cs typeface="Arial MT"/>
              </a:rPr>
              <a:t>	at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370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nm.</a:t>
            </a:r>
            <a:endParaRPr sz="2000" dirty="0">
              <a:latin typeface="Arial MT"/>
              <a:cs typeface="Arial MT"/>
            </a:endParaRPr>
          </a:p>
          <a:p>
            <a:pPr>
              <a:spcBef>
                <a:spcPts val="1200"/>
              </a:spcBef>
            </a:pPr>
            <a:endParaRPr sz="2000" dirty="0">
              <a:latin typeface="Arial MT"/>
              <a:cs typeface="Arial MT"/>
            </a:endParaRPr>
          </a:p>
          <a:p>
            <a:pPr marL="355600" indent="-342900">
              <a:buChar char="•"/>
              <a:tabLst>
                <a:tab pos="355600" algn="l"/>
                <a:tab pos="1575435" algn="l"/>
                <a:tab pos="6519545" algn="l"/>
              </a:tabLst>
            </a:pPr>
            <a:r>
              <a:rPr sz="2000" dirty="0">
                <a:latin typeface="Arial MT"/>
                <a:cs typeface="Arial MT"/>
              </a:rPr>
              <a:t>Use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	straight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line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equation</a:t>
            </a:r>
            <a:r>
              <a:rPr sz="2000" spc="-10" dirty="0">
                <a:latin typeface="Calibri"/>
                <a:cs typeface="Calibri"/>
              </a:rPr>
              <a:t>y=0.0036+0.07x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Arial MT"/>
                <a:cs typeface="Arial MT"/>
              </a:rPr>
              <a:t>to</a:t>
            </a:r>
            <a:endParaRPr sz="2000" dirty="0">
              <a:latin typeface="Arial MT"/>
              <a:cs typeface="Arial MT"/>
            </a:endParaRPr>
          </a:p>
          <a:p>
            <a:pPr marL="355600">
              <a:spcBef>
                <a:spcPts val="75"/>
              </a:spcBef>
            </a:pPr>
            <a:r>
              <a:rPr sz="2000" dirty="0">
                <a:latin typeface="Arial MT"/>
                <a:cs typeface="Arial MT"/>
              </a:rPr>
              <a:t>obtain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concentration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dilutions.</a:t>
            </a:r>
            <a:endParaRPr sz="2000" dirty="0">
              <a:latin typeface="Arial MT"/>
              <a:cs typeface="Arial MT"/>
            </a:endParaRPr>
          </a:p>
          <a:p>
            <a:pPr marL="355600" indent="-342900"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Note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mcg/ml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28038-8F70-7E07-88A1-887173B3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1420194"/>
            <a:ext cx="5537430" cy="3691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3984-4793-542B-D61D-141C30275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79" y="931025"/>
            <a:ext cx="11962014" cy="4860175"/>
          </a:xfrm>
        </p:spPr>
        <p:txBody>
          <a:bodyPr>
            <a:normAutofit/>
          </a:bodyPr>
          <a:lstStyle/>
          <a:p>
            <a:r>
              <a:rPr lang="en-US" dirty="0">
                <a:latin typeface="Arial MT"/>
                <a:cs typeface="Arial MT"/>
              </a:rPr>
              <a:t>1-Con.(mcg/ml)X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vol.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media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=(mcg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drug </a:t>
            </a:r>
            <a:r>
              <a:rPr lang="en-US" dirty="0">
                <a:latin typeface="Arial MT"/>
                <a:cs typeface="Arial MT"/>
              </a:rPr>
              <a:t>released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into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media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convert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it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to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spc="-25" dirty="0">
                <a:latin typeface="Arial MT"/>
                <a:cs typeface="Arial MT"/>
              </a:rPr>
              <a:t>mg</a:t>
            </a:r>
            <a:br>
              <a:rPr lang="en-US" dirty="0">
                <a:latin typeface="Arial MT"/>
                <a:cs typeface="Arial MT"/>
              </a:rPr>
            </a:br>
            <a:endParaRPr lang="en-US" dirty="0">
              <a:latin typeface="Arial MT"/>
              <a:cs typeface="Arial MT"/>
            </a:endParaRPr>
          </a:p>
          <a:p>
            <a:r>
              <a:rPr lang="en-US" dirty="0">
                <a:latin typeface="Arial MT"/>
                <a:cs typeface="Arial MT"/>
              </a:rPr>
              <a:t>2-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multiply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with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dilution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factor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(if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you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made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dilution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spc="-50" dirty="0">
                <a:latin typeface="Arial MT"/>
                <a:cs typeface="Arial MT"/>
              </a:rPr>
              <a:t>)</a:t>
            </a:r>
          </a:p>
          <a:p>
            <a:endParaRPr lang="en-US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dirty="0">
                <a:latin typeface="Arial MT"/>
                <a:cs typeface="Arial MT"/>
              </a:rPr>
              <a:t>3-%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released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=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/amount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-5" dirty="0">
                <a:latin typeface="Arial MT"/>
                <a:cs typeface="Arial MT"/>
              </a:rPr>
              <a:t> </a:t>
            </a:r>
            <a:r>
              <a:rPr lang="en-US" spc="-25" dirty="0">
                <a:latin typeface="Arial MT"/>
                <a:cs typeface="Arial MT"/>
              </a:rPr>
              <a:t>the </a:t>
            </a:r>
            <a:r>
              <a:rPr lang="en-US" dirty="0">
                <a:latin typeface="Arial MT"/>
                <a:cs typeface="Arial MT"/>
              </a:rPr>
              <a:t>tablet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*100</a:t>
            </a: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endParaRPr lang="en-US" spc="-20" dirty="0">
              <a:latin typeface="Arial MT"/>
              <a:cs typeface="Arial MT"/>
            </a:endParaRPr>
          </a:p>
          <a:p>
            <a:pPr marL="12065" marR="5080" indent="0">
              <a:lnSpc>
                <a:spcPct val="100000"/>
              </a:lnSpc>
              <a:spcBef>
                <a:spcPts val="105"/>
              </a:spcBef>
              <a:buNone/>
              <a:tabLst>
                <a:tab pos="355600" algn="l"/>
              </a:tabLst>
            </a:pPr>
            <a:endParaRPr lang="en-US" spc="-2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dirty="0">
                <a:latin typeface="Arial MT"/>
                <a:cs typeface="Arial MT"/>
              </a:rPr>
              <a:t>4-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put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time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column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and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percent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</a:t>
            </a:r>
            <a:r>
              <a:rPr lang="en-US" spc="-5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column </a:t>
            </a:r>
            <a:r>
              <a:rPr lang="en-US" dirty="0">
                <a:latin typeface="Arial MT"/>
                <a:cs typeface="Arial MT"/>
              </a:rPr>
              <a:t>together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click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insert,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scatter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with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smooth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lines</a:t>
            </a:r>
            <a:r>
              <a:rPr lang="en-US" spc="-1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and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markers</a:t>
            </a:r>
            <a:endParaRPr lang="en-US" dirty="0">
              <a:latin typeface="Arial MT"/>
              <a:cs typeface="Arial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75336E6-AE67-F2A7-DE3C-2BB315E2053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441" y="124691"/>
            <a:ext cx="11662756" cy="66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37705"/>
              </p:ext>
            </p:extLst>
          </p:nvPr>
        </p:nvGraphicFramePr>
        <p:xfrm>
          <a:off x="3217609" y="1662545"/>
          <a:ext cx="5715892" cy="317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184970" y="2860357"/>
            <a:ext cx="4327525" cy="2023110"/>
            <a:chOff x="1660969" y="2860357"/>
            <a:chExt cx="4327525" cy="2023110"/>
          </a:xfrm>
        </p:grpSpPr>
        <p:sp>
          <p:nvSpPr>
            <p:cNvPr id="4" name="object 4"/>
            <p:cNvSpPr/>
            <p:nvPr/>
          </p:nvSpPr>
          <p:spPr>
            <a:xfrm>
              <a:off x="1698371" y="2897124"/>
              <a:ext cx="4253230" cy="1949450"/>
            </a:xfrm>
            <a:custGeom>
              <a:avLst/>
              <a:gdLst/>
              <a:ahLst/>
              <a:cxnLst/>
              <a:rect l="l" t="t" r="r" b="b"/>
              <a:pathLst>
                <a:path w="4253230" h="1949450">
                  <a:moveTo>
                    <a:pt x="0" y="1949195"/>
                  </a:moveTo>
                  <a:lnTo>
                    <a:pt x="32228" y="1909023"/>
                  </a:lnTo>
                  <a:lnTo>
                    <a:pt x="64455" y="1867983"/>
                  </a:lnTo>
                  <a:lnTo>
                    <a:pt x="96680" y="1826212"/>
                  </a:lnTo>
                  <a:lnTo>
                    <a:pt x="128905" y="1783849"/>
                  </a:lnTo>
                  <a:lnTo>
                    <a:pt x="161128" y="1741029"/>
                  </a:lnTo>
                  <a:lnTo>
                    <a:pt x="193351" y="1697889"/>
                  </a:lnTo>
                  <a:lnTo>
                    <a:pt x="225573" y="1654568"/>
                  </a:lnTo>
                  <a:lnTo>
                    <a:pt x="257794" y="1611201"/>
                  </a:lnTo>
                  <a:lnTo>
                    <a:pt x="290015" y="1567926"/>
                  </a:lnTo>
                  <a:lnTo>
                    <a:pt x="322236" y="1524880"/>
                  </a:lnTo>
                  <a:lnTo>
                    <a:pt x="354457" y="1482201"/>
                  </a:lnTo>
                  <a:lnTo>
                    <a:pt x="386677" y="1440024"/>
                  </a:lnTo>
                  <a:lnTo>
                    <a:pt x="418898" y="1398487"/>
                  </a:lnTo>
                  <a:lnTo>
                    <a:pt x="451119" y="1357727"/>
                  </a:lnTo>
                  <a:lnTo>
                    <a:pt x="483340" y="1317882"/>
                  </a:lnTo>
                  <a:lnTo>
                    <a:pt x="515562" y="1279087"/>
                  </a:lnTo>
                  <a:lnTo>
                    <a:pt x="547785" y="1241481"/>
                  </a:lnTo>
                  <a:lnTo>
                    <a:pt x="580008" y="1205200"/>
                  </a:lnTo>
                  <a:lnTo>
                    <a:pt x="612233" y="1170382"/>
                  </a:lnTo>
                  <a:lnTo>
                    <a:pt x="644458" y="1137163"/>
                  </a:lnTo>
                  <a:lnTo>
                    <a:pt x="676685" y="1105680"/>
                  </a:lnTo>
                  <a:lnTo>
                    <a:pt x="708914" y="1076070"/>
                  </a:lnTo>
                  <a:lnTo>
                    <a:pt x="753206" y="1038290"/>
                  </a:lnTo>
                  <a:lnTo>
                    <a:pt x="797501" y="1003463"/>
                  </a:lnTo>
                  <a:lnTo>
                    <a:pt x="841799" y="971346"/>
                  </a:lnTo>
                  <a:lnTo>
                    <a:pt x="886098" y="941697"/>
                  </a:lnTo>
                  <a:lnTo>
                    <a:pt x="930399" y="914270"/>
                  </a:lnTo>
                  <a:lnTo>
                    <a:pt x="974701" y="888824"/>
                  </a:lnTo>
                  <a:lnTo>
                    <a:pt x="1019004" y="865114"/>
                  </a:lnTo>
                  <a:lnTo>
                    <a:pt x="1063307" y="842898"/>
                  </a:lnTo>
                  <a:lnTo>
                    <a:pt x="1107610" y="821933"/>
                  </a:lnTo>
                  <a:lnTo>
                    <a:pt x="1151913" y="801974"/>
                  </a:lnTo>
                  <a:lnTo>
                    <a:pt x="1196215" y="782778"/>
                  </a:lnTo>
                  <a:lnTo>
                    <a:pt x="1240516" y="764103"/>
                  </a:lnTo>
                  <a:lnTo>
                    <a:pt x="1284815" y="745704"/>
                  </a:lnTo>
                  <a:lnTo>
                    <a:pt x="1329113" y="727339"/>
                  </a:lnTo>
                  <a:lnTo>
                    <a:pt x="1373408" y="708765"/>
                  </a:lnTo>
                  <a:lnTo>
                    <a:pt x="1417701" y="689737"/>
                  </a:lnTo>
                  <a:lnTo>
                    <a:pt x="1464968" y="669435"/>
                  </a:lnTo>
                  <a:lnTo>
                    <a:pt x="1512233" y="649742"/>
                  </a:lnTo>
                  <a:lnTo>
                    <a:pt x="1559495" y="630677"/>
                  </a:lnTo>
                  <a:lnTo>
                    <a:pt x="1606756" y="612260"/>
                  </a:lnTo>
                  <a:lnTo>
                    <a:pt x="1654015" y="594510"/>
                  </a:lnTo>
                  <a:lnTo>
                    <a:pt x="1701272" y="577446"/>
                  </a:lnTo>
                  <a:lnTo>
                    <a:pt x="1748529" y="561088"/>
                  </a:lnTo>
                  <a:lnTo>
                    <a:pt x="1795786" y="545455"/>
                  </a:lnTo>
                  <a:lnTo>
                    <a:pt x="1843043" y="530567"/>
                  </a:lnTo>
                  <a:lnTo>
                    <a:pt x="1890300" y="516443"/>
                  </a:lnTo>
                  <a:lnTo>
                    <a:pt x="1937559" y="503102"/>
                  </a:lnTo>
                  <a:lnTo>
                    <a:pt x="1984820" y="490564"/>
                  </a:lnTo>
                  <a:lnTo>
                    <a:pt x="2032082" y="478848"/>
                  </a:lnTo>
                  <a:lnTo>
                    <a:pt x="2079347" y="467974"/>
                  </a:lnTo>
                  <a:lnTo>
                    <a:pt x="2126615" y="457962"/>
                  </a:lnTo>
                  <a:lnTo>
                    <a:pt x="2177235" y="448961"/>
                  </a:lnTo>
                  <a:lnTo>
                    <a:pt x="2227859" y="442185"/>
                  </a:lnTo>
                  <a:lnTo>
                    <a:pt x="2278485" y="437272"/>
                  </a:lnTo>
                  <a:lnTo>
                    <a:pt x="2329114" y="433860"/>
                  </a:lnTo>
                  <a:lnTo>
                    <a:pt x="2379744" y="431589"/>
                  </a:lnTo>
                  <a:lnTo>
                    <a:pt x="2430376" y="430096"/>
                  </a:lnTo>
                  <a:lnTo>
                    <a:pt x="2481008" y="429021"/>
                  </a:lnTo>
                  <a:lnTo>
                    <a:pt x="2531640" y="428003"/>
                  </a:lnTo>
                  <a:lnTo>
                    <a:pt x="2582272" y="426679"/>
                  </a:lnTo>
                  <a:lnTo>
                    <a:pt x="2632902" y="424690"/>
                  </a:lnTo>
                  <a:lnTo>
                    <a:pt x="2683531" y="421673"/>
                  </a:lnTo>
                  <a:lnTo>
                    <a:pt x="2734157" y="417267"/>
                  </a:lnTo>
                  <a:lnTo>
                    <a:pt x="2784781" y="411111"/>
                  </a:lnTo>
                  <a:lnTo>
                    <a:pt x="2835402" y="402843"/>
                  </a:lnTo>
                  <a:lnTo>
                    <a:pt x="2882669" y="393307"/>
                  </a:lnTo>
                  <a:lnTo>
                    <a:pt x="2929934" y="382476"/>
                  </a:lnTo>
                  <a:lnTo>
                    <a:pt x="2977196" y="370503"/>
                  </a:lnTo>
                  <a:lnTo>
                    <a:pt x="3024457" y="357541"/>
                  </a:lnTo>
                  <a:lnTo>
                    <a:pt x="3071716" y="343741"/>
                  </a:lnTo>
                  <a:lnTo>
                    <a:pt x="3118973" y="329257"/>
                  </a:lnTo>
                  <a:lnTo>
                    <a:pt x="3166230" y="314239"/>
                  </a:lnTo>
                  <a:lnTo>
                    <a:pt x="3213487" y="298840"/>
                  </a:lnTo>
                  <a:lnTo>
                    <a:pt x="3260744" y="283213"/>
                  </a:lnTo>
                  <a:lnTo>
                    <a:pt x="3308001" y="267509"/>
                  </a:lnTo>
                  <a:lnTo>
                    <a:pt x="3355260" y="251880"/>
                  </a:lnTo>
                  <a:lnTo>
                    <a:pt x="3402521" y="236480"/>
                  </a:lnTo>
                  <a:lnTo>
                    <a:pt x="3449783" y="221459"/>
                  </a:lnTo>
                  <a:lnTo>
                    <a:pt x="3497048" y="206971"/>
                  </a:lnTo>
                  <a:lnTo>
                    <a:pt x="3544316" y="193166"/>
                  </a:lnTo>
                  <a:lnTo>
                    <a:pt x="3594936" y="178853"/>
                  </a:lnTo>
                  <a:lnTo>
                    <a:pt x="3645560" y="164691"/>
                  </a:lnTo>
                  <a:lnTo>
                    <a:pt x="3696186" y="150665"/>
                  </a:lnTo>
                  <a:lnTo>
                    <a:pt x="3746815" y="136754"/>
                  </a:lnTo>
                  <a:lnTo>
                    <a:pt x="3797445" y="122941"/>
                  </a:lnTo>
                  <a:lnTo>
                    <a:pt x="3848077" y="109208"/>
                  </a:lnTo>
                  <a:lnTo>
                    <a:pt x="3898709" y="95535"/>
                  </a:lnTo>
                  <a:lnTo>
                    <a:pt x="3949341" y="81906"/>
                  </a:lnTo>
                  <a:lnTo>
                    <a:pt x="3999973" y="68300"/>
                  </a:lnTo>
                  <a:lnTo>
                    <a:pt x="4050603" y="54701"/>
                  </a:lnTo>
                  <a:lnTo>
                    <a:pt x="4101232" y="41090"/>
                  </a:lnTo>
                  <a:lnTo>
                    <a:pt x="4151858" y="27448"/>
                  </a:lnTo>
                  <a:lnTo>
                    <a:pt x="4202482" y="13757"/>
                  </a:lnTo>
                  <a:lnTo>
                    <a:pt x="4253103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0969" y="4809553"/>
              <a:ext cx="73532" cy="73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1153" y="3936301"/>
              <a:ext cx="73532" cy="73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9813" y="3550729"/>
              <a:ext cx="73532" cy="735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473" y="3319081"/>
              <a:ext cx="73533" cy="73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133" y="3262693"/>
              <a:ext cx="73532" cy="73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5793" y="3053905"/>
              <a:ext cx="73533" cy="735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4453" y="2860357"/>
              <a:ext cx="73533" cy="735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30144" y="2434209"/>
            <a:ext cx="19939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0969" y="4901311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1055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9968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8883" y="4864703"/>
            <a:ext cx="1637306" cy="39562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spcBef>
                <a:spcPts val="385"/>
              </a:spcBef>
              <a:tabLst>
                <a:tab pos="721360" algn="l"/>
              </a:tabLst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 marL="20955">
              <a:spcBef>
                <a:spcPts val="31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time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minutes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6837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5879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4793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2756" y="3061492"/>
            <a:ext cx="130036" cy="122787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percent</a:t>
            </a:r>
            <a:r>
              <a:rPr sz="1000" spc="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drug</a:t>
            </a:r>
            <a:r>
              <a:rPr sz="1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release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97908" y="2131314"/>
            <a:ext cx="7778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Chart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Title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1FAE-133B-1C11-B210-FEA61CCB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9" y="543703"/>
            <a:ext cx="10364451" cy="1596177"/>
          </a:xfrm>
        </p:spPr>
        <p:txBody>
          <a:bodyPr/>
          <a:lstStyle/>
          <a:p>
            <a:r>
              <a:rPr lang="en-US" dirty="0">
                <a:latin typeface="Arial MT"/>
                <a:cs typeface="Arial MT"/>
              </a:rPr>
              <a:t>Introduction</a:t>
            </a:r>
            <a:r>
              <a:rPr lang="en-US" spc="-145" dirty="0">
                <a:latin typeface="Arial MT"/>
                <a:cs typeface="Arial MT"/>
              </a:rPr>
              <a:t> </a:t>
            </a:r>
            <a:r>
              <a:rPr lang="en-US" spc="-50" dirty="0">
                <a:latin typeface="Arial MT"/>
                <a:cs typeface="Arial M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7514-06F1-E222-0A31-7FEB09E7CB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399" y="2283965"/>
            <a:ext cx="6548285" cy="412514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 MT"/>
                <a:cs typeface="Arial MT"/>
              </a:rPr>
              <a:t>Dissolution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is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a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process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of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going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spc="-20" dirty="0">
                <a:latin typeface="Arial MT"/>
                <a:cs typeface="Arial MT"/>
              </a:rPr>
              <a:t>into </a:t>
            </a:r>
            <a:r>
              <a:rPr lang="en-US" b="1" dirty="0">
                <a:latin typeface="Arial MT"/>
                <a:cs typeface="Arial MT"/>
              </a:rPr>
              <a:t>solution</a:t>
            </a:r>
            <a:r>
              <a:rPr lang="en-US" b="1" spc="-8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form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spc="-50" dirty="0">
                <a:latin typeface="Arial MT"/>
                <a:cs typeface="Arial MT"/>
              </a:rPr>
              <a:t>.</a:t>
            </a:r>
          </a:p>
          <a:p>
            <a:endParaRPr lang="en-US" spc="-50" dirty="0">
              <a:latin typeface="Arial MT"/>
              <a:cs typeface="Arial MT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lang="en-US" b="1" spc="-1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basic</a:t>
            </a:r>
            <a:r>
              <a:rPr lang="en-US" b="1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principle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lang="en-US" b="1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lang="en-US" b="1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absorption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spc="-20" dirty="0">
                <a:solidFill>
                  <a:srgbClr val="FF0000"/>
                </a:solidFill>
                <a:latin typeface="Arial MT"/>
                <a:cs typeface="Arial MT"/>
              </a:rPr>
              <a:t>that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absorption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takes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place</a:t>
            </a:r>
            <a:r>
              <a:rPr lang="en-US" b="1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only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after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spc="-25" dirty="0">
                <a:solidFill>
                  <a:srgbClr val="FF0000"/>
                </a:solidFill>
                <a:latin typeface="Arial MT"/>
                <a:cs typeface="Arial MT"/>
              </a:rPr>
              <a:t>in </a:t>
            </a:r>
            <a:r>
              <a:rPr lang="en-US" b="1" u="sng" spc="-10" dirty="0">
                <a:solidFill>
                  <a:srgbClr val="FF0000"/>
                </a:solidFill>
                <a:latin typeface="Arial MT"/>
                <a:cs typeface="Arial MT"/>
              </a:rPr>
              <a:t>solution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.</a:t>
            </a:r>
          </a:p>
          <a:p>
            <a:endParaRPr lang="en-US" b="1" dirty="0">
              <a:solidFill>
                <a:srgbClr val="FF0000"/>
              </a:solidFill>
              <a:latin typeface="Arial MT"/>
              <a:cs typeface="Arial MT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this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means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that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drug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given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orally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in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solid </a:t>
            </a:r>
            <a:r>
              <a:rPr lang="en-US" b="1" dirty="0">
                <a:latin typeface="Arial MT"/>
                <a:cs typeface="Arial MT"/>
              </a:rPr>
              <a:t>dosage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form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must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dissolve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in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GIT</a:t>
            </a:r>
            <a:r>
              <a:rPr lang="en-US" b="1" spc="-11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fluid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before </a:t>
            </a:r>
            <a:r>
              <a:rPr lang="en-US" b="1" dirty="0">
                <a:latin typeface="Arial MT"/>
                <a:cs typeface="Arial MT"/>
              </a:rPr>
              <a:t>absorption</a:t>
            </a:r>
            <a:r>
              <a:rPr lang="en-US" b="1" spc="-140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occurs</a:t>
            </a:r>
            <a:endParaRPr lang="en-US" b="1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1026" name="Picture 2" descr="Dissolution Tester - Inspire 8 basic">
            <a:extLst>
              <a:ext uri="{FF2B5EF4-FFF2-40B4-BE49-F238E27FC236}">
                <a16:creationId xmlns:a16="http://schemas.microsoft.com/office/drawing/2014/main" id="{C3E78A3D-FAF4-1875-3278-0B31C1F7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96" y="2076147"/>
            <a:ext cx="5300064" cy="38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C27D-C5E0-E15B-D41C-649800CE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72095" y="2485505"/>
            <a:ext cx="9509760" cy="41148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272" y="532071"/>
            <a:ext cx="8230361" cy="16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DEA5-5EFC-C32F-7707-84CE3438B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254" y="964276"/>
            <a:ext cx="6234546" cy="567486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 Display" panose="020B0004020202020204" pitchFamily="34" charset="0"/>
              </a:rPr>
              <a:t>DISSOLUTION RATE </a:t>
            </a:r>
            <a:r>
              <a:rPr lang="en-US" sz="2400" dirty="0">
                <a:latin typeface="Aptos Display" panose="020B0004020202020204" pitchFamily="34" charset="0"/>
              </a:rPr>
              <a:t>: Is DEFINED AS THE AMOUNT OF SOLID SUBTANCE THAT goes into solution per unit time under standard condition of temperature , Ph and solvent composition </a:t>
            </a:r>
          </a:p>
          <a:p>
            <a:endParaRPr lang="en-US" sz="2400" dirty="0">
              <a:latin typeface="Aptos Display" panose="020B0004020202020204" pitchFamily="34" charset="0"/>
            </a:endParaRPr>
          </a:p>
          <a:p>
            <a:r>
              <a:rPr lang="en-US" sz="2400" dirty="0">
                <a:latin typeface="Aptos Display" panose="020B0004020202020204" pitchFamily="34" charset="0"/>
              </a:rPr>
              <a:t>Dissolution is the </a:t>
            </a:r>
            <a:r>
              <a:rPr lang="en-US" sz="2400" b="1" dirty="0">
                <a:latin typeface="Aptos Display" panose="020B0004020202020204" pitchFamily="34" charset="0"/>
              </a:rPr>
              <a:t>rate limiting step </a:t>
            </a:r>
            <a:r>
              <a:rPr lang="en-US" sz="2400" dirty="0">
                <a:latin typeface="Aptos Display" panose="020B0004020202020204" pitchFamily="34" charset="0"/>
              </a:rPr>
              <a:t>for hydrophobic  poorly soluble drug  for example, griseofulvin  and spironolactone </a:t>
            </a:r>
          </a:p>
        </p:txBody>
      </p:sp>
      <p:pic>
        <p:nvPicPr>
          <p:cNvPr id="2050" name="Picture 2" descr="A brief history of Dissolution Testing">
            <a:extLst>
              <a:ext uri="{FF2B5EF4-FFF2-40B4-BE49-F238E27FC236}">
                <a16:creationId xmlns:a16="http://schemas.microsoft.com/office/drawing/2014/main" id="{421844E0-BFAF-F537-036C-298BE015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50" y="689956"/>
            <a:ext cx="4688380" cy="57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7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82C2-9528-5CFE-E7BC-C04CD92F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C4C496-96AA-DE52-D756-1765D2808A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3873" t="20698" r="32703" b="19826"/>
          <a:stretch>
            <a:fillRect/>
          </a:stretch>
        </p:blipFill>
        <p:spPr>
          <a:xfrm>
            <a:off x="1" y="56936"/>
            <a:ext cx="8046720" cy="6801063"/>
          </a:xfrm>
          <a:prstGeom prst="rect">
            <a:avLst/>
          </a:prstGeom>
        </p:spPr>
      </p:pic>
      <p:pic>
        <p:nvPicPr>
          <p:cNvPr id="4098" name="Picture 2" descr="Basket (USP 1) and Paddle (USP ...">
            <a:extLst>
              <a:ext uri="{FF2B5EF4-FFF2-40B4-BE49-F238E27FC236}">
                <a16:creationId xmlns:a16="http://schemas.microsoft.com/office/drawing/2014/main" id="{86AB33AA-8D7F-AE32-F8F2-D9FDA93C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66" y="2925517"/>
            <a:ext cx="3449522" cy="19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6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F3D3-A9F7-6820-9207-3B6AC852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7943"/>
            <a:ext cx="10364451" cy="1596177"/>
          </a:xfrm>
        </p:spPr>
        <p:txBody>
          <a:bodyPr/>
          <a:lstStyle/>
          <a:p>
            <a:r>
              <a:rPr lang="en-US" dirty="0"/>
              <a:t>Expression of solubility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B894F48-C42A-712E-4822-A9F8BFD7683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13170" t="22607" r="19998" b="7843"/>
          <a:stretch>
            <a:fillRect/>
          </a:stretch>
        </p:blipFill>
        <p:spPr>
          <a:xfrm>
            <a:off x="2186247" y="1620982"/>
            <a:ext cx="8329352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4B2481-7360-F5A4-2248-14602589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28800"/>
              </p:ext>
            </p:extLst>
          </p:nvPr>
        </p:nvGraphicFramePr>
        <p:xfrm>
          <a:off x="565264" y="906087"/>
          <a:ext cx="10083340" cy="54793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16668">
                  <a:extLst>
                    <a:ext uri="{9D8B030D-6E8A-4147-A177-3AD203B41FA5}">
                      <a16:colId xmlns:a16="http://schemas.microsoft.com/office/drawing/2014/main" val="2518952808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1692400543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2836150210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3397128194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276895193"/>
                    </a:ext>
                  </a:extLst>
                </a:gridCol>
              </a:tblGrid>
              <a:tr h="6271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BCS Class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Solubility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Permeability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Examples of Drugs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Formulation / Bioavailability Considerations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1739301618"/>
                  </a:ext>
                </a:extLst>
              </a:tr>
              <a:tr h="1120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Metoprolol, Propranolol, Verapamil, Acetaminophen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Usually good oral absorption; dissolution is rate-limiting. Standard immediate-release (IR) formulations are suitable.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1001985766"/>
                  </a:ext>
                </a:extLst>
              </a:tr>
              <a:tr h="1270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Ketoconazole, Danazol, Carbamazepine, Ibuprofen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Dissolution is the limiting step. Use solubility enhancement techniques (e.g., nanoparticles, solid dispersions, surfactants).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3347266768"/>
                  </a:ext>
                </a:extLst>
              </a:tr>
              <a:tr h="1270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III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Metformin, Cimetidine, Atenolol, Ranitidine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Permeability is rate-limiting. Formulation focuses on permeability enhancers or transporter considerations.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2882652214"/>
                  </a:ext>
                </a:extLst>
              </a:tr>
              <a:tr h="1120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IV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Hydrochlorothiazide, Furosemide, Paclitaxel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Poor oral bioavailability; requires special delivery systems (nanofibers, nanoparticles, lipid carriers).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29071633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3A3648-BF52-1864-07F6-C0995CB13512}"/>
              </a:ext>
            </a:extLst>
          </p:cNvPr>
          <p:cNvSpPr txBox="1"/>
          <p:nvPr/>
        </p:nvSpPr>
        <p:spPr>
          <a:xfrm>
            <a:off x="2177935" y="423949"/>
            <a:ext cx="610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BCS CLASSIFICATION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CD7C-E226-BE2C-2573-EE31ED4F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DISSOLUTION APPARTUS 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FF944661-9FCE-7FBE-053F-A6A30A82580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3411" y="2485505"/>
            <a:ext cx="9044247" cy="3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A060-FB89-7500-281D-8798CBA5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2913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sink condition?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6425A8-E27A-C7E3-C6CF-237EF8A1F3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9420" y="1221971"/>
            <a:ext cx="7852987" cy="51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86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578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 Display</vt:lpstr>
      <vt:lpstr>Arial</vt:lpstr>
      <vt:lpstr>Arial MT</vt:lpstr>
      <vt:lpstr>Calibri</vt:lpstr>
      <vt:lpstr>Times New Roman</vt:lpstr>
      <vt:lpstr>Tw Cen MT</vt:lpstr>
      <vt:lpstr>Droplet</vt:lpstr>
      <vt:lpstr>In vitro dissolution study of per – oral tablet    </vt:lpstr>
      <vt:lpstr>Introduction :</vt:lpstr>
      <vt:lpstr>PowerPoint Presentation</vt:lpstr>
      <vt:lpstr>PowerPoint Presentation</vt:lpstr>
      <vt:lpstr>PowerPoint Presentation</vt:lpstr>
      <vt:lpstr>Expression of solubility</vt:lpstr>
      <vt:lpstr>PowerPoint Presentation</vt:lpstr>
      <vt:lpstr>TYPES OF DISSOLUTION APPARTUS </vt:lpstr>
      <vt:lpstr>What is sink condition?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 Yousif</dc:creator>
  <cp:lastModifiedBy>Hp-x88</cp:lastModifiedBy>
  <cp:revision>4</cp:revision>
  <dcterms:created xsi:type="dcterms:W3CDTF">2025-11-07T16:17:41Z</dcterms:created>
  <dcterms:modified xsi:type="dcterms:W3CDTF">2025-11-26T18:26:52Z</dcterms:modified>
</cp:coreProperties>
</file>