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3" d="100"/>
          <a:sy n="73" d="100"/>
        </p:scale>
        <p:origin x="88"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8EE8696-7C4D-4081-B3E4-C6B060D5F44A}" type="datetimeFigureOut">
              <a:rPr lang="en-US" smtClean="0"/>
              <a:t>11/20/2025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4477DC-78F2-46C4-B507-03E5F15688BE}" type="slidenum">
              <a:rPr lang="en-US" smtClean="0"/>
              <a:t>‹#›</a:t>
            </a:fld>
            <a:endParaRPr lang="en-US"/>
          </a:p>
        </p:txBody>
      </p:sp>
    </p:spTree>
    <p:extLst>
      <p:ext uri="{BB962C8B-B14F-4D97-AF65-F5344CB8AC3E}">
        <p14:creationId xmlns:p14="http://schemas.microsoft.com/office/powerpoint/2010/main" val="4532083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8EE8696-7C4D-4081-B3E4-C6B060D5F44A}" type="datetimeFigureOut">
              <a:rPr lang="en-US" smtClean="0"/>
              <a:t>11/20/2025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4477DC-78F2-46C4-B507-03E5F15688BE}" type="slidenum">
              <a:rPr lang="en-US" smtClean="0"/>
              <a:t>‹#›</a:t>
            </a:fld>
            <a:endParaRPr lang="en-US"/>
          </a:p>
        </p:txBody>
      </p:sp>
    </p:spTree>
    <p:extLst>
      <p:ext uri="{BB962C8B-B14F-4D97-AF65-F5344CB8AC3E}">
        <p14:creationId xmlns:p14="http://schemas.microsoft.com/office/powerpoint/2010/main" val="26621096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8EE8696-7C4D-4081-B3E4-C6B060D5F44A}" type="datetimeFigureOut">
              <a:rPr lang="en-US" smtClean="0"/>
              <a:t>11/20/2025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4477DC-78F2-46C4-B507-03E5F15688BE}" type="slidenum">
              <a:rPr lang="en-US" smtClean="0"/>
              <a:t>‹#›</a:t>
            </a:fld>
            <a:endParaRPr lang="en-US"/>
          </a:p>
        </p:txBody>
      </p:sp>
    </p:spTree>
    <p:extLst>
      <p:ext uri="{BB962C8B-B14F-4D97-AF65-F5344CB8AC3E}">
        <p14:creationId xmlns:p14="http://schemas.microsoft.com/office/powerpoint/2010/main" val="15669235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8EE8696-7C4D-4081-B3E4-C6B060D5F44A}" type="datetimeFigureOut">
              <a:rPr lang="en-US" smtClean="0"/>
              <a:t>11/20/2025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4477DC-78F2-46C4-B507-03E5F15688BE}" type="slidenum">
              <a:rPr lang="en-US" smtClean="0"/>
              <a:t>‹#›</a:t>
            </a:fld>
            <a:endParaRPr lang="en-US"/>
          </a:p>
        </p:txBody>
      </p:sp>
    </p:spTree>
    <p:extLst>
      <p:ext uri="{BB962C8B-B14F-4D97-AF65-F5344CB8AC3E}">
        <p14:creationId xmlns:p14="http://schemas.microsoft.com/office/powerpoint/2010/main" val="23351310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8EE8696-7C4D-4081-B3E4-C6B060D5F44A}" type="datetimeFigureOut">
              <a:rPr lang="en-US" smtClean="0"/>
              <a:t>11/20/2025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4477DC-78F2-46C4-B507-03E5F15688BE}" type="slidenum">
              <a:rPr lang="en-US" smtClean="0"/>
              <a:t>‹#›</a:t>
            </a:fld>
            <a:endParaRPr lang="en-US"/>
          </a:p>
        </p:txBody>
      </p:sp>
    </p:spTree>
    <p:extLst>
      <p:ext uri="{BB962C8B-B14F-4D97-AF65-F5344CB8AC3E}">
        <p14:creationId xmlns:p14="http://schemas.microsoft.com/office/powerpoint/2010/main" val="3092919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Date Placeholder 7"/>
          <p:cNvSpPr>
            <a:spLocks noGrp="1"/>
          </p:cNvSpPr>
          <p:nvPr>
            <p:ph type="dt" sz="half" idx="10"/>
          </p:nvPr>
        </p:nvSpPr>
        <p:spPr/>
        <p:txBody>
          <a:bodyPr/>
          <a:lstStyle/>
          <a:p>
            <a:fld id="{18EE8696-7C4D-4081-B3E4-C6B060D5F44A}" type="datetimeFigureOut">
              <a:rPr lang="en-US" smtClean="0"/>
              <a:t>11/20/2025</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9B4477DC-78F2-46C4-B507-03E5F15688BE}" type="slidenum">
              <a:rPr lang="en-US" smtClean="0"/>
              <a:t>‹#›</a:t>
            </a:fld>
            <a:endParaRPr lang="en-US"/>
          </a:p>
        </p:txBody>
      </p:sp>
    </p:spTree>
    <p:extLst>
      <p:ext uri="{BB962C8B-B14F-4D97-AF65-F5344CB8AC3E}">
        <p14:creationId xmlns:p14="http://schemas.microsoft.com/office/powerpoint/2010/main" val="11624181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Date Placeholder 1"/>
          <p:cNvSpPr>
            <a:spLocks noGrp="1"/>
          </p:cNvSpPr>
          <p:nvPr>
            <p:ph type="dt" sz="half" idx="10"/>
          </p:nvPr>
        </p:nvSpPr>
        <p:spPr/>
        <p:txBody>
          <a:bodyPr/>
          <a:lstStyle/>
          <a:p>
            <a:fld id="{18EE8696-7C4D-4081-B3E4-C6B060D5F44A}" type="datetimeFigureOut">
              <a:rPr lang="en-US" smtClean="0"/>
              <a:t>11/20/2025</a:t>
            </a:fld>
            <a:endParaRPr lang="en-US"/>
          </a:p>
        </p:txBody>
      </p:sp>
      <p:sp>
        <p:nvSpPr>
          <p:cNvPr id="11" name="Footer Placeholder 10"/>
          <p:cNvSpPr>
            <a:spLocks noGrp="1"/>
          </p:cNvSpPr>
          <p:nvPr>
            <p:ph type="ftr" sz="quarter" idx="11"/>
          </p:nvPr>
        </p:nvSpPr>
        <p:spPr/>
        <p:txBody>
          <a:bodyPr/>
          <a:lstStyle/>
          <a:p>
            <a:endParaRPr lang="en-US"/>
          </a:p>
        </p:txBody>
      </p:sp>
      <p:sp>
        <p:nvSpPr>
          <p:cNvPr id="12" name="Slide Number Placeholder 11"/>
          <p:cNvSpPr>
            <a:spLocks noGrp="1"/>
          </p:cNvSpPr>
          <p:nvPr>
            <p:ph type="sldNum" sz="quarter" idx="12"/>
          </p:nvPr>
        </p:nvSpPr>
        <p:spPr/>
        <p:txBody>
          <a:bodyPr/>
          <a:lstStyle/>
          <a:p>
            <a:fld id="{9B4477DC-78F2-46C4-B507-03E5F15688BE}" type="slidenum">
              <a:rPr lang="en-US" smtClean="0"/>
              <a:t>‹#›</a:t>
            </a:fld>
            <a:endParaRPr lang="en-US"/>
          </a:p>
        </p:txBody>
      </p:sp>
    </p:spTree>
    <p:extLst>
      <p:ext uri="{BB962C8B-B14F-4D97-AF65-F5344CB8AC3E}">
        <p14:creationId xmlns:p14="http://schemas.microsoft.com/office/powerpoint/2010/main" val="38857996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dirty="0"/>
          </a:p>
        </p:txBody>
      </p:sp>
      <p:sp>
        <p:nvSpPr>
          <p:cNvPr id="2" name="Date Placeholder 1"/>
          <p:cNvSpPr>
            <a:spLocks noGrp="1"/>
          </p:cNvSpPr>
          <p:nvPr>
            <p:ph type="dt" sz="half" idx="10"/>
          </p:nvPr>
        </p:nvSpPr>
        <p:spPr/>
        <p:txBody>
          <a:bodyPr/>
          <a:lstStyle/>
          <a:p>
            <a:fld id="{18EE8696-7C4D-4081-B3E4-C6B060D5F44A}" type="datetimeFigureOut">
              <a:rPr lang="en-US" smtClean="0"/>
              <a:t>11/20/2025</a:t>
            </a:fld>
            <a:endParaRPr lang="en-US"/>
          </a:p>
        </p:txBody>
      </p:sp>
      <p:sp>
        <p:nvSpPr>
          <p:cNvPr id="7" name="Footer Placeholder 6"/>
          <p:cNvSpPr>
            <a:spLocks noGrp="1"/>
          </p:cNvSpPr>
          <p:nvPr>
            <p:ph type="ftr" sz="quarter" idx="11"/>
          </p:nvPr>
        </p:nvSpPr>
        <p:spPr/>
        <p:txBody>
          <a:bodyPr/>
          <a:lstStyle/>
          <a:p>
            <a:endParaRPr lang="en-US"/>
          </a:p>
        </p:txBody>
      </p:sp>
      <p:sp>
        <p:nvSpPr>
          <p:cNvPr id="8" name="Slide Number Placeholder 7"/>
          <p:cNvSpPr>
            <a:spLocks noGrp="1"/>
          </p:cNvSpPr>
          <p:nvPr>
            <p:ph type="sldNum" sz="quarter" idx="12"/>
          </p:nvPr>
        </p:nvSpPr>
        <p:spPr/>
        <p:txBody>
          <a:bodyPr/>
          <a:lstStyle/>
          <a:p>
            <a:fld id="{9B4477DC-78F2-46C4-B507-03E5F15688BE}" type="slidenum">
              <a:rPr lang="en-US" smtClean="0"/>
              <a:t>‹#›</a:t>
            </a:fld>
            <a:endParaRPr lang="en-US"/>
          </a:p>
        </p:txBody>
      </p:sp>
    </p:spTree>
    <p:extLst>
      <p:ext uri="{BB962C8B-B14F-4D97-AF65-F5344CB8AC3E}">
        <p14:creationId xmlns:p14="http://schemas.microsoft.com/office/powerpoint/2010/main" val="42326917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8EE8696-7C4D-4081-B3E4-C6B060D5F44A}" type="datetimeFigureOut">
              <a:rPr lang="en-US" smtClean="0"/>
              <a:t>11/20/2025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4477DC-78F2-46C4-B507-03E5F15688BE}" type="slidenum">
              <a:rPr lang="en-US" smtClean="0"/>
              <a:t>‹#›</a:t>
            </a:fld>
            <a:endParaRPr lang="en-US"/>
          </a:p>
        </p:txBody>
      </p:sp>
    </p:spTree>
    <p:extLst>
      <p:ext uri="{BB962C8B-B14F-4D97-AF65-F5344CB8AC3E}">
        <p14:creationId xmlns:p14="http://schemas.microsoft.com/office/powerpoint/2010/main" val="28984798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smtClean="0"/>
              <a:t>Click to edit Master title style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18EE8696-7C4D-4081-B3E4-C6B060D5F44A}" type="datetimeFigureOut">
              <a:rPr lang="en-US" smtClean="0"/>
              <a:t>11/20/2025</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9B4477DC-78F2-46C4-B507-03E5F15688BE}" type="slidenum">
              <a:rPr lang="en-US" smtClean="0"/>
              <a:t>‹#›</a:t>
            </a:fld>
            <a:endParaRPr lang="en-US"/>
          </a:p>
        </p:txBody>
      </p:sp>
    </p:spTree>
    <p:extLst>
      <p:ext uri="{BB962C8B-B14F-4D97-AF65-F5344CB8AC3E}">
        <p14:creationId xmlns:p14="http://schemas.microsoft.com/office/powerpoint/2010/main" val="4471923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18EE8696-7C4D-4081-B3E4-C6B060D5F44A}" type="datetimeFigureOut">
              <a:rPr lang="en-US" smtClean="0"/>
              <a:t>11/20/2025</a:t>
            </a:fld>
            <a:endParaRPr lang="en-US"/>
          </a:p>
        </p:txBody>
      </p:sp>
      <p:sp>
        <p:nvSpPr>
          <p:cNvPr id="9" name="Footer Placeholder 8"/>
          <p:cNvSpPr>
            <a:spLocks noGrp="1"/>
          </p:cNvSpPr>
          <p:nvPr>
            <p:ph type="ftr" sz="quarter" idx="11"/>
          </p:nvPr>
        </p:nvSpPr>
        <p:spPr>
          <a:xfrm>
            <a:off x="3499101" y="6356350"/>
            <a:ext cx="5911517" cy="365125"/>
          </a:xfrm>
        </p:spPr>
        <p:txBody>
          <a:bodyPr/>
          <a:lstStyle/>
          <a:p>
            <a:endParaRPr lang="en-US"/>
          </a:p>
        </p:txBody>
      </p:sp>
      <p:sp>
        <p:nvSpPr>
          <p:cNvPr id="10" name="Slide Number Placeholder 9"/>
          <p:cNvSpPr>
            <a:spLocks noGrp="1"/>
          </p:cNvSpPr>
          <p:nvPr>
            <p:ph type="sldNum" sz="quarter" idx="12"/>
          </p:nvPr>
        </p:nvSpPr>
        <p:spPr/>
        <p:txBody>
          <a:bodyPr/>
          <a:lstStyle/>
          <a:p>
            <a:fld id="{9B4477DC-78F2-46C4-B507-03E5F15688BE}" type="slidenum">
              <a:rPr lang="en-US" smtClean="0"/>
              <a:t>‹#›</a:t>
            </a:fld>
            <a:endParaRPr lang="en-US"/>
          </a:p>
        </p:txBody>
      </p:sp>
    </p:spTree>
    <p:extLst>
      <p:ext uri="{BB962C8B-B14F-4D97-AF65-F5344CB8AC3E}">
        <p14:creationId xmlns:p14="http://schemas.microsoft.com/office/powerpoint/2010/main" val="433935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18EE8696-7C4D-4081-B3E4-C6B060D5F44A}" type="datetimeFigureOut">
              <a:rPr lang="en-US" smtClean="0"/>
              <a:t>11/20/2025</a:t>
            </a:fld>
            <a:endParaRPr lang="en-US"/>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9B4477DC-78F2-46C4-B507-03E5F15688BE}" type="slidenum">
              <a:rPr lang="en-US" smtClean="0"/>
              <a:t>‹#›</a:t>
            </a:fld>
            <a:endParaRPr lang="en-US"/>
          </a:p>
        </p:txBody>
      </p:sp>
    </p:spTree>
    <p:extLst>
      <p:ext uri="{BB962C8B-B14F-4D97-AF65-F5344CB8AC3E}">
        <p14:creationId xmlns:p14="http://schemas.microsoft.com/office/powerpoint/2010/main" val="37101189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3420" y="185573"/>
            <a:ext cx="7315200" cy="3255264"/>
          </a:xfrm>
        </p:spPr>
        <p:txBody>
          <a:bodyPr/>
          <a:lstStyle/>
          <a:p>
            <a:r>
              <a:rPr lang="en-US" b="1" dirty="0"/>
              <a:t>AROMATIC WATERS (AQUA AROMATICA)</a:t>
            </a:r>
            <a:endParaRPr lang="en-US" dirty="0"/>
          </a:p>
        </p:txBody>
      </p:sp>
      <p:pic>
        <p:nvPicPr>
          <p:cNvPr id="4" name="Image 15" descr="نتيجة بحث الصور عن ‪aromatic water‬‏"/>
          <p:cNvPicPr/>
          <p:nvPr/>
        </p:nvPicPr>
        <p:blipFill>
          <a:blip r:embed="rId2" cstate="print"/>
          <a:stretch>
            <a:fillRect/>
          </a:stretch>
        </p:blipFill>
        <p:spPr>
          <a:xfrm>
            <a:off x="8358351" y="3336334"/>
            <a:ext cx="3514725" cy="265684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5" name="Rectangle 4"/>
          <p:cNvSpPr/>
          <p:nvPr/>
        </p:nvSpPr>
        <p:spPr>
          <a:xfrm>
            <a:off x="896982" y="4100287"/>
            <a:ext cx="6487886" cy="1815882"/>
          </a:xfrm>
          <a:prstGeom prst="rect">
            <a:avLst/>
          </a:prstGeom>
        </p:spPr>
        <p:txBody>
          <a:bodyPr wrap="square">
            <a:spAutoFit/>
          </a:bodyPr>
          <a:lstStyle/>
          <a:p>
            <a:r>
              <a:rPr lang="en-US" sz="2800" b="1" i="1" dirty="0" smtClean="0"/>
              <a:t>Dr. </a:t>
            </a:r>
            <a:r>
              <a:rPr lang="en-US" sz="2800" b="1" i="1" dirty="0" err="1" smtClean="0"/>
              <a:t>ibtihal</a:t>
            </a:r>
            <a:r>
              <a:rPr lang="en-US" sz="2800" b="1" i="1" dirty="0" smtClean="0"/>
              <a:t> </a:t>
            </a:r>
            <a:br>
              <a:rPr lang="en-US" sz="2800" b="1" i="1" dirty="0" smtClean="0"/>
            </a:br>
            <a:r>
              <a:rPr lang="en-US" sz="2800" b="1" i="1" dirty="0" err="1" smtClean="0"/>
              <a:t>Lec</a:t>
            </a:r>
            <a:r>
              <a:rPr lang="en-US" sz="2800" b="1" i="1" dirty="0" smtClean="0"/>
              <a:t>. </a:t>
            </a:r>
            <a:r>
              <a:rPr lang="en-US" sz="2800" b="1" i="1" dirty="0" err="1" smtClean="0"/>
              <a:t>zahraa</a:t>
            </a:r>
            <a:r>
              <a:rPr lang="en-US" sz="2800" b="1" i="1" dirty="0" smtClean="0"/>
              <a:t/>
            </a:r>
            <a:br>
              <a:rPr lang="en-US" sz="2800" b="1" i="1" dirty="0" smtClean="0"/>
            </a:br>
            <a:r>
              <a:rPr lang="en-US" sz="2800" b="1" i="1" dirty="0" err="1" smtClean="0"/>
              <a:t>Ass.lec.Mustafa</a:t>
            </a:r>
            <a:r>
              <a:rPr lang="en-US" sz="2800" b="1" i="1" dirty="0" smtClean="0"/>
              <a:t> </a:t>
            </a:r>
            <a:r>
              <a:rPr lang="en-US" sz="2800" b="1" i="1" dirty="0" err="1" smtClean="0"/>
              <a:t>M.Noori</a:t>
            </a:r>
            <a:r>
              <a:rPr lang="en-US" sz="2800" b="1" i="1" dirty="0" smtClean="0"/>
              <a:t/>
            </a:r>
            <a:br>
              <a:rPr lang="en-US" sz="2800" b="1" i="1" dirty="0" smtClean="0"/>
            </a:br>
            <a:r>
              <a:rPr lang="en-US" sz="2800" b="1" i="1" dirty="0" smtClean="0"/>
              <a:t>Ass. </a:t>
            </a:r>
            <a:r>
              <a:rPr lang="en-US" sz="2800" b="1" i="1" dirty="0" err="1" smtClean="0"/>
              <a:t>Lec</a:t>
            </a:r>
            <a:r>
              <a:rPr lang="en-US" sz="2800" b="1" i="1" dirty="0" smtClean="0"/>
              <a:t>. </a:t>
            </a:r>
            <a:r>
              <a:rPr lang="en-US" sz="2800" b="1" i="1" dirty="0" err="1" smtClean="0"/>
              <a:t>lamyaa</a:t>
            </a:r>
            <a:endParaRPr lang="en-US" sz="2800" b="1" i="1" dirty="0"/>
          </a:p>
        </p:txBody>
      </p:sp>
    </p:spTree>
    <p:extLst>
      <p:ext uri="{BB962C8B-B14F-4D97-AF65-F5344CB8AC3E}">
        <p14:creationId xmlns:p14="http://schemas.microsoft.com/office/powerpoint/2010/main" val="199848647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Preservation of Aromatic Waters</a:t>
            </a:r>
            <a:endParaRPr lang="en-US" sz="4000" dirty="0"/>
          </a:p>
        </p:txBody>
      </p:sp>
      <p:sp>
        <p:nvSpPr>
          <p:cNvPr id="3" name="Content Placeholder 2"/>
          <p:cNvSpPr>
            <a:spLocks noGrp="1"/>
          </p:cNvSpPr>
          <p:nvPr>
            <p:ph idx="1"/>
          </p:nvPr>
        </p:nvSpPr>
        <p:spPr/>
        <p:txBody>
          <a:bodyPr/>
          <a:lstStyle/>
          <a:p>
            <a:pPr marL="0" indent="0">
              <a:buNone/>
            </a:pPr>
            <a:r>
              <a:rPr lang="en-US" sz="3600" dirty="0"/>
              <a:t>Aromatic waters should be freshly prepared and should not be made in larger quantities than can be used within a reasonable time as they deteriorated when kept too long, usually through the development of micro-organisms" all traces of their agreeable </a:t>
            </a:r>
            <a:r>
              <a:rPr lang="en-US" sz="3600" dirty="0" smtClean="0"/>
              <a:t>odour </a:t>
            </a:r>
            <a:r>
              <a:rPr lang="en-US" sz="3600" dirty="0"/>
              <a:t>disappearing.</a:t>
            </a:r>
          </a:p>
          <a:p>
            <a:endParaRPr lang="en-US" dirty="0"/>
          </a:p>
        </p:txBody>
      </p:sp>
    </p:spTree>
    <p:extLst>
      <p:ext uri="{BB962C8B-B14F-4D97-AF65-F5344CB8AC3E}">
        <p14:creationId xmlns:p14="http://schemas.microsoft.com/office/powerpoint/2010/main" val="201949695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4000" dirty="0" smtClean="0"/>
              <a:t>Notes</a:t>
            </a:r>
            <a:endParaRPr lang="en-US" dirty="0"/>
          </a:p>
        </p:txBody>
      </p:sp>
      <p:sp>
        <p:nvSpPr>
          <p:cNvPr id="3" name="Content Placeholder 2"/>
          <p:cNvSpPr>
            <a:spLocks noGrp="1"/>
          </p:cNvSpPr>
          <p:nvPr>
            <p:ph idx="1"/>
          </p:nvPr>
        </p:nvSpPr>
        <p:spPr>
          <a:xfrm>
            <a:off x="3869267" y="864107"/>
            <a:ext cx="7660881" cy="5615069"/>
          </a:xfrm>
        </p:spPr>
        <p:txBody>
          <a:bodyPr>
            <a:noAutofit/>
          </a:bodyPr>
          <a:lstStyle/>
          <a:p>
            <a:pPr lvl="0"/>
            <a:r>
              <a:rPr lang="en-US" sz="2800" dirty="0"/>
              <a:t>T</a:t>
            </a:r>
            <a:r>
              <a:rPr lang="en-US" sz="2800" dirty="0" smtClean="0"/>
              <a:t>o </a:t>
            </a:r>
            <a:r>
              <a:rPr lang="en-US" sz="2800" dirty="0"/>
              <a:t>avoid as far as possible the presence of micro- organisms the water used for preparing aromatic water should be recently boiled, distilled water, as that ordinary distilled water is usually contaminated by the presence' of such micro-organisms. No preservative should be added to aromatic waters</a:t>
            </a:r>
            <a:r>
              <a:rPr lang="en-US" sz="2800" dirty="0" smtClean="0"/>
              <a:t>.</a:t>
            </a:r>
            <a:endParaRPr lang="en-US" sz="2800" dirty="0"/>
          </a:p>
          <a:p>
            <a:pPr lvl="0"/>
            <a:r>
              <a:rPr lang="en-US" sz="2800" dirty="0"/>
              <a:t>If they become cloudy or otherwise deteriorate, they should be discarded. Alcohol should not be added as preservative:. Moreover, aromatic water should be protected from strong light; and freezing, which hasten decomposition</a:t>
            </a:r>
            <a:r>
              <a:rPr lang="en-US" sz="2800" dirty="0" smtClean="0"/>
              <a:t>.</a:t>
            </a:r>
            <a:endParaRPr lang="en-US" sz="2800" dirty="0"/>
          </a:p>
        </p:txBody>
      </p:sp>
    </p:spTree>
    <p:extLst>
      <p:ext uri="{BB962C8B-B14F-4D97-AF65-F5344CB8AC3E}">
        <p14:creationId xmlns:p14="http://schemas.microsoft.com/office/powerpoint/2010/main" val="425541837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a:t>Camphor water: Aqua camphorae :</a:t>
            </a:r>
            <a:br>
              <a:rPr lang="en-US" b="1" i="1" dirty="0"/>
            </a:br>
            <a:endParaRPr lang="en-US" dirty="0"/>
          </a:p>
        </p:txBody>
      </p:sp>
      <p:sp>
        <p:nvSpPr>
          <p:cNvPr id="3" name="Content Placeholder 2"/>
          <p:cNvSpPr>
            <a:spLocks noGrp="1"/>
          </p:cNvSpPr>
          <p:nvPr>
            <p:ph idx="1"/>
          </p:nvPr>
        </p:nvSpPr>
        <p:spPr>
          <a:xfrm>
            <a:off x="3494798" y="864108"/>
            <a:ext cx="7315200" cy="5658612"/>
          </a:xfrm>
        </p:spPr>
        <p:txBody>
          <a:bodyPr>
            <a:normAutofit lnSpcReduction="10000"/>
          </a:bodyPr>
          <a:lstStyle/>
          <a:p>
            <a:pPr marL="0" indent="0">
              <a:buNone/>
            </a:pPr>
            <a:r>
              <a:rPr lang="en-US" sz="3000" dirty="0"/>
              <a:t>Camphor water is a saturated aqueous solution of camphor.</a:t>
            </a:r>
            <a:endParaRPr lang="en-US" sz="1250" dirty="0"/>
          </a:p>
          <a:p>
            <a:pPr marL="0" indent="0">
              <a:buNone/>
            </a:pPr>
            <a:r>
              <a:rPr lang="en-US" sz="3000" dirty="0"/>
              <a:t>It is the only aromatic water prepared from a solid.</a:t>
            </a:r>
            <a:endParaRPr lang="en-US" sz="1250" dirty="0"/>
          </a:p>
          <a:p>
            <a:pPr marL="0" indent="0">
              <a:buNone/>
            </a:pPr>
            <a:r>
              <a:rPr lang="en-US" sz="3200" dirty="0" smtClean="0"/>
              <a:t>Rx/</a:t>
            </a:r>
            <a:endParaRPr lang="en-US" sz="1100" dirty="0"/>
          </a:p>
          <a:p>
            <a:r>
              <a:rPr lang="en-US" sz="3200" dirty="0"/>
              <a:t>Camphor	1 gm</a:t>
            </a:r>
            <a:endParaRPr lang="en-US" sz="1100" dirty="0"/>
          </a:p>
          <a:p>
            <a:r>
              <a:rPr lang="en-US" sz="3200" dirty="0"/>
              <a:t>Alcohol	</a:t>
            </a:r>
            <a:r>
              <a:rPr lang="en-US" sz="3200" dirty="0" smtClean="0"/>
              <a:t>15 </a:t>
            </a:r>
            <a:r>
              <a:rPr lang="en-US" sz="3200" dirty="0"/>
              <a:t>ml. </a:t>
            </a:r>
            <a:endParaRPr lang="en-US" sz="3200" dirty="0" smtClean="0"/>
          </a:p>
          <a:p>
            <a:r>
              <a:rPr lang="en-US" sz="3200" dirty="0" smtClean="0"/>
              <a:t>Purified </a:t>
            </a:r>
            <a:r>
              <a:rPr lang="en-US" sz="3200" dirty="0"/>
              <a:t>water to	1000 ml</a:t>
            </a:r>
            <a:r>
              <a:rPr lang="en-US" sz="3200" dirty="0" smtClean="0"/>
              <a:t>.</a:t>
            </a:r>
          </a:p>
          <a:p>
            <a:r>
              <a:rPr lang="en-US" sz="3200" dirty="0" smtClean="0"/>
              <a:t> </a:t>
            </a:r>
            <a:r>
              <a:rPr lang="en-US" sz="3200" dirty="0" err="1"/>
              <a:t>Mitte</a:t>
            </a:r>
            <a:r>
              <a:rPr lang="en-US" sz="3200" dirty="0"/>
              <a:t> 100 </a:t>
            </a:r>
            <a:r>
              <a:rPr lang="en-US" sz="3200" dirty="0" smtClean="0"/>
              <a:t>ml</a:t>
            </a:r>
          </a:p>
          <a:p>
            <a:pPr marL="0" indent="0">
              <a:buNone/>
            </a:pPr>
            <a:r>
              <a:rPr lang="en-US" sz="3200" dirty="0" smtClean="0"/>
              <a:t>Uses: as </a:t>
            </a:r>
            <a:r>
              <a:rPr lang="en-US" sz="3200" dirty="0"/>
              <a:t>carminative internally and </a:t>
            </a:r>
            <a:r>
              <a:rPr lang="en-US" sz="3200" dirty="0" smtClean="0"/>
              <a:t>antiseptic </a:t>
            </a:r>
            <a:r>
              <a:rPr lang="en-US" sz="3200" dirty="0" err="1" smtClean="0"/>
              <a:t>externaly</a:t>
            </a:r>
            <a:endParaRPr lang="en-US" sz="1100" dirty="0"/>
          </a:p>
          <a:p>
            <a:pPr marL="0" indent="0">
              <a:buNone/>
            </a:pPr>
            <a:endParaRPr lang="en-US" dirty="0"/>
          </a:p>
        </p:txBody>
      </p:sp>
    </p:spTree>
    <p:extLst>
      <p:ext uri="{BB962C8B-B14F-4D97-AF65-F5344CB8AC3E}">
        <p14:creationId xmlns:p14="http://schemas.microsoft.com/office/powerpoint/2010/main" val="140739577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a:t>Method of preparation</a:t>
            </a:r>
            <a:endParaRPr lang="en-US" sz="4000" b="1" dirty="0"/>
          </a:p>
        </p:txBody>
      </p:sp>
      <p:sp>
        <p:nvSpPr>
          <p:cNvPr id="3" name="Content Placeholder 2"/>
          <p:cNvSpPr>
            <a:spLocks noGrp="1"/>
          </p:cNvSpPr>
          <p:nvPr>
            <p:ph idx="1"/>
          </p:nvPr>
        </p:nvSpPr>
        <p:spPr/>
        <p:txBody>
          <a:bodyPr/>
          <a:lstStyle/>
          <a:p>
            <a:pPr lvl="0"/>
            <a:r>
              <a:rPr lang="en-US" sz="3600" dirty="0"/>
              <a:t>Dissolve the camphor in the alcohol and </a:t>
            </a:r>
            <a:r>
              <a:rPr lang="en-US" sz="3600" dirty="0" smtClean="0"/>
              <a:t>add</a:t>
            </a:r>
            <a:r>
              <a:rPr lang="en-US" sz="3600" dirty="0"/>
              <a:t> purified </a:t>
            </a:r>
            <a:r>
              <a:rPr lang="en-US" sz="3600" dirty="0" smtClean="0"/>
              <a:t>water to  </a:t>
            </a:r>
            <a:r>
              <a:rPr lang="en-US" sz="3600" dirty="0"/>
              <a:t>this alcoholic solution </a:t>
            </a:r>
            <a:r>
              <a:rPr lang="en-US" sz="3600" dirty="0" smtClean="0"/>
              <a:t> </a:t>
            </a:r>
            <a:r>
              <a:rPr lang="en-US" sz="3600" dirty="0"/>
              <a:t>in successive portions, shaking vigorously after each addition until all the camphor is dissolved</a:t>
            </a:r>
            <a:r>
              <a:rPr lang="en-US" sz="3600" dirty="0" smtClean="0"/>
              <a:t>.</a:t>
            </a:r>
            <a:endParaRPr lang="en-US" sz="3600" dirty="0"/>
          </a:p>
          <a:p>
            <a:pPr lvl="0"/>
            <a:r>
              <a:rPr lang="en-US" sz="3600" dirty="0" smtClean="0"/>
              <a:t>Adjust </a:t>
            </a:r>
            <a:r>
              <a:rPr lang="en-US" sz="3600" dirty="0"/>
              <a:t>to the required volume with purified water.</a:t>
            </a:r>
          </a:p>
          <a:p>
            <a:endParaRPr lang="en-US" dirty="0"/>
          </a:p>
        </p:txBody>
      </p:sp>
    </p:spTree>
    <p:extLst>
      <p:ext uri="{BB962C8B-B14F-4D97-AF65-F5344CB8AC3E}">
        <p14:creationId xmlns:p14="http://schemas.microsoft.com/office/powerpoint/2010/main" val="145620843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Peppermint water (Aqua </a:t>
            </a:r>
            <a:r>
              <a:rPr lang="en-US" sz="4000" dirty="0" err="1" smtClean="0"/>
              <a:t>menthae</a:t>
            </a:r>
            <a:r>
              <a:rPr lang="en-US" sz="4000" dirty="0" smtClean="0"/>
              <a:t>)</a:t>
            </a:r>
            <a:endParaRPr lang="en-US" sz="4000" dirty="0"/>
          </a:p>
        </p:txBody>
      </p:sp>
      <p:sp>
        <p:nvSpPr>
          <p:cNvPr id="3" name="Content Placeholder 2"/>
          <p:cNvSpPr>
            <a:spLocks noGrp="1"/>
          </p:cNvSpPr>
          <p:nvPr>
            <p:ph idx="1"/>
          </p:nvPr>
        </p:nvSpPr>
        <p:spPr>
          <a:xfrm>
            <a:off x="3869267" y="864107"/>
            <a:ext cx="7478001" cy="5527983"/>
          </a:xfrm>
        </p:spPr>
        <p:txBody>
          <a:bodyPr>
            <a:normAutofit/>
          </a:bodyPr>
          <a:lstStyle/>
          <a:p>
            <a:pPr marL="0" indent="0">
              <a:buNone/>
            </a:pPr>
            <a:r>
              <a:rPr lang="en-US" sz="3400" dirty="0"/>
              <a:t>Peppermint water is a clear saturated aqueous solution of peppermint oil in distilled water. .</a:t>
            </a:r>
          </a:p>
          <a:p>
            <a:pPr marL="0" indent="0">
              <a:buNone/>
            </a:pPr>
            <a:r>
              <a:rPr lang="en-US" sz="3200" dirty="0" smtClean="0"/>
              <a:t>Rx/</a:t>
            </a:r>
            <a:endParaRPr lang="en-US" sz="3200" dirty="0"/>
          </a:p>
          <a:p>
            <a:r>
              <a:rPr lang="en-US" sz="3200" dirty="0"/>
              <a:t>Peppermint oil	1.5 </a:t>
            </a:r>
            <a:r>
              <a:rPr lang="en-US" sz="3200" dirty="0" smtClean="0"/>
              <a:t>ml</a:t>
            </a:r>
          </a:p>
          <a:p>
            <a:r>
              <a:rPr lang="en-US" sz="3200" dirty="0" smtClean="0"/>
              <a:t> </a:t>
            </a:r>
            <a:r>
              <a:rPr lang="en-US" sz="3200" dirty="0"/>
              <a:t>Talc		15 gm</a:t>
            </a:r>
          </a:p>
          <a:p>
            <a:r>
              <a:rPr lang="en-US" sz="3200" dirty="0"/>
              <a:t>Purified water	1000 ml </a:t>
            </a:r>
            <a:endParaRPr lang="en-US" sz="3200" dirty="0" smtClean="0"/>
          </a:p>
          <a:p>
            <a:r>
              <a:rPr lang="en-US" sz="3200" dirty="0" err="1" smtClean="0"/>
              <a:t>Mitte</a:t>
            </a:r>
            <a:r>
              <a:rPr lang="en-US" sz="3200" dirty="0"/>
              <a:t>	100ml</a:t>
            </a:r>
          </a:p>
          <a:p>
            <a:pPr marL="0" indent="0">
              <a:buNone/>
            </a:pPr>
            <a:r>
              <a:rPr lang="en-US" sz="3200" b="1" i="1" dirty="0" smtClean="0"/>
              <a:t>Uses: </a:t>
            </a:r>
            <a:r>
              <a:rPr lang="en-US" sz="3200" i="1" dirty="0" smtClean="0"/>
              <a:t>Carminative</a:t>
            </a:r>
            <a:r>
              <a:rPr lang="en-US" sz="3200" dirty="0" smtClean="0"/>
              <a:t> </a:t>
            </a:r>
            <a:r>
              <a:rPr lang="en-US" sz="3200" dirty="0"/>
              <a:t>and flavoring vehicle, mildly sedative to the stomach.</a:t>
            </a:r>
          </a:p>
          <a:p>
            <a:endParaRPr lang="en-US" dirty="0"/>
          </a:p>
        </p:txBody>
      </p:sp>
    </p:spTree>
    <p:extLst>
      <p:ext uri="{BB962C8B-B14F-4D97-AF65-F5344CB8AC3E}">
        <p14:creationId xmlns:p14="http://schemas.microsoft.com/office/powerpoint/2010/main" val="55460394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Method of </a:t>
            </a:r>
            <a:r>
              <a:rPr lang="en-US" sz="4000" dirty="0" smtClean="0"/>
              <a:t>preparation</a:t>
            </a:r>
            <a:endParaRPr lang="en-US" sz="4000" dirty="0"/>
          </a:p>
        </p:txBody>
      </p:sp>
      <p:sp>
        <p:nvSpPr>
          <p:cNvPr id="3" name="Content Placeholder 2"/>
          <p:cNvSpPr>
            <a:spLocks noGrp="1"/>
          </p:cNvSpPr>
          <p:nvPr>
            <p:ph idx="1"/>
          </p:nvPr>
        </p:nvSpPr>
        <p:spPr/>
        <p:txBody>
          <a:bodyPr>
            <a:noAutofit/>
          </a:bodyPr>
          <a:lstStyle/>
          <a:p>
            <a:pPr marL="0" indent="0">
              <a:buNone/>
            </a:pPr>
            <a:endParaRPr lang="en-US" sz="1800" dirty="0"/>
          </a:p>
          <a:p>
            <a:r>
              <a:rPr lang="en-US" sz="2800" dirty="0"/>
              <a:t>Triturate the peppermint oil with powder talc in a mortar till well mixed.</a:t>
            </a:r>
            <a:endParaRPr lang="en-US" sz="1400" dirty="0"/>
          </a:p>
          <a:p>
            <a:r>
              <a:rPr lang="en-US" sz="2800" dirty="0" smtClean="0"/>
              <a:t>Add </a:t>
            </a:r>
            <a:r>
              <a:rPr lang="en-US" sz="2800" dirty="0"/>
              <a:t>gradually purified water in portions and triturate.</a:t>
            </a:r>
            <a:endParaRPr lang="en-US" sz="1400" dirty="0"/>
          </a:p>
          <a:p>
            <a:r>
              <a:rPr lang="en-US" sz="2800" dirty="0" smtClean="0"/>
              <a:t>Transfer </a:t>
            </a:r>
            <a:r>
              <a:rPr lang="en-US" sz="2800" dirty="0"/>
              <a:t>the content of the mortar to a suitable bottle and rinse the mortar with the remaining water adding the rinsing to the contents of the bottle.</a:t>
            </a:r>
            <a:endParaRPr lang="en-US" sz="1400" dirty="0"/>
          </a:p>
          <a:p>
            <a:r>
              <a:rPr lang="en-US" sz="2800" dirty="0"/>
              <a:t>Shake the bottle for 10 minutes.</a:t>
            </a:r>
            <a:endParaRPr lang="en-US" sz="1400" dirty="0"/>
          </a:p>
          <a:p>
            <a:r>
              <a:rPr lang="en-US" sz="2800" dirty="0"/>
              <a:t>Filter through a dry small filter paper.</a:t>
            </a:r>
            <a:endParaRPr lang="en-US" sz="1400" dirty="0"/>
          </a:p>
          <a:p>
            <a:r>
              <a:rPr lang="en-US" sz="2800" dirty="0"/>
              <a:t>Return the first portion of the filtrate and re-filter </a:t>
            </a:r>
            <a:r>
              <a:rPr lang="en-US" sz="2800" dirty="0" smtClean="0"/>
              <a:t>it again</a:t>
            </a:r>
            <a:endParaRPr lang="en-US" sz="1400" dirty="0"/>
          </a:p>
          <a:p>
            <a:r>
              <a:rPr lang="en-US" sz="2800" dirty="0" smtClean="0"/>
              <a:t>If </a:t>
            </a:r>
            <a:r>
              <a:rPr lang="en-US" sz="2800" dirty="0"/>
              <a:t>the filtrate remains turbid, re-filter it till </a:t>
            </a:r>
            <a:r>
              <a:rPr lang="en-US" sz="2800" dirty="0" smtClean="0"/>
              <a:t>become clear</a:t>
            </a:r>
            <a:endParaRPr lang="en-US" sz="1400" dirty="0"/>
          </a:p>
        </p:txBody>
      </p:sp>
    </p:spTree>
    <p:extLst>
      <p:ext uri="{BB962C8B-B14F-4D97-AF65-F5344CB8AC3E}">
        <p14:creationId xmlns:p14="http://schemas.microsoft.com/office/powerpoint/2010/main" val="352064073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Thank You</a:t>
            </a:r>
            <a:endParaRPr lang="en-US" dirty="0"/>
          </a:p>
        </p:txBody>
      </p:sp>
    </p:spTree>
    <p:extLst>
      <p:ext uri="{BB962C8B-B14F-4D97-AF65-F5344CB8AC3E}">
        <p14:creationId xmlns:p14="http://schemas.microsoft.com/office/powerpoint/2010/main" val="10974197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b="1" dirty="0"/>
              <a:t>AROMATIC </a:t>
            </a:r>
            <a:r>
              <a:rPr lang="en-US" sz="4400" b="1" dirty="0" smtClean="0"/>
              <a:t>WATERS</a:t>
            </a:r>
            <a:endParaRPr lang="en-US" sz="4400" dirty="0"/>
          </a:p>
        </p:txBody>
      </p:sp>
      <p:sp>
        <p:nvSpPr>
          <p:cNvPr id="3" name="Content Placeholder 2"/>
          <p:cNvSpPr>
            <a:spLocks noGrp="1"/>
          </p:cNvSpPr>
          <p:nvPr>
            <p:ph idx="1"/>
          </p:nvPr>
        </p:nvSpPr>
        <p:spPr/>
        <p:txBody>
          <a:bodyPr/>
          <a:lstStyle/>
          <a:p>
            <a:pPr marL="0" indent="0">
              <a:buNone/>
            </a:pPr>
            <a:r>
              <a:rPr lang="en-US" sz="4000" dirty="0"/>
              <a:t>Aromatic waters are </a:t>
            </a:r>
            <a:r>
              <a:rPr lang="en-US" sz="4000" dirty="0"/>
              <a:t>colorless , clear and free from fibers, </a:t>
            </a:r>
            <a:r>
              <a:rPr lang="en-US" sz="4000" dirty="0" smtClean="0"/>
              <a:t>particles contains more </a:t>
            </a:r>
            <a:r>
              <a:rPr lang="en-US" sz="4000" dirty="0"/>
              <a:t>or less saturated clear or almost clear aqueous or weak alcoholic solutions of volatile oils or other odoriferous volatile substances</a:t>
            </a:r>
            <a:r>
              <a:rPr lang="en-US" dirty="0" smtClean="0"/>
              <a:t>.</a:t>
            </a:r>
            <a:endParaRPr lang="en-US" dirty="0"/>
          </a:p>
        </p:txBody>
      </p:sp>
    </p:spTree>
    <p:extLst>
      <p:ext uri="{BB962C8B-B14F-4D97-AF65-F5344CB8AC3E}">
        <p14:creationId xmlns:p14="http://schemas.microsoft.com/office/powerpoint/2010/main" val="77279147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Uses of Aromatic Waters</a:t>
            </a:r>
            <a:endParaRPr lang="en-US" sz="4000" dirty="0"/>
          </a:p>
        </p:txBody>
      </p:sp>
      <p:sp>
        <p:nvSpPr>
          <p:cNvPr id="3" name="Content Placeholder 2"/>
          <p:cNvSpPr>
            <a:spLocks noGrp="1"/>
          </p:cNvSpPr>
          <p:nvPr>
            <p:ph idx="1"/>
          </p:nvPr>
        </p:nvSpPr>
        <p:spPr>
          <a:xfrm>
            <a:off x="3869268" y="864107"/>
            <a:ext cx="7315200" cy="5554109"/>
          </a:xfrm>
        </p:spPr>
        <p:txBody>
          <a:bodyPr>
            <a:normAutofit/>
          </a:bodyPr>
          <a:lstStyle/>
          <a:p>
            <a:pPr lvl="0"/>
            <a:r>
              <a:rPr lang="en-US" sz="2800" dirty="0"/>
              <a:t>They provide pleasantly </a:t>
            </a:r>
            <a:r>
              <a:rPr lang="en-US" sz="2800" dirty="0" err="1"/>
              <a:t>flavoured</a:t>
            </a:r>
            <a:r>
              <a:rPr lang="en-US" sz="2800" dirty="0"/>
              <a:t> mediums for the administration of water-soluble medicinal</a:t>
            </a:r>
            <a:r>
              <a:rPr lang="en-US" sz="2800" dirty="0" smtClean="0"/>
              <a:t>.</a:t>
            </a:r>
            <a:endParaRPr lang="en-US" sz="2800" dirty="0"/>
          </a:p>
          <a:p>
            <a:pPr lvl="0"/>
            <a:r>
              <a:rPr lang="en-US" sz="2800" dirty="0" smtClean="0"/>
              <a:t>They </a:t>
            </a:r>
            <a:r>
              <a:rPr lang="en-US" sz="2800" dirty="0"/>
              <a:t>also mask the undesirable tastes in suspensions and emulsions</a:t>
            </a:r>
            <a:r>
              <a:rPr lang="en-US" sz="2800" dirty="0" smtClean="0"/>
              <a:t>.</a:t>
            </a:r>
            <a:endParaRPr lang="en-US" sz="2800" dirty="0"/>
          </a:p>
          <a:p>
            <a:r>
              <a:rPr lang="en-US" sz="2800" dirty="0" smtClean="0"/>
              <a:t>Several </a:t>
            </a:r>
            <a:r>
              <a:rPr lang="en-US" sz="2800" dirty="0"/>
              <a:t>aromatic waters are not used as vehicles for oral medication e.g. Rose water, </a:t>
            </a:r>
            <a:r>
              <a:rPr lang="en-US" sz="2800" dirty="0" err="1"/>
              <a:t>Hammemlis</a:t>
            </a:r>
            <a:r>
              <a:rPr lang="en-US" sz="2800" dirty="0"/>
              <a:t> water and Camphor water. Rose water is a perfume, </a:t>
            </a:r>
            <a:r>
              <a:rPr lang="en-US" sz="2800" dirty="0" err="1"/>
              <a:t>Hammdmlis</a:t>
            </a:r>
            <a:r>
              <a:rPr lang="en-US" sz="2800" dirty="0"/>
              <a:t> water is used as astringent in after shave lotions &amp; other cosmetic products, camphor water is frequently prescribed in eye drops and eye washes for its slight refreshing, . stimulating effect</a:t>
            </a:r>
            <a:endParaRPr lang="en-US" sz="2800" dirty="0"/>
          </a:p>
        </p:txBody>
      </p:sp>
    </p:spTree>
    <p:extLst>
      <p:ext uri="{BB962C8B-B14F-4D97-AF65-F5344CB8AC3E}">
        <p14:creationId xmlns:p14="http://schemas.microsoft.com/office/powerpoint/2010/main" val="38453088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Methods of preparation</a:t>
            </a:r>
            <a:endParaRPr lang="en-US" sz="4000" dirty="0"/>
          </a:p>
        </p:txBody>
      </p:sp>
      <p:sp>
        <p:nvSpPr>
          <p:cNvPr id="3" name="Content Placeholder 2"/>
          <p:cNvSpPr>
            <a:spLocks noGrp="1"/>
          </p:cNvSpPr>
          <p:nvPr>
            <p:ph idx="1"/>
          </p:nvPr>
        </p:nvSpPr>
        <p:spPr/>
        <p:txBody>
          <a:bodyPr/>
          <a:lstStyle/>
          <a:p>
            <a:pPr lvl="1"/>
            <a:r>
              <a:rPr lang="en-US" sz="3600" b="1" dirty="0"/>
              <a:t>Distillation Method .</a:t>
            </a:r>
            <a:endParaRPr lang="en-US" sz="3600" dirty="0"/>
          </a:p>
          <a:p>
            <a:pPr lvl="1"/>
            <a:r>
              <a:rPr lang="en-US" sz="3600" b="1" dirty="0"/>
              <a:t>Solution Method .</a:t>
            </a:r>
            <a:endParaRPr lang="en-US" sz="3600" dirty="0"/>
          </a:p>
          <a:p>
            <a:pPr lvl="1"/>
            <a:r>
              <a:rPr lang="en-US" sz="3600" b="1" dirty="0"/>
              <a:t>Alternative Method .</a:t>
            </a:r>
            <a:endParaRPr lang="en-US" sz="3600" dirty="0"/>
          </a:p>
          <a:p>
            <a:endParaRPr lang="en-US" dirty="0"/>
          </a:p>
        </p:txBody>
      </p:sp>
    </p:spTree>
    <p:extLst>
      <p:ext uri="{BB962C8B-B14F-4D97-AF65-F5344CB8AC3E}">
        <p14:creationId xmlns:p14="http://schemas.microsoft.com/office/powerpoint/2010/main" val="310738268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Distillation</a:t>
            </a:r>
            <a:endParaRPr lang="en-US" dirty="0"/>
          </a:p>
        </p:txBody>
      </p:sp>
      <p:sp>
        <p:nvSpPr>
          <p:cNvPr id="3" name="Content Placeholder 2"/>
          <p:cNvSpPr>
            <a:spLocks noGrp="1"/>
          </p:cNvSpPr>
          <p:nvPr>
            <p:ph idx="1"/>
          </p:nvPr>
        </p:nvSpPr>
        <p:spPr>
          <a:xfrm>
            <a:off x="3734820" y="-146087"/>
            <a:ext cx="7315200" cy="5120640"/>
          </a:xfrm>
        </p:spPr>
        <p:txBody>
          <a:bodyPr>
            <a:normAutofit/>
          </a:bodyPr>
          <a:lstStyle/>
          <a:p>
            <a:pPr marL="0" indent="0">
              <a:buNone/>
            </a:pPr>
            <a:r>
              <a:rPr lang="en-US" sz="3200" dirty="0"/>
              <a:t>Distil the </a:t>
            </a:r>
            <a:r>
              <a:rPr lang="en-US" sz="3200" dirty="0" smtClean="0"/>
              <a:t>drug</a:t>
            </a:r>
            <a:r>
              <a:rPr lang="en-US" sz="3200" dirty="0"/>
              <a:t>, in a suitable still, with a, sufficient quantity of potable water or dilute alcohol until the specified volume of aromatic water has been collected. Set aside for 12 hours, separate the undissolved portion of the distillate if any, and filter if necessary</a:t>
            </a:r>
            <a:r>
              <a:rPr lang="en-US" sz="3200" dirty="0" smtClean="0"/>
              <a:t>.</a:t>
            </a:r>
            <a:endParaRPr lang="en-US" sz="3200" dirty="0"/>
          </a:p>
        </p:txBody>
      </p:sp>
      <p:pic>
        <p:nvPicPr>
          <p:cNvPr id="18" name="Image 75" descr="http://www.purclean.org/wp-content/uploads/2015/03/steam_destiliration.png"/>
          <p:cNvPicPr/>
          <p:nvPr/>
        </p:nvPicPr>
        <p:blipFill>
          <a:blip r:embed="rId2" cstate="print"/>
          <a:stretch>
            <a:fillRect/>
          </a:stretch>
        </p:blipFill>
        <p:spPr>
          <a:xfrm>
            <a:off x="4876800" y="4092072"/>
            <a:ext cx="4624253" cy="2099722"/>
          </a:xfrm>
          <a:prstGeom prst="rect">
            <a:avLst/>
          </a:prstGeom>
        </p:spPr>
      </p:pic>
    </p:spTree>
    <p:extLst>
      <p:ext uri="{BB962C8B-B14F-4D97-AF65-F5344CB8AC3E}">
        <p14:creationId xmlns:p14="http://schemas.microsoft.com/office/powerpoint/2010/main" val="169044405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Solution </a:t>
            </a:r>
            <a:r>
              <a:rPr lang="en-US" sz="4000" dirty="0" smtClean="0"/>
              <a:t>Method</a:t>
            </a:r>
            <a:endParaRPr lang="en-US" sz="4000" dirty="0"/>
          </a:p>
        </p:txBody>
      </p:sp>
      <p:sp>
        <p:nvSpPr>
          <p:cNvPr id="3" name="Content Placeholder 2"/>
          <p:cNvSpPr>
            <a:spLocks noGrp="1"/>
          </p:cNvSpPr>
          <p:nvPr>
            <p:ph idx="1"/>
          </p:nvPr>
        </p:nvSpPr>
        <p:spPr/>
        <p:txBody>
          <a:bodyPr>
            <a:normAutofit/>
          </a:bodyPr>
          <a:lstStyle/>
          <a:p>
            <a:r>
              <a:rPr lang="en-US" sz="3200" dirty="0"/>
              <a:t>Triturate </a:t>
            </a:r>
            <a:r>
              <a:rPr lang="en-US" sz="3200" dirty="0" smtClean="0"/>
              <a:t> the specified </a:t>
            </a:r>
            <a:r>
              <a:rPr lang="en-US" sz="3200" dirty="0"/>
              <a:t>amounts of the </a:t>
            </a:r>
            <a:r>
              <a:rPr lang="en-US" sz="3200" dirty="0" smtClean="0"/>
              <a:t>substance </a:t>
            </a:r>
            <a:r>
              <a:rPr lang="en-US" sz="3200" dirty="0"/>
              <a:t>with </a:t>
            </a:r>
            <a:r>
              <a:rPr lang="en-US" sz="3200" dirty="0" smtClean="0"/>
              <a:t>of </a:t>
            </a:r>
            <a:r>
              <a:rPr lang="en-US" sz="3200" dirty="0"/>
              <a:t>the talc </a:t>
            </a:r>
            <a:r>
              <a:rPr lang="en-US" sz="3200" dirty="0" smtClean="0"/>
              <a:t>, </a:t>
            </a:r>
            <a:r>
              <a:rPr lang="en-US" sz="3200" dirty="0"/>
              <a:t>then gradually add </a:t>
            </a:r>
            <a:r>
              <a:rPr lang="en-US" sz="3200" dirty="0" smtClean="0"/>
              <a:t>recently boiled </a:t>
            </a:r>
            <a:r>
              <a:rPr lang="en-US" sz="3200" dirty="0"/>
              <a:t>and cooled distilled water, in successive small portions, and </a:t>
            </a:r>
            <a:r>
              <a:rPr lang="en-US" sz="3200" dirty="0" smtClean="0"/>
              <a:t>agitate  </a:t>
            </a:r>
            <a:r>
              <a:rPr lang="en-US" sz="3200" dirty="0"/>
              <a:t>the mixture frequently for 15 minutes. Set aside for 12 hours, filter and pass sufficient of the water through the filter to produce </a:t>
            </a:r>
            <a:r>
              <a:rPr lang="en-US" sz="3200" dirty="0" smtClean="0"/>
              <a:t>the final volume of </a:t>
            </a:r>
            <a:r>
              <a:rPr lang="en-US" sz="3200" dirty="0"/>
              <a:t>almost clear filtrate</a:t>
            </a:r>
            <a:r>
              <a:rPr lang="en-US" sz="3200" dirty="0" smtClean="0"/>
              <a:t>.</a:t>
            </a:r>
            <a:endParaRPr lang="en-US" sz="3200" dirty="0"/>
          </a:p>
        </p:txBody>
      </p:sp>
    </p:spTree>
    <p:extLst>
      <p:ext uri="{BB962C8B-B14F-4D97-AF65-F5344CB8AC3E}">
        <p14:creationId xmlns:p14="http://schemas.microsoft.com/office/powerpoint/2010/main" val="23565903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Solution Method</a:t>
            </a:r>
          </a:p>
        </p:txBody>
      </p:sp>
      <p:sp>
        <p:nvSpPr>
          <p:cNvPr id="3" name="Content Placeholder 2"/>
          <p:cNvSpPr>
            <a:spLocks noGrp="1"/>
          </p:cNvSpPr>
          <p:nvPr>
            <p:ph idx="1"/>
          </p:nvPr>
        </p:nvSpPr>
        <p:spPr>
          <a:xfrm>
            <a:off x="3773474" y="757645"/>
            <a:ext cx="7315200" cy="5120640"/>
          </a:xfrm>
        </p:spPr>
        <p:txBody>
          <a:bodyPr>
            <a:noAutofit/>
          </a:bodyPr>
          <a:lstStyle/>
          <a:p>
            <a:pPr marL="0" indent="0">
              <a:buNone/>
            </a:pPr>
            <a:r>
              <a:rPr lang="en-US" sz="3200" b="1" dirty="0" smtClean="0"/>
              <a:t>Purified </a:t>
            </a:r>
            <a:r>
              <a:rPr lang="en-US" sz="3200" b="1" dirty="0"/>
              <a:t>talc used in this process serves </a:t>
            </a:r>
            <a:r>
              <a:rPr lang="en-US" sz="3200" b="1" dirty="0" smtClean="0"/>
              <a:t>two</a:t>
            </a:r>
            <a:r>
              <a:rPr lang="en-US" sz="3200" dirty="0"/>
              <a:t> </a:t>
            </a:r>
            <a:r>
              <a:rPr lang="en-US" sz="3200" b="1" dirty="0" smtClean="0"/>
              <a:t>purposes</a:t>
            </a:r>
            <a:r>
              <a:rPr lang="en-US" sz="3200" b="1" dirty="0"/>
              <a:t>:</a:t>
            </a:r>
            <a:endParaRPr lang="en-US" sz="3200" dirty="0"/>
          </a:p>
          <a:p>
            <a:pPr lvl="0"/>
            <a:r>
              <a:rPr lang="en-US" sz="3200" dirty="0"/>
              <a:t>That of dispersing the volatile substances so as to make it more completely soluble in water</a:t>
            </a:r>
            <a:r>
              <a:rPr lang="en-US" sz="3200" dirty="0" smtClean="0"/>
              <a:t>.</a:t>
            </a:r>
            <a:r>
              <a:rPr lang="en-US" sz="3200" dirty="0"/>
              <a:t> </a:t>
            </a:r>
          </a:p>
          <a:p>
            <a:pPr lvl="0"/>
            <a:r>
              <a:rPr lang="en-US" sz="3200" dirty="0" smtClean="0"/>
              <a:t>Aids </a:t>
            </a:r>
            <a:r>
              <a:rPr lang="en-US" sz="3200" dirty="0"/>
              <a:t>the filtration from excess of volatile oil as ordinary filter paper will not hold back finely dispersed particles, especially oils. The talc is a good adsorbent and the undissolved volatile material is adsorbed and prevented from passing through the filter</a:t>
            </a:r>
            <a:r>
              <a:rPr lang="en-US" sz="3200" dirty="0" smtClean="0"/>
              <a:t>.</a:t>
            </a:r>
            <a:endParaRPr lang="en-US" sz="3200" dirty="0"/>
          </a:p>
        </p:txBody>
      </p:sp>
    </p:spTree>
    <p:extLst>
      <p:ext uri="{BB962C8B-B14F-4D97-AF65-F5344CB8AC3E}">
        <p14:creationId xmlns:p14="http://schemas.microsoft.com/office/powerpoint/2010/main" val="53459163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Alternative Method</a:t>
            </a:r>
            <a:endParaRPr lang="en-US" sz="4000" dirty="0"/>
          </a:p>
        </p:txBody>
      </p:sp>
      <p:sp>
        <p:nvSpPr>
          <p:cNvPr id="3" name="Content Placeholder 2"/>
          <p:cNvSpPr>
            <a:spLocks noGrp="1"/>
          </p:cNvSpPr>
          <p:nvPr>
            <p:ph idx="1"/>
          </p:nvPr>
        </p:nvSpPr>
        <p:spPr/>
        <p:txBody>
          <a:bodyPr>
            <a:normAutofit/>
          </a:bodyPr>
          <a:lstStyle/>
          <a:p>
            <a:r>
              <a:rPr lang="en-US" sz="3200" dirty="0" smtClean="0"/>
              <a:t>Dissolve </a:t>
            </a:r>
            <a:r>
              <a:rPr lang="en-US" sz="3200" dirty="0"/>
              <a:t>the specified amount of the </a:t>
            </a:r>
            <a:r>
              <a:rPr lang="en-US" sz="3200" dirty="0" smtClean="0"/>
              <a:t>substance </a:t>
            </a:r>
            <a:r>
              <a:rPr lang="en-US" sz="3200" dirty="0"/>
              <a:t>in </a:t>
            </a:r>
            <a:r>
              <a:rPr lang="en-US" sz="3200" dirty="0" smtClean="0"/>
              <a:t>part </a:t>
            </a:r>
            <a:r>
              <a:rPr lang="en-US" sz="3200" dirty="0"/>
              <a:t>of alcohol, add to the solution sufficient recently boiled and cooled distilled water in successive small portions, to produce </a:t>
            </a:r>
            <a:r>
              <a:rPr lang="en-US" sz="3200" dirty="0" smtClean="0"/>
              <a:t>solution, </a:t>
            </a:r>
            <a:r>
              <a:rPr lang="en-US" sz="3200" dirty="0"/>
              <a:t>shaking vigorously after each addition. Add if necessary </a:t>
            </a:r>
            <a:r>
              <a:rPr lang="en-US" sz="3200" dirty="0" smtClean="0"/>
              <a:t>part </a:t>
            </a:r>
            <a:r>
              <a:rPr lang="en-US" sz="3200" dirty="0"/>
              <a:t>of talc and shake vigorously. Set aside far a few hours, with occasional shaking then filter.</a:t>
            </a:r>
          </a:p>
          <a:p>
            <a:endParaRPr lang="en-US" dirty="0"/>
          </a:p>
        </p:txBody>
      </p:sp>
    </p:spTree>
    <p:extLst>
      <p:ext uri="{BB962C8B-B14F-4D97-AF65-F5344CB8AC3E}">
        <p14:creationId xmlns:p14="http://schemas.microsoft.com/office/powerpoint/2010/main" val="16501498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a:t>S</a:t>
            </a:r>
            <a:r>
              <a:rPr lang="en-US" sz="4000" b="1" dirty="0" smtClean="0"/>
              <a:t>tability </a:t>
            </a:r>
            <a:r>
              <a:rPr lang="en-US" sz="4000" b="1" dirty="0"/>
              <a:t>of Aromatic </a:t>
            </a:r>
            <a:r>
              <a:rPr lang="en-US" sz="4000" b="1" dirty="0" smtClean="0"/>
              <a:t>Waters</a:t>
            </a:r>
            <a:r>
              <a:rPr lang="en-US" b="1" dirty="0"/>
              <a:t/>
            </a:r>
            <a:br>
              <a:rPr lang="en-US" b="1" dirty="0"/>
            </a:br>
            <a:endParaRPr lang="en-US" dirty="0"/>
          </a:p>
        </p:txBody>
      </p:sp>
      <p:sp>
        <p:nvSpPr>
          <p:cNvPr id="3" name="Content Placeholder 2"/>
          <p:cNvSpPr>
            <a:spLocks noGrp="1"/>
          </p:cNvSpPr>
          <p:nvPr>
            <p:ph idx="1"/>
          </p:nvPr>
        </p:nvSpPr>
        <p:spPr/>
        <p:txBody>
          <a:bodyPr>
            <a:normAutofit/>
          </a:bodyPr>
          <a:lstStyle/>
          <a:p>
            <a:pPr marL="0" lvl="0" indent="0">
              <a:buNone/>
            </a:pPr>
            <a:r>
              <a:rPr lang="en-US" sz="3200" dirty="0"/>
              <a:t>Excessive exposure to light and to changes in temperature cause aromatic waters to loose some of their desirable characteristics. Since the solutes are volatile materials loss of aroma occurs on prolonged exposure to the hot atmosphere. Since aromatic waters are saturated solutions, lowering the temperature causes separation of the aromatic component, thus producing cloudiness.</a:t>
            </a:r>
          </a:p>
        </p:txBody>
      </p:sp>
    </p:spTree>
    <p:extLst>
      <p:ext uri="{BB962C8B-B14F-4D97-AF65-F5344CB8AC3E}">
        <p14:creationId xmlns:p14="http://schemas.microsoft.com/office/powerpoint/2010/main" val="2649626774"/>
      </p:ext>
    </p:extLst>
  </p:cSld>
  <p:clrMapOvr>
    <a:masterClrMapping/>
  </p:clrMapOvr>
</p:sld>
</file>

<file path=ppt/theme/theme1.xml><?xml version="1.0" encoding="utf-8"?>
<a:theme xmlns:a="http://schemas.openxmlformats.org/drawingml/2006/main" name="Frame">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docProps/app.xml><?xml version="1.0" encoding="utf-8"?>
<Properties xmlns="http://schemas.openxmlformats.org/officeDocument/2006/extended-properties" xmlns:vt="http://schemas.openxmlformats.org/officeDocument/2006/docPropsVTypes">
  <Template>TM03457475[[fn=Frame]]</Template>
  <TotalTime>60</TotalTime>
  <Words>750</Words>
  <Application>Microsoft Office PowerPoint</Application>
  <PresentationFormat>Widescreen</PresentationFormat>
  <Paragraphs>59</Paragraphs>
  <Slides>16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Corbel</vt:lpstr>
      <vt:lpstr>Wingdings 2</vt:lpstr>
      <vt:lpstr>Frame</vt:lpstr>
      <vt:lpstr>AROMATIC WATERS (AQUA AROMATICA)</vt:lpstr>
      <vt:lpstr>AROMATIC WATERS</vt:lpstr>
      <vt:lpstr>Uses of Aromatic Waters</vt:lpstr>
      <vt:lpstr>Methods of preparation</vt:lpstr>
      <vt:lpstr>Distillation</vt:lpstr>
      <vt:lpstr>Solution Method</vt:lpstr>
      <vt:lpstr>Solution Method</vt:lpstr>
      <vt:lpstr>Alternative Method</vt:lpstr>
      <vt:lpstr>Stability of Aromatic Waters </vt:lpstr>
      <vt:lpstr>Preservation of Aromatic Waters</vt:lpstr>
      <vt:lpstr>Notes</vt:lpstr>
      <vt:lpstr>Camphor water: Aqua camphorae : </vt:lpstr>
      <vt:lpstr>Method of preparation</vt:lpstr>
      <vt:lpstr>Peppermint water (Aqua menthae)</vt:lpstr>
      <vt:lpstr>Method of preparation</vt:lpstr>
      <vt:lpstr>Thank You</vt:lpstr>
    </vt:vector>
  </TitlesOfParts>
  <Company>SACC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AROMATIC WATERS (AQUA AROMATICA)</dc:title>
  <dc:creator>Mustafa Alhaddad</dc:creator>
  <cp:lastModifiedBy>Mustafa Alhaddad</cp:lastModifiedBy>
  <cp:revision>11</cp:revision>
  <dcterms:created xsi:type="dcterms:W3CDTF">2025-11-20T16:50:41Z</dcterms:created>
  <dcterms:modified xsi:type="dcterms:W3CDTF">2025-11-20T17:51:22Z</dcterms:modified>
</cp:coreProperties>
</file>