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90" d="100"/>
          <a:sy n="90" d="100"/>
        </p:scale>
        <p:origin x="1004" y="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762000"/>
            <a:ext cx="6856214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6952697" y="762000"/>
            <a:ext cx="2193989" cy="5334001"/>
          </a:xfrm>
          <a:prstGeom prst="rect">
            <a:avLst/>
          </a:prstGeom>
          <a:solidFill>
            <a:srgbClr val="C3C3C3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2386" y="1298448"/>
            <a:ext cx="5486400" cy="3255264"/>
          </a:xfrm>
        </p:spPr>
        <p:txBody>
          <a:bodyPr anchor="b">
            <a:normAutofit/>
          </a:bodyPr>
          <a:lstStyle>
            <a:lvl1pPr algn="l">
              <a:defRPr sz="5400" spc="-100" baseline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5011" y="4670246"/>
            <a:ext cx="5486400" cy="914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none" spc="0" baseline="0"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20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16104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11/28/2025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07262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85750" y="990600"/>
            <a:ext cx="2114550" cy="4953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900934" y="868680"/>
            <a:ext cx="5486400" cy="5120640"/>
          </a:xfrm>
        </p:spPr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11/28/2025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549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57802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00934" y="1298448"/>
            <a:ext cx="5486400" cy="3255264"/>
          </a:xfrm>
        </p:spPr>
        <p:txBody>
          <a:bodyPr anchor="b">
            <a:normAutofit/>
          </a:bodyPr>
          <a:lstStyle>
            <a:lvl1pPr>
              <a:defRPr sz="5400" b="0" spc="-1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14650" y="4672584"/>
            <a:ext cx="5486400" cy="914400"/>
          </a:xfrm>
        </p:spPr>
        <p:txBody>
          <a:bodyPr anchor="t">
            <a:normAutofit/>
          </a:bodyPr>
          <a:lstStyle>
            <a:lvl1pPr marL="0" indent="0">
              <a:buNone/>
              <a:defRPr sz="2000" cap="none" spc="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95995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900934" y="868680"/>
            <a:ext cx="2606040" cy="5120640"/>
          </a:xfrm>
        </p:spPr>
        <p:txBody>
          <a:bodyPr/>
          <a:lstStyle>
            <a:lvl1pPr>
              <a:defRPr sz="1900"/>
            </a:lvl1pPr>
            <a:lvl2pPr>
              <a:defRPr sz="17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63590" y="868680"/>
            <a:ext cx="2606040" cy="5120640"/>
          </a:xfrm>
        </p:spPr>
        <p:txBody>
          <a:bodyPr/>
          <a:lstStyle>
            <a:lvl1pPr>
              <a:defRPr sz="1900"/>
            </a:lvl1pPr>
            <a:lvl2pPr>
              <a:defRPr sz="17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11/28/2025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84104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00934" y="1023586"/>
            <a:ext cx="2606040" cy="8077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19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900934" y="1930936"/>
            <a:ext cx="2606040" cy="4023360"/>
          </a:xfrm>
        </p:spPr>
        <p:txBody>
          <a:bodyPr/>
          <a:lstStyle>
            <a:lvl1pPr>
              <a:defRPr sz="1900"/>
            </a:lvl1pPr>
            <a:lvl2pPr>
              <a:defRPr sz="17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63847" y="1023587"/>
            <a:ext cx="2606040" cy="813171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19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63847" y="1930936"/>
            <a:ext cx="2606040" cy="4023360"/>
          </a:xfrm>
        </p:spPr>
        <p:txBody>
          <a:bodyPr/>
          <a:lstStyle>
            <a:lvl1pPr>
              <a:defRPr sz="1900"/>
            </a:lvl1pPr>
            <a:lvl2pPr>
              <a:defRPr sz="17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11/28/2025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0305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11/28/2025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93855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13026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2024" y="1143000"/>
            <a:ext cx="2125980" cy="2194560"/>
          </a:xfrm>
        </p:spPr>
        <p:txBody>
          <a:bodyPr anchor="b">
            <a:normAutofit/>
          </a:bodyPr>
          <a:lstStyle>
            <a:lvl1pPr>
              <a:defRPr sz="2800" b="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00934" y="868680"/>
            <a:ext cx="548640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2024" y="3337560"/>
            <a:ext cx="2125980" cy="2560320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25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11/28/2025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36884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2024" y="1143000"/>
            <a:ext cx="2125980" cy="2194560"/>
          </a:xfrm>
        </p:spPr>
        <p:txBody>
          <a:bodyPr anchor="b">
            <a:normAutofit/>
          </a:bodyPr>
          <a:lstStyle>
            <a:lvl1pPr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677983" y="767419"/>
            <a:ext cx="6086423" cy="5330952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2024" y="3340602"/>
            <a:ext cx="2125980" cy="2560320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25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11/28/2025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2624326" y="6356351"/>
            <a:ext cx="4433638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41864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758952"/>
            <a:ext cx="2582693" cy="5330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89689" y="1123838"/>
            <a:ext cx="2210612" cy="46011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8" name="Rectangle 37"/>
          <p:cNvSpPr/>
          <p:nvPr/>
        </p:nvSpPr>
        <p:spPr>
          <a:xfrm>
            <a:off x="8861898" y="758952"/>
            <a:ext cx="288036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01951" y="864108"/>
            <a:ext cx="5486400" cy="51206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96849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11/28/2025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901951" y="6356351"/>
            <a:ext cx="4433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975602" y="6356351"/>
            <a:ext cx="114819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accent1"/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21840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000" kern="1200" spc="-60" baseline="0">
          <a:solidFill>
            <a:srgbClr val="FFFFFF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/>
        </a:buClr>
        <a:buFont typeface="Wingdings 2" pitchFamily="18" charset="2"/>
        <a:buChar char=""/>
        <a:defRPr sz="19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7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5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3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3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3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3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3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3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Quality Evaluation of Parenteral Preparations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5011" y="4670246"/>
            <a:ext cx="5486400" cy="1432842"/>
          </a:xfrm>
        </p:spPr>
        <p:txBody>
          <a:bodyPr>
            <a:normAutofit/>
          </a:bodyPr>
          <a:lstStyle/>
          <a:p>
            <a:r>
              <a:rPr lang="en-US" b="1" i="1" dirty="0"/>
              <a:t>Dr. </a:t>
            </a:r>
            <a:r>
              <a:rPr lang="en-US" b="1" i="1" dirty="0" err="1"/>
              <a:t>ibtihal</a:t>
            </a:r>
            <a:r>
              <a:rPr lang="en-US" b="1" i="1" dirty="0"/>
              <a:t> </a:t>
            </a:r>
            <a:br>
              <a:rPr lang="en-US" b="1" i="1" dirty="0"/>
            </a:br>
            <a:r>
              <a:rPr lang="en-US" b="1" i="1" dirty="0" err="1"/>
              <a:t>Lec</a:t>
            </a:r>
            <a:r>
              <a:rPr lang="en-US" b="1" i="1" dirty="0"/>
              <a:t>. </a:t>
            </a:r>
            <a:r>
              <a:rPr lang="en-US" b="1" i="1" dirty="0" err="1"/>
              <a:t>zahraa</a:t>
            </a:r>
            <a:r>
              <a:rPr lang="en-US" b="1" i="1" dirty="0"/>
              <a:t/>
            </a:r>
            <a:br>
              <a:rPr lang="en-US" b="1" i="1" dirty="0"/>
            </a:br>
            <a:r>
              <a:rPr lang="en-US" b="1" i="1" dirty="0" err="1"/>
              <a:t>Ass.lec.Mustafa</a:t>
            </a:r>
            <a:r>
              <a:rPr lang="en-US" b="1" i="1" dirty="0"/>
              <a:t> </a:t>
            </a:r>
            <a:r>
              <a:rPr lang="en-US" b="1" i="1" dirty="0" err="1"/>
              <a:t>M.Noori</a:t>
            </a:r>
            <a:r>
              <a:rPr lang="en-US" b="1" i="1" dirty="0"/>
              <a:t/>
            </a:r>
            <a:br>
              <a:rPr lang="en-US" b="1" i="1" dirty="0"/>
            </a:br>
            <a:r>
              <a:rPr lang="en-US" b="1" i="1" dirty="0"/>
              <a:t>Ass. </a:t>
            </a:r>
            <a:r>
              <a:rPr lang="en-US" b="1" i="1" dirty="0" err="1"/>
              <a:t>Lec</a:t>
            </a:r>
            <a:r>
              <a:rPr lang="en-US" b="1" i="1" dirty="0"/>
              <a:t>. </a:t>
            </a:r>
            <a:r>
              <a:rPr lang="en-US" b="1" i="1" dirty="0" err="1"/>
              <a:t>lamyaa</a:t>
            </a:r>
            <a:endParaRPr lang="en-US" b="1" i="1" dirty="0"/>
          </a:p>
          <a:p>
            <a:endParaRPr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60781" y="4439408"/>
            <a:ext cx="2097599" cy="1663680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Conclusion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sz="2800" dirty="0" smtClean="0"/>
              <a:t>Quality </a:t>
            </a:r>
            <a:r>
              <a:rPr sz="2800" dirty="0"/>
              <a:t>evaluation ensures safety, sterility, and efficacy.</a:t>
            </a:r>
          </a:p>
          <a:p>
            <a:r>
              <a:rPr sz="2800" dirty="0" smtClean="0"/>
              <a:t>Critical </a:t>
            </a:r>
            <a:r>
              <a:rPr sz="2800" dirty="0"/>
              <a:t>for patient protection.</a:t>
            </a:r>
          </a:p>
          <a:p>
            <a:r>
              <a:rPr sz="2800" dirty="0" smtClean="0"/>
              <a:t>Parenteral </a:t>
            </a:r>
            <a:r>
              <a:rPr sz="2800" dirty="0"/>
              <a:t>products require rigorous testing at all stages.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Thank You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38214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Learning Objectives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sz="2800" dirty="0" smtClean="0"/>
              <a:t> </a:t>
            </a:r>
            <a:r>
              <a:rPr sz="2800" dirty="0"/>
              <a:t>Understand key quality parameters of parenteral products</a:t>
            </a:r>
          </a:p>
          <a:p>
            <a:r>
              <a:rPr sz="2800" dirty="0" smtClean="0"/>
              <a:t>Learn </a:t>
            </a:r>
            <a:r>
              <a:rPr sz="2800" dirty="0"/>
              <a:t>essential testing methods</a:t>
            </a:r>
          </a:p>
          <a:p>
            <a:r>
              <a:rPr sz="2800" dirty="0" smtClean="0"/>
              <a:t>Recognize </a:t>
            </a:r>
            <a:r>
              <a:rPr sz="2800" dirty="0"/>
              <a:t>regulatory and sterility requirements</a:t>
            </a:r>
          </a:p>
          <a:p>
            <a:r>
              <a:rPr sz="2800" dirty="0" smtClean="0"/>
              <a:t> </a:t>
            </a:r>
            <a:r>
              <a:rPr sz="2800" dirty="0"/>
              <a:t>Review evaluation techniques for safe administration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dirty="0"/>
              <a:t>Introduction to Parenteral Preparations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sz="2800" dirty="0" smtClean="0"/>
              <a:t>Parenteral </a:t>
            </a:r>
            <a:r>
              <a:rPr sz="2800" dirty="0"/>
              <a:t>products are sterile dosage forms administered via injection.</a:t>
            </a:r>
          </a:p>
          <a:p>
            <a:r>
              <a:rPr sz="2800" dirty="0" smtClean="0"/>
              <a:t>They </a:t>
            </a:r>
            <a:r>
              <a:rPr sz="2800" dirty="0"/>
              <a:t>bypass the gastrointestinal tract.</a:t>
            </a:r>
          </a:p>
          <a:p>
            <a:r>
              <a:rPr sz="2800" dirty="0" smtClean="0"/>
              <a:t>Require </a:t>
            </a:r>
            <a:r>
              <a:rPr sz="2800" dirty="0"/>
              <a:t>strict quality control for safety and efficacy.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Key Quality Parameters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sz="2800" dirty="0" smtClean="0"/>
              <a:t>Sterility</a:t>
            </a:r>
            <a:endParaRPr sz="2800" dirty="0"/>
          </a:p>
          <a:p>
            <a:r>
              <a:rPr sz="2800" dirty="0" smtClean="0"/>
              <a:t>Pyrogen </a:t>
            </a:r>
            <a:r>
              <a:rPr sz="2800" dirty="0"/>
              <a:t>and endotoxin levels</a:t>
            </a:r>
          </a:p>
          <a:p>
            <a:r>
              <a:rPr sz="2800" dirty="0" smtClean="0"/>
              <a:t>Particulate </a:t>
            </a:r>
            <a:r>
              <a:rPr sz="2800" dirty="0"/>
              <a:t>matter</a:t>
            </a:r>
          </a:p>
          <a:p>
            <a:r>
              <a:rPr sz="2800" dirty="0" smtClean="0"/>
              <a:t>pH </a:t>
            </a:r>
            <a:r>
              <a:rPr sz="2800" dirty="0"/>
              <a:t>and tonicity</a:t>
            </a:r>
          </a:p>
          <a:p>
            <a:r>
              <a:rPr sz="2800" dirty="0" smtClean="0"/>
              <a:t>Container–closure </a:t>
            </a:r>
            <a:r>
              <a:rPr sz="2800" dirty="0"/>
              <a:t>integrity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Sterility Testing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sz="2800" dirty="0" smtClean="0"/>
              <a:t>Ensures </a:t>
            </a:r>
            <a:r>
              <a:rPr sz="2800" dirty="0"/>
              <a:t>absence of viable microorganisms.</a:t>
            </a:r>
          </a:p>
          <a:p>
            <a:r>
              <a:rPr sz="2800" dirty="0" smtClean="0"/>
              <a:t> </a:t>
            </a:r>
            <a:r>
              <a:rPr sz="2800" dirty="0"/>
              <a:t>Methods:</a:t>
            </a:r>
          </a:p>
          <a:p>
            <a:r>
              <a:rPr sz="2800" dirty="0"/>
              <a:t>  </a:t>
            </a:r>
            <a:r>
              <a:rPr lang="en-GB" sz="2800" dirty="0" smtClean="0"/>
              <a:t>1-</a:t>
            </a:r>
            <a:r>
              <a:rPr sz="2800" dirty="0" smtClean="0"/>
              <a:t>Membrane </a:t>
            </a:r>
            <a:r>
              <a:rPr sz="2800" dirty="0"/>
              <a:t>filtration</a:t>
            </a:r>
          </a:p>
          <a:p>
            <a:r>
              <a:rPr sz="2800" dirty="0"/>
              <a:t>  </a:t>
            </a:r>
            <a:r>
              <a:rPr lang="en-GB" sz="2800" dirty="0" smtClean="0"/>
              <a:t>2-</a:t>
            </a:r>
            <a:r>
              <a:rPr sz="2800" dirty="0" smtClean="0"/>
              <a:t>Direct </a:t>
            </a:r>
            <a:r>
              <a:rPr sz="2800" dirty="0"/>
              <a:t>inoculation</a:t>
            </a:r>
          </a:p>
          <a:p>
            <a:r>
              <a:rPr sz="2800" dirty="0" smtClean="0"/>
              <a:t>Conducted </a:t>
            </a:r>
            <a:r>
              <a:rPr sz="2800" dirty="0"/>
              <a:t>under aseptic conditions.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Pyrogen &amp; Endotoxin Testing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sz="2800" dirty="0" smtClean="0"/>
              <a:t>Pyrogens </a:t>
            </a:r>
            <a:r>
              <a:rPr sz="2800" dirty="0"/>
              <a:t>cause fever reactions.</a:t>
            </a:r>
          </a:p>
          <a:p>
            <a:r>
              <a:rPr sz="2800" dirty="0" smtClean="0"/>
              <a:t>Limulus </a:t>
            </a:r>
            <a:r>
              <a:rPr sz="2800" dirty="0" err="1"/>
              <a:t>Amebocyte</a:t>
            </a:r>
            <a:r>
              <a:rPr sz="2800" dirty="0"/>
              <a:t> Lysate (LAL) test for endotoxins.</a:t>
            </a:r>
          </a:p>
          <a:p>
            <a:r>
              <a:rPr sz="2800" dirty="0" smtClean="0"/>
              <a:t>Rabbit </a:t>
            </a:r>
            <a:r>
              <a:rPr sz="2800" dirty="0"/>
              <a:t>pyrogen test (less commonly used today).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Particulate Matter Evaluation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sz="2800" dirty="0" smtClean="0"/>
              <a:t>Ensures </a:t>
            </a:r>
            <a:r>
              <a:rPr sz="2800" dirty="0"/>
              <a:t>absence of visible and sub-visible particles.</a:t>
            </a:r>
          </a:p>
          <a:p>
            <a:r>
              <a:rPr sz="2800" dirty="0" smtClean="0"/>
              <a:t>Methods</a:t>
            </a:r>
            <a:r>
              <a:rPr sz="2800" dirty="0"/>
              <a:t>:</a:t>
            </a:r>
          </a:p>
          <a:p>
            <a:r>
              <a:rPr sz="2800" dirty="0"/>
              <a:t>  </a:t>
            </a:r>
            <a:r>
              <a:rPr lang="en-GB" sz="2800" dirty="0" smtClean="0"/>
              <a:t>1-</a:t>
            </a:r>
            <a:r>
              <a:rPr sz="2800" dirty="0" smtClean="0"/>
              <a:t>Visual </a:t>
            </a:r>
            <a:r>
              <a:rPr sz="2800" dirty="0"/>
              <a:t>inspection</a:t>
            </a:r>
          </a:p>
          <a:p>
            <a:r>
              <a:rPr sz="2800" dirty="0"/>
              <a:t>  </a:t>
            </a:r>
            <a:r>
              <a:rPr lang="en-GB" sz="2800" dirty="0" smtClean="0"/>
              <a:t>2-</a:t>
            </a:r>
            <a:r>
              <a:rPr sz="2800" dirty="0" smtClean="0"/>
              <a:t>Light </a:t>
            </a:r>
            <a:r>
              <a:rPr sz="2800" dirty="0"/>
              <a:t>obscuration particle count test</a:t>
            </a:r>
          </a:p>
          <a:p>
            <a:r>
              <a:rPr sz="2800" dirty="0"/>
              <a:t>  </a:t>
            </a:r>
            <a:r>
              <a:rPr lang="en-GB" sz="2800" dirty="0" smtClean="0"/>
              <a:t>3-</a:t>
            </a:r>
            <a:r>
              <a:rPr sz="2800" dirty="0" smtClean="0"/>
              <a:t>Microscopic </a:t>
            </a:r>
            <a:r>
              <a:rPr sz="2800" dirty="0"/>
              <a:t>particle count method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Physicochemical Tests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sz="2800" dirty="0" smtClean="0"/>
              <a:t>pH </a:t>
            </a:r>
            <a:r>
              <a:rPr sz="2800" dirty="0"/>
              <a:t>measurement</a:t>
            </a:r>
          </a:p>
          <a:p>
            <a:r>
              <a:rPr sz="2800" dirty="0" smtClean="0"/>
              <a:t>Osmolality </a:t>
            </a:r>
            <a:r>
              <a:rPr sz="2800" dirty="0"/>
              <a:t>and tonicity</a:t>
            </a:r>
          </a:p>
          <a:p>
            <a:r>
              <a:rPr sz="2800" dirty="0" smtClean="0"/>
              <a:t>Assay </a:t>
            </a:r>
            <a:r>
              <a:rPr sz="2800" dirty="0"/>
              <a:t>of active ingredient</a:t>
            </a:r>
          </a:p>
          <a:p>
            <a:r>
              <a:rPr sz="2800" dirty="0" smtClean="0"/>
              <a:t>Stability </a:t>
            </a:r>
            <a:r>
              <a:rPr sz="2800" dirty="0"/>
              <a:t>studies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Container–Closure Integrity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sz="2800" dirty="0" smtClean="0"/>
              <a:t>Ensures </a:t>
            </a:r>
            <a:r>
              <a:rPr sz="2800" dirty="0"/>
              <a:t>package prevents contamination.</a:t>
            </a:r>
          </a:p>
          <a:p>
            <a:r>
              <a:rPr sz="2800" dirty="0" smtClean="0"/>
              <a:t>Tests </a:t>
            </a:r>
            <a:r>
              <a:rPr sz="2800" dirty="0"/>
              <a:t>include:</a:t>
            </a:r>
          </a:p>
          <a:p>
            <a:r>
              <a:rPr sz="2800" dirty="0"/>
              <a:t>  • Dye ingress test</a:t>
            </a:r>
          </a:p>
          <a:p>
            <a:r>
              <a:rPr sz="2800" dirty="0"/>
              <a:t>  • Vacuum decay test</a:t>
            </a:r>
          </a:p>
          <a:p>
            <a:r>
              <a:rPr sz="2800" dirty="0"/>
              <a:t>  • Pressure decay test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Frame">
  <a:themeElements>
    <a:clrScheme name="Frame">
      <a:dk1>
        <a:srgbClr val="000000"/>
      </a:dk1>
      <a:lt1>
        <a:srgbClr val="FFFFFF"/>
      </a:lt1>
      <a:dk2>
        <a:srgbClr val="545454"/>
      </a:dk2>
      <a:lt2>
        <a:srgbClr val="BFBFBF"/>
      </a:lt2>
      <a:accent1>
        <a:srgbClr val="40BAD2"/>
      </a:accent1>
      <a:accent2>
        <a:srgbClr val="FAB900"/>
      </a:accent2>
      <a:accent3>
        <a:srgbClr val="90BB23"/>
      </a:accent3>
      <a:accent4>
        <a:srgbClr val="EE7008"/>
      </a:accent4>
      <a:accent5>
        <a:srgbClr val="1AB39F"/>
      </a:accent5>
      <a:accent6>
        <a:srgbClr val="D5393D"/>
      </a:accent6>
      <a:hlink>
        <a:srgbClr val="90BB23"/>
      </a:hlink>
      <a:folHlink>
        <a:srgbClr val="EE7008"/>
      </a:folHlink>
    </a:clrScheme>
    <a:fontScheme name="Frame">
      <a:maj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Frame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20000"/>
                <a:lumMod val="102000"/>
              </a:schemeClr>
            </a:gs>
            <a:gs pos="48000">
              <a:schemeClr val="phClr">
                <a:tint val="98000"/>
                <a:shade val="90000"/>
                <a:satMod val="110000"/>
                <a:lumMod val="103000"/>
              </a:schemeClr>
            </a:gs>
            <a:gs pos="100000">
              <a:schemeClr val="phClr">
                <a:tint val="98000"/>
                <a:shade val="8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ame" id="{F226E7A2-7162-461C-9490-D27D9DC04E43}" vid="{629A0216-3BBD-45C0-B63F-2683BEA18F6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Frame</Template>
  <TotalTime>14</TotalTime>
  <Words>225</Words>
  <Application>Microsoft Office PowerPoint</Application>
  <PresentationFormat>On-screen Show (4:3)</PresentationFormat>
  <Paragraphs>49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4" baseType="lpstr">
      <vt:lpstr>Corbel</vt:lpstr>
      <vt:lpstr>Wingdings 2</vt:lpstr>
      <vt:lpstr>Frame</vt:lpstr>
      <vt:lpstr>Quality Evaluation of Parenteral Preparations</vt:lpstr>
      <vt:lpstr>Learning Objectives</vt:lpstr>
      <vt:lpstr>Introduction to Parenteral Preparations</vt:lpstr>
      <vt:lpstr>Key Quality Parameters</vt:lpstr>
      <vt:lpstr>Sterility Testing</vt:lpstr>
      <vt:lpstr>Pyrogen &amp; Endotoxin Testing</vt:lpstr>
      <vt:lpstr>Particulate Matter Evaluation</vt:lpstr>
      <vt:lpstr>Physicochemical Tests</vt:lpstr>
      <vt:lpstr>Container–Closure Integrity</vt:lpstr>
      <vt:lpstr>Conclusion</vt:lpstr>
      <vt:lpstr>Thank You</vt:lpstr>
    </vt:vector>
  </TitlesOfParts>
  <Manager/>
  <Company/>
  <LinksUpToDate>false</LinksUpToDate>
  <SharedDoc>false</SharedDoc>
  <HyperlinkBase/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Quality Evaluation of Parenteral Preparations</dc:title>
  <dc:subject/>
  <dc:creator/>
  <cp:keywords/>
  <dc:description>generated using python-pptx</dc:description>
  <cp:lastModifiedBy>Mustafa Alhaddad</cp:lastModifiedBy>
  <cp:revision>4</cp:revision>
  <dcterms:created xsi:type="dcterms:W3CDTF">2013-01-27T09:14:16Z</dcterms:created>
  <dcterms:modified xsi:type="dcterms:W3CDTF">2025-11-28T17:28:51Z</dcterms:modified>
  <cp:category/>
</cp:coreProperties>
</file>