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0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9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2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5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5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2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FD3B-B279-43B7-9728-4A7CE6A3EE53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12068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Medical Microbiology</a:t>
            </a:r>
          </a:p>
          <a:p>
            <a:pPr marL="0" lvl="0" indent="0" algn="ctr">
              <a:buNone/>
            </a:pPr>
            <a:r>
              <a:rPr lang="en-US" dirty="0" smtClean="0"/>
              <a:t>Lab.2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2</a:t>
            </a:r>
            <a:r>
              <a:rPr lang="en-US" baseline="30000" dirty="0" smtClean="0">
                <a:solidFill>
                  <a:prstClr val="black"/>
                </a:solidFill>
              </a:rPr>
              <a:t>nd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2025-2026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By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b="1" dirty="0" err="1" smtClean="0">
                <a:solidFill>
                  <a:srgbClr val="0070C0"/>
                </a:solidFill>
              </a:rPr>
              <a:t>Lec.Ishraq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Hasan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Elewi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Lec</a:t>
            </a:r>
            <a:r>
              <a:rPr lang="en-US" sz="2400" b="1" dirty="0">
                <a:solidFill>
                  <a:srgbClr val="0070C0"/>
                </a:solidFill>
              </a:rPr>
              <a:t>. Zainab Farooq Shafeeq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Assist </a:t>
            </a:r>
            <a:r>
              <a:rPr lang="en-US" sz="2400" b="1" dirty="0" err="1">
                <a:solidFill>
                  <a:srgbClr val="0070C0"/>
                </a:solidFill>
              </a:rPr>
              <a:t>Lec</a:t>
            </a:r>
            <a:r>
              <a:rPr lang="en-US" sz="2400" b="1" dirty="0">
                <a:solidFill>
                  <a:srgbClr val="0070C0"/>
                </a:solidFill>
              </a:rPr>
              <a:t>. </a:t>
            </a:r>
            <a:r>
              <a:rPr lang="en-US" sz="2400" b="1" dirty="0" err="1">
                <a:solidFill>
                  <a:srgbClr val="0070C0"/>
                </a:solidFill>
              </a:rPr>
              <a:t>Dhuha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Khudair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Kariem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Assist </a:t>
            </a:r>
            <a:r>
              <a:rPr lang="en-US" sz="2400" b="1" dirty="0" err="1">
                <a:solidFill>
                  <a:srgbClr val="0070C0"/>
                </a:solidFill>
              </a:rPr>
              <a:t>Lec</a:t>
            </a:r>
            <a:r>
              <a:rPr lang="en-US" sz="2400" b="1" dirty="0">
                <a:solidFill>
                  <a:srgbClr val="0070C0"/>
                </a:solidFill>
              </a:rPr>
              <a:t> . </a:t>
            </a:r>
            <a:r>
              <a:rPr lang="en-US" sz="2400" b="1" dirty="0" err="1">
                <a:solidFill>
                  <a:srgbClr val="0070C0"/>
                </a:solidFill>
              </a:rPr>
              <a:t>Marwah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Lafta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Assist </a:t>
            </a:r>
            <a:r>
              <a:rPr lang="en-US" sz="2400" b="1" dirty="0" err="1">
                <a:solidFill>
                  <a:srgbClr val="0070C0"/>
                </a:solidFill>
              </a:rPr>
              <a:t>Lec</a:t>
            </a:r>
            <a:r>
              <a:rPr lang="en-US" sz="2400" b="1" dirty="0">
                <a:solidFill>
                  <a:srgbClr val="0070C0"/>
                </a:solidFill>
              </a:rPr>
              <a:t>. </a:t>
            </a:r>
            <a:r>
              <a:rPr lang="en-US" sz="2400" b="1" dirty="0" err="1">
                <a:solidFill>
                  <a:srgbClr val="0070C0"/>
                </a:solidFill>
              </a:rPr>
              <a:t>Abeer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Mahmood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29163" r="63995" b="32655"/>
          <a:stretch/>
        </p:blipFill>
        <p:spPr>
          <a:xfrm>
            <a:off x="5868144" y="1124744"/>
            <a:ext cx="2879251" cy="197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r="34342"/>
          <a:stretch/>
        </p:blipFill>
        <p:spPr bwMode="auto">
          <a:xfrm>
            <a:off x="5436096" y="3429000"/>
            <a:ext cx="2679220" cy="2651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6777" r="2217" b="1825"/>
          <a:stretch/>
        </p:blipFill>
        <p:spPr>
          <a:xfrm>
            <a:off x="412250" y="332656"/>
            <a:ext cx="8264206" cy="595730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1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 stain</a:t>
            </a:r>
          </a:p>
          <a:p>
            <a:pPr marL="0" indent="0">
              <a:buNone/>
            </a:pPr>
            <a:r>
              <a:rPr lang="en-US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staining is carried out to visualize bacteria and to compare morphological shapes and arrangements of bacterial cells.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simple stain , the bacterial smear is stained with single basic dye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cell surface is slightly negative so it tends to bind strongly to the cationic chromogen  of basic dyes.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 dyes for simple staining are :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violet (20-30 sec. staining time).</a:t>
            </a: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Methylene blue (60 sec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staining time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Carbolfuchsin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(5-10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sec. staining time).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0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4570721" cy="18002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76550"/>
            <a:ext cx="6662198" cy="23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60" cy="6048672"/>
          </a:xfrm>
        </p:spPr>
      </p:pic>
    </p:spTree>
    <p:extLst>
      <p:ext uri="{BB962C8B-B14F-4D97-AF65-F5344CB8AC3E}">
        <p14:creationId xmlns:p14="http://schemas.microsoft.com/office/powerpoint/2010/main" val="28913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Morphology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Bacteria: are unicellular free living organisms without </a:t>
            </a:r>
            <a:r>
              <a:rPr lang="en-US" dirty="0" err="1" smtClean="0"/>
              <a:t>chlorophil</a:t>
            </a:r>
            <a:r>
              <a:rPr lang="en-US" dirty="0" smtClean="0"/>
              <a:t> having doth </a:t>
            </a:r>
            <a:r>
              <a:rPr lang="en-US" dirty="0" err="1" smtClean="0"/>
              <a:t>DNAand</a:t>
            </a:r>
            <a:r>
              <a:rPr lang="en-US" dirty="0" smtClean="0"/>
              <a:t> RNA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Public\Pictures\Sample Pictures\Bacteria-Cell-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992888" cy="349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259632" y="188640"/>
            <a:ext cx="6624736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grouped into three types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1560" y="2348880"/>
            <a:ext cx="216024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Spherical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cocci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0" name="مستطيل 9"/>
          <p:cNvSpPr/>
          <p:nvPr/>
        </p:nvSpPr>
        <p:spPr>
          <a:xfrm>
            <a:off x="3419872" y="2348880"/>
            <a:ext cx="252028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Rod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shaped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444208" y="2348880"/>
            <a:ext cx="2304256" cy="1120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Helical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spirilla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61048"/>
            <a:ext cx="2304256" cy="1731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1"/>
            <a:ext cx="2273300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4493"/>
            <a:ext cx="2219325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1520" y="548680"/>
            <a:ext cx="871296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Spherical (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cocci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bacteria may occur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pairs ,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tetrads , in chain and in irregular masses.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23528" y="1700786"/>
            <a:ext cx="2664296" cy="12779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clusters)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131840" y="1700807"/>
            <a:ext cx="2664296" cy="12779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chain)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012160" y="1700806"/>
            <a:ext cx="2952328" cy="12779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pairs)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83" y="3422075"/>
            <a:ext cx="132556" cy="2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365375" cy="145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 bwMode="auto">
          <a:xfrm>
            <a:off x="3240118" y="3861048"/>
            <a:ext cx="2376265" cy="142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r="3266"/>
          <a:stretch/>
        </p:blipFill>
        <p:spPr bwMode="auto">
          <a:xfrm>
            <a:off x="467544" y="3861048"/>
            <a:ext cx="2304256" cy="142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95536" y="304916"/>
            <a:ext cx="799288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 –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shaped(bacilli</a:t>
            </a:r>
            <a:r>
              <a:rPr lang="en-US" dirty="0" smtClean="0">
                <a:solidFill>
                  <a:prstClr val="black"/>
                </a:solidFill>
              </a:rPr>
              <a:t>): bacteria may vary considerably in length may have square , round , or pointed end and may be motile or non-motile</a:t>
            </a:r>
            <a:endParaRPr lang="en-US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403648" y="1426065"/>
            <a:ext cx="23042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436096" y="1412776"/>
            <a:ext cx="23042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39552" y="4005064"/>
            <a:ext cx="799288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Helical and curved bacteria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slender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spirochaetes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spirillum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bent rods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vibrios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2276872"/>
            <a:ext cx="2304256" cy="1446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1845" y="1903131"/>
            <a:ext cx="1493251" cy="2240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85184"/>
            <a:ext cx="2297832" cy="1436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8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344816" cy="5328592"/>
          </a:xfrm>
        </p:spPr>
      </p:pic>
    </p:spTree>
    <p:extLst>
      <p:ext uri="{BB962C8B-B14F-4D97-AF65-F5344CB8AC3E}">
        <p14:creationId xmlns:p14="http://schemas.microsoft.com/office/powerpoint/2010/main" val="42081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33670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Smear preparation and simple stain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Smear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bacterial smear is a dried preparation of bacterial cells on a glass slide.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bacterial smear that has been properly processed :</a:t>
            </a:r>
          </a:p>
          <a:p>
            <a:pPr marL="0" indent="0">
              <a:buNone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The bacteria are evenly spread out on the slide in such a concentration that       they are adequately separated from on another.</a:t>
            </a:r>
          </a:p>
          <a:p>
            <a:pPr marL="0" indent="0">
              <a:buNone/>
            </a:pP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The bacteria are not washed off the slide during staining.</a:t>
            </a:r>
          </a:p>
          <a:p>
            <a:pPr marL="0" indent="0">
              <a:buNone/>
            </a:pP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Bacterial form is not distorted.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55272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making a smear the bacteria from either a broth culture or an agar slant or plate my be used 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slant or plate is used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a small mount of bacterial growth is transferred to a drop of water on a glass slide and mixed , and the  mixture is spread out evenly over a large area on the slide .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medium is liquid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place one or two loops of the medium directly on the slide and spread the bacteria over a large area.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 slide to air dry at room temperature. The next step is to attach the bacteria to the slide by heat fixing . This is accomplished by gentle heating , passing  the slide several time through the hot portion of flame of a Bunsen burner . Most bacteria can be fixed to the slide and killed in this way without serious distortion of cell structure.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1324" r="3394" b="5448"/>
          <a:stretch/>
        </p:blipFill>
        <p:spPr>
          <a:xfrm>
            <a:off x="19502" y="0"/>
            <a:ext cx="9124497" cy="6858000"/>
          </a:xfrm>
        </p:spPr>
      </p:pic>
    </p:spTree>
    <p:extLst>
      <p:ext uri="{BB962C8B-B14F-4D97-AF65-F5344CB8AC3E}">
        <p14:creationId xmlns:p14="http://schemas.microsoft.com/office/powerpoint/2010/main" val="42874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489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نسق Office</vt:lpstr>
      <vt:lpstr>PowerPoint Presentation</vt:lpstr>
      <vt:lpstr>Bacterial Morphology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Morphology</dc:title>
  <dc:creator>zainab</dc:creator>
  <cp:lastModifiedBy>zainab</cp:lastModifiedBy>
  <cp:revision>56</cp:revision>
  <dcterms:created xsi:type="dcterms:W3CDTF">2017-10-05T16:28:03Z</dcterms:created>
  <dcterms:modified xsi:type="dcterms:W3CDTF">2025-10-04T20:16:22Z</dcterms:modified>
</cp:coreProperties>
</file>