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76" r:id="rId5"/>
    <p:sldId id="277" r:id="rId6"/>
    <p:sldId id="27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1" r:id="rId19"/>
    <p:sldId id="270" r:id="rId20"/>
    <p:sldId id="273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5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6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1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3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694B-D809-4D35-8C96-76AFAFADF3D8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DDCD-979C-4A19-8EE4-9940D6F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1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73101"/>
            <a:ext cx="5181600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Mustansyria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Pharmacy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Activities Bacteria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876300"/>
            <a:ext cx="5372100" cy="515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886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2"/>
          <a:stretch/>
        </p:blipFill>
        <p:spPr>
          <a:xfrm>
            <a:off x="1132114" y="856343"/>
            <a:ext cx="9942285" cy="528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54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362856"/>
            <a:ext cx="11379200" cy="613954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 red test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considerable number of gram negative intestinal bacteria can differentiated on the basis of the end produced when they </a:t>
            </a:r>
            <a:r>
              <a:rPr lang="en-US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 glucose in MR-VP medium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(glucose phosphate peptone water) broth tube.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 of bacteria as Escherichia , Salmonella , Proteus , ferment glucose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 amounts of (lactic , acetic , succinic and formic acids) 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Methyl red is a pH indicator (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pH less than 4.4 and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 pH greater than 6 )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4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1"/>
          <a:stretch/>
        </p:blipFill>
        <p:spPr>
          <a:xfrm>
            <a:off x="1306286" y="849086"/>
            <a:ext cx="9457508" cy="55647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821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7" t="39646" r="11451" b="8964"/>
          <a:stretch/>
        </p:blipFill>
        <p:spPr>
          <a:xfrm>
            <a:off x="3984171" y="1647423"/>
            <a:ext cx="4428309" cy="4843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9052560" y="4382588"/>
            <a:ext cx="2847703" cy="6466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35532" y="4810407"/>
            <a:ext cx="15544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13510" y="4460966"/>
            <a:ext cx="3122022" cy="6466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Klebsiella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572106" y="4724398"/>
            <a:ext cx="14630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637317" y="762380"/>
            <a:ext cx="3182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 red test </a:t>
            </a:r>
          </a:p>
        </p:txBody>
      </p:sp>
    </p:spTree>
    <p:extLst>
      <p:ext uri="{BB962C8B-B14F-4D97-AF65-F5344CB8AC3E}">
        <p14:creationId xmlns:p14="http://schemas.microsoft.com/office/powerpoint/2010/main" val="70215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627016"/>
            <a:ext cx="11482251" cy="557607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Voges-Proskauer test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Proskauer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identifies the bacteria that ferment glucose , leading to 2,3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butanediol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accumulation in the medium the addition of 40% KOH and 5% solution of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naphthol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absolute ethanol (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Barrit’s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reagent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reagent and action a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cherry 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develops in the culture medium 15 minutes following the addition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Barrit’s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reagent represents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apositive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VP test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color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VP test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9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9" t="19771" r="9113" b="31607"/>
          <a:stretch/>
        </p:blipFill>
        <p:spPr>
          <a:xfrm>
            <a:off x="4153989" y="2037806"/>
            <a:ext cx="3605348" cy="43238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8621482" y="3540037"/>
            <a:ext cx="3357157" cy="836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517" y="3696784"/>
            <a:ext cx="2769326" cy="7576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91839" y="4052758"/>
            <a:ext cx="1254035" cy="97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511143" y="3958048"/>
            <a:ext cx="1110340" cy="13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049487" y="945268"/>
            <a:ext cx="370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Voges-Proskauer</a:t>
            </a:r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36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418011"/>
            <a:ext cx="11168741" cy="606116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Citrate utilization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determines the ability of bacteria to use citrate as a sole carbon source for their energy needs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ability depends on the presence of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citrate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permease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facilitates transport of citrate into the bacterium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inside the bacterium , citrate is converted to pyruvic acid and CO2.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Simmon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citrate agar slant contain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citrate as the ( carbon source) ammonium ion (NH4) as the ( nitrogen source) &amp; the pH indicator (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Bromothymol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blue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14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300446"/>
            <a:ext cx="11625943" cy="625710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is done on slants since O2 is necessary for citrate utilization 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bacteria oxidize citrate , they remove it from the medium and liberate CO2.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CO2 combine with sodium (supplied by sodium citrate) and water to from sodium carbonate – an alkaline product .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This raises the pH , turns the pH indicator to 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blue color </a:t>
            </a:r>
            <a:r>
              <a:rPr lang="en-US" dirty="0"/>
              <a:t>and represents a </a:t>
            </a:r>
            <a:r>
              <a:rPr lang="en-US" b="1" dirty="0"/>
              <a:t>positive</a:t>
            </a:r>
            <a:r>
              <a:rPr lang="en-US" dirty="0"/>
              <a:t> citrate test ; absence of a color change is negative citrate test .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Citrate negative cultures will also show no growth in the medium and the medium remains green.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9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3"/>
          <a:stretch/>
        </p:blipFill>
        <p:spPr>
          <a:xfrm>
            <a:off x="2377440" y="1094581"/>
            <a:ext cx="7053944" cy="4927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6205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13436" r="40940" b="2472"/>
          <a:stretch/>
        </p:blipFill>
        <p:spPr>
          <a:xfrm>
            <a:off x="3925388" y="1737361"/>
            <a:ext cx="4271554" cy="4728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8621482" y="3592288"/>
            <a:ext cx="3357157" cy="7184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2517" y="3709862"/>
            <a:ext cx="2769326" cy="7576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184571" y="3931916"/>
            <a:ext cx="1436911" cy="6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91839" y="4078886"/>
            <a:ext cx="1593670" cy="9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86236" y="435813"/>
            <a:ext cx="3419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Citrate utilization </a:t>
            </a:r>
          </a:p>
        </p:txBody>
      </p:sp>
    </p:spTree>
    <p:extLst>
      <p:ext uri="{BB962C8B-B14F-4D97-AF65-F5344CB8AC3E}">
        <p14:creationId xmlns:p14="http://schemas.microsoft.com/office/powerpoint/2010/main" val="380902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7" y="300446"/>
            <a:ext cx="11769634" cy="6257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Sugar Iron Agar Test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 sugar iron agar test is generally used for the identification of enteric bacteria , also used to distinguish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other gram negative intestinal bacilli by their ability to catabolic glucose , lactose or sucrose and to liberate sulfide from ferrous ammonium sulfate or sodium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thiosulfide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 agar slant contain 1% concentration of lactose and sucrose , and 0.1% glucose concentration . 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 indicator phenol red , is also incorporated in to medium to detect acid production from carbohydrate fermentation 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 slant are inoculated by streaking the slant surface using a zig-zag streak pattern and than stabbing the agar deep with straight inoculating needle , incubation is for 18-24 hours in order to detect the presence of sugar fermentation , gas production , and H2S production 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7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61CA40-C20B-444D-8990-5774C4FF1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33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118D-5E36-482B-B1CF-ED460022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IMViC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348667-7105-4737-899D-CCA41C52C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572052"/>
              </p:ext>
            </p:extLst>
          </p:nvPr>
        </p:nvGraphicFramePr>
        <p:xfrm>
          <a:off x="67377" y="1994836"/>
          <a:ext cx="12057246" cy="2868327"/>
        </p:xfrm>
        <a:graphic>
          <a:graphicData uri="http://schemas.openxmlformats.org/drawingml/2006/table">
            <a:tbl>
              <a:tblPr firstRow="1" firstCol="1" bandRow="1"/>
              <a:tblGrid>
                <a:gridCol w="716215">
                  <a:extLst>
                    <a:ext uri="{9D8B030D-6E8A-4147-A177-3AD203B41FA5}">
                      <a16:colId xmlns:a16="http://schemas.microsoft.com/office/drawing/2014/main" val="3386420456"/>
                    </a:ext>
                  </a:extLst>
                </a:gridCol>
                <a:gridCol w="3214780">
                  <a:extLst>
                    <a:ext uri="{9D8B030D-6E8A-4147-A177-3AD203B41FA5}">
                      <a16:colId xmlns:a16="http://schemas.microsoft.com/office/drawing/2014/main" val="2725637766"/>
                    </a:ext>
                  </a:extLst>
                </a:gridCol>
                <a:gridCol w="1248092">
                  <a:extLst>
                    <a:ext uri="{9D8B030D-6E8A-4147-A177-3AD203B41FA5}">
                      <a16:colId xmlns:a16="http://schemas.microsoft.com/office/drawing/2014/main" val="36247039"/>
                    </a:ext>
                  </a:extLst>
                </a:gridCol>
                <a:gridCol w="1994004">
                  <a:extLst>
                    <a:ext uri="{9D8B030D-6E8A-4147-A177-3AD203B41FA5}">
                      <a16:colId xmlns:a16="http://schemas.microsoft.com/office/drawing/2014/main" val="3040802026"/>
                    </a:ext>
                  </a:extLst>
                </a:gridCol>
                <a:gridCol w="2903808">
                  <a:extLst>
                    <a:ext uri="{9D8B030D-6E8A-4147-A177-3AD203B41FA5}">
                      <a16:colId xmlns:a16="http://schemas.microsoft.com/office/drawing/2014/main" val="3634138403"/>
                    </a:ext>
                  </a:extLst>
                </a:gridCol>
                <a:gridCol w="1980347">
                  <a:extLst>
                    <a:ext uri="{9D8B030D-6E8A-4147-A177-3AD203B41FA5}">
                      <a16:colId xmlns:a16="http://schemas.microsoft.com/office/drawing/2014/main" val="486241979"/>
                    </a:ext>
                  </a:extLst>
                </a:gridCol>
              </a:tblGrid>
              <a:tr h="11285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Bacteria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Indole (I)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Methyl red (M)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Voges Proskauer (V)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Citrate (C)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629025"/>
                  </a:ext>
                </a:extLst>
              </a:tr>
              <a:tr h="61128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Escherichia coli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295807"/>
                  </a:ext>
                </a:extLst>
              </a:tr>
              <a:tr h="112852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Klebsiella pneumoniae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87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37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1" y="509451"/>
            <a:ext cx="11573692" cy="58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5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3DE4-9E42-447C-B4CC-F9D8749F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372F76-729E-4D0E-8A41-7D42ACF40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8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BB75F-3F8D-4A33-82F2-EBA91532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4E1605-87D4-4C04-B3A8-B6597BEBB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5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1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1647-1CFE-4A5F-8538-3FA486C3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TSI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Triple Sugar Iron Agar Test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AAE5CAFB-DE73-4026-BDF1-935D1EA2EF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224936"/>
              </p:ext>
            </p:extLst>
          </p:nvPr>
        </p:nvGraphicFramePr>
        <p:xfrm>
          <a:off x="77002" y="1491916"/>
          <a:ext cx="12041202" cy="5285724"/>
        </p:xfrm>
        <a:graphic>
          <a:graphicData uri="http://schemas.openxmlformats.org/drawingml/2006/table">
            <a:tbl>
              <a:tblPr firstRow="1" firstCol="1" bandRow="1"/>
              <a:tblGrid>
                <a:gridCol w="1470733">
                  <a:extLst>
                    <a:ext uri="{9D8B030D-6E8A-4147-A177-3AD203B41FA5}">
                      <a16:colId xmlns:a16="http://schemas.microsoft.com/office/drawing/2014/main" val="1092821426"/>
                    </a:ext>
                  </a:extLst>
                </a:gridCol>
                <a:gridCol w="1470733">
                  <a:extLst>
                    <a:ext uri="{9D8B030D-6E8A-4147-A177-3AD203B41FA5}">
                      <a16:colId xmlns:a16="http://schemas.microsoft.com/office/drawing/2014/main" val="3742933605"/>
                    </a:ext>
                  </a:extLst>
                </a:gridCol>
                <a:gridCol w="1837850">
                  <a:extLst>
                    <a:ext uri="{9D8B030D-6E8A-4147-A177-3AD203B41FA5}">
                      <a16:colId xmlns:a16="http://schemas.microsoft.com/office/drawing/2014/main" val="4091025117"/>
                    </a:ext>
                  </a:extLst>
                </a:gridCol>
                <a:gridCol w="1562512">
                  <a:extLst>
                    <a:ext uri="{9D8B030D-6E8A-4147-A177-3AD203B41FA5}">
                      <a16:colId xmlns:a16="http://schemas.microsoft.com/office/drawing/2014/main" val="2025043906"/>
                    </a:ext>
                  </a:extLst>
                </a:gridCol>
                <a:gridCol w="1562512">
                  <a:extLst>
                    <a:ext uri="{9D8B030D-6E8A-4147-A177-3AD203B41FA5}">
                      <a16:colId xmlns:a16="http://schemas.microsoft.com/office/drawing/2014/main" val="1645314522"/>
                    </a:ext>
                  </a:extLst>
                </a:gridCol>
                <a:gridCol w="4136862">
                  <a:extLst>
                    <a:ext uri="{9D8B030D-6E8A-4147-A177-3AD203B41FA5}">
                      <a16:colId xmlns:a16="http://schemas.microsoft.com/office/drawing/2014/main" val="499320501"/>
                    </a:ext>
                  </a:extLst>
                </a:gridCol>
              </a:tblGrid>
              <a:tr h="8809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slant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bottom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Scientific name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58778"/>
                  </a:ext>
                </a:extLst>
              </a:tr>
              <a:tr h="8809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\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Pseudomonas spp.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958986"/>
                  </a:ext>
                </a:extLst>
              </a:tr>
              <a:tr h="8809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\</a:t>
                      </a: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yellow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yellow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Escherichia coli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568903"/>
                  </a:ext>
                </a:extLst>
              </a:tr>
              <a:tr h="8809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\</a:t>
                      </a: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yellow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yellow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Proteus vulgaris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016735"/>
                  </a:ext>
                </a:extLst>
              </a:tr>
              <a:tr h="8809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\</a:t>
                      </a: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yellow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Shigella spp.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532810"/>
                  </a:ext>
                </a:extLst>
              </a:tr>
              <a:tr h="8809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\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yellow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Salmonella spp.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718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49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0263" y="483326"/>
            <a:ext cx="11181806" cy="59566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IMViC</a:t>
            </a:r>
            <a:r>
              <a:rPr lang="en-US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enteric bacteria is of prime importance in determining certain food born and water borne disease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 bacteria that are found in the intestines of humans and mammals belong to the family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bacteria are short , gram negative , non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bacilli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can be subdivided into lactose fermenters and non fermenters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2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3326"/>
            <a:ext cx="10515600" cy="56936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IMViC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test for production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ndole from tryptophan.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ethyl red test for acid production from glucose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oges-proskauer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for production of acetoin from glucose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test for the use of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itrate as the  sole for carbon source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2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483326"/>
            <a:ext cx="11364686" cy="604810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Indole production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amino acid tryptophan is found in nearly all proteins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that contain the enzyme </a:t>
            </a:r>
            <a:r>
              <a:rPr lang="en-US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tryptophanase</a:t>
            </a:r>
            <a:r>
              <a:rPr lang="en-US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hydrolyze tryptophan to its metabolic products , namely , indole , pyruvic acid and ammonia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bacteria use the pyruvic acid and ammonia to satisfy nutritional needs ; indole can be detected by the addition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Kovac’s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reagent , which reacts with the indole producing a bright red compound on the surface of the medium 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2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813</Words>
  <Application>Microsoft Office PowerPoint</Application>
  <PresentationFormat>Widescreen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TSI Triple Sugar Iron Agar Test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IMViC tests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MOONLIGHT</dc:creator>
  <cp:lastModifiedBy>a</cp:lastModifiedBy>
  <cp:revision>51</cp:revision>
  <dcterms:created xsi:type="dcterms:W3CDTF">2017-12-02T19:26:09Z</dcterms:created>
  <dcterms:modified xsi:type="dcterms:W3CDTF">2025-11-24T16:51:12Z</dcterms:modified>
</cp:coreProperties>
</file>