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6" r:id="rId8"/>
    <p:sldId id="265" r:id="rId9"/>
    <p:sldId id="273" r:id="rId10"/>
    <p:sldId id="264" r:id="rId11"/>
    <p:sldId id="268" r:id="rId12"/>
    <p:sldId id="269" r:id="rId13"/>
    <p:sldId id="267" r:id="rId14"/>
    <p:sldId id="270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48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9424-8E7F-4084-A623-AE464F89C355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03E6-2677-46AE-9ABE-7682DCD63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92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9424-8E7F-4084-A623-AE464F89C355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03E6-2677-46AE-9ABE-7682DCD63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357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9424-8E7F-4084-A623-AE464F89C355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03E6-2677-46AE-9ABE-7682DCD63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702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9424-8E7F-4084-A623-AE464F89C355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03E6-2677-46AE-9ABE-7682DCD6339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5354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9424-8E7F-4084-A623-AE464F89C355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03E6-2677-46AE-9ABE-7682DCD63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258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9424-8E7F-4084-A623-AE464F89C355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03E6-2677-46AE-9ABE-7682DCD63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15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9424-8E7F-4084-A623-AE464F89C355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03E6-2677-46AE-9ABE-7682DCD63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367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9424-8E7F-4084-A623-AE464F89C355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03E6-2677-46AE-9ABE-7682DCD63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8648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9424-8E7F-4084-A623-AE464F89C355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03E6-2677-46AE-9ABE-7682DCD63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42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9424-8E7F-4084-A623-AE464F89C355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03E6-2677-46AE-9ABE-7682DCD63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852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9424-8E7F-4084-A623-AE464F89C355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03E6-2677-46AE-9ABE-7682DCD63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257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9424-8E7F-4084-A623-AE464F89C355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03E6-2677-46AE-9ABE-7682DCD63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890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9424-8E7F-4084-A623-AE464F89C355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03E6-2677-46AE-9ABE-7682DCD63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12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9424-8E7F-4084-A623-AE464F89C355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03E6-2677-46AE-9ABE-7682DCD63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30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9424-8E7F-4084-A623-AE464F89C355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03E6-2677-46AE-9ABE-7682DCD63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955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9424-8E7F-4084-A623-AE464F89C355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03E6-2677-46AE-9ABE-7682DCD63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75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9424-8E7F-4084-A623-AE464F89C355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703E6-2677-46AE-9ABE-7682DCD63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0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A119424-8E7F-4084-A623-AE464F89C355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D0703E6-2677-46AE-9ABE-7682DCD63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658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D9659-D4E8-399A-A179-DDDE61980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7870" y="1698482"/>
            <a:ext cx="5108507" cy="1409700"/>
          </a:xfrm>
        </p:spPr>
        <p:txBody>
          <a:bodyPr>
            <a:noAutofit/>
          </a:bodyPr>
          <a:lstStyle/>
          <a:p>
            <a:pPr marL="469265" indent="-456565">
              <a:lnSpc>
                <a:spcPct val="100000"/>
              </a:lnSpc>
              <a:spcBef>
                <a:spcPts val="95"/>
              </a:spcBef>
              <a:tabLst>
                <a:tab pos="469265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/>
                <a:cs typeface="Arial"/>
              </a:rPr>
              <a:t>In</a:t>
            </a:r>
            <a:r>
              <a:rPr lang="en-US" sz="24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/>
                <a:cs typeface="Arial"/>
              </a:rPr>
              <a:t>vitro</a:t>
            </a:r>
            <a:r>
              <a:rPr lang="en-US" sz="24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/>
                <a:cs typeface="Arial"/>
              </a:rPr>
              <a:t>dissolution</a:t>
            </a:r>
            <a:r>
              <a:rPr lang="en-US" sz="24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/>
                <a:cs typeface="Arial"/>
              </a:rPr>
              <a:t>study</a:t>
            </a:r>
            <a:r>
              <a:rPr lang="en-US" sz="24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lang="en-US" sz="24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/>
                <a:cs typeface="Arial"/>
              </a:rPr>
              <a:t>per</a:t>
            </a:r>
            <a:r>
              <a:rPr lang="en-US" sz="24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/>
                <a:cs typeface="Arial"/>
              </a:rPr>
              <a:t>–</a:t>
            </a:r>
            <a:r>
              <a:rPr lang="en-US" sz="24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/>
                <a:cs typeface="Arial"/>
              </a:rPr>
              <a:t>oral</a:t>
            </a:r>
            <a:r>
              <a:rPr lang="en-US" sz="24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400" b="1" spc="-10" dirty="0">
                <a:solidFill>
                  <a:srgbClr val="FF0000"/>
                </a:solidFill>
                <a:latin typeface="Arial"/>
                <a:cs typeface="Arial"/>
              </a:rPr>
              <a:t>tablet</a:t>
            </a:r>
            <a:br>
              <a:rPr lang="en-US" sz="2400" dirty="0">
                <a:latin typeface="Arial"/>
                <a:cs typeface="Arial"/>
              </a:rPr>
            </a:br>
            <a:r>
              <a:rPr lang="en-US" sz="2400" dirty="0">
                <a:latin typeface="Arial MT"/>
                <a:cs typeface="Arial MT"/>
              </a:rPr>
              <a:t>	</a:t>
            </a:r>
            <a:endParaRPr lang="en-US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924BFB-4475-B325-58DD-84096DA387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37870" y="3749819"/>
            <a:ext cx="6096000" cy="2984269"/>
          </a:xfrm>
        </p:spPr>
        <p:txBody>
          <a:bodyPr>
            <a:norm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800" b="1" dirty="0">
                <a:latin typeface="Arial"/>
                <a:cs typeface="Arial"/>
              </a:rPr>
              <a:t>Assistant Prof. Anas Tariq </a:t>
            </a:r>
          </a:p>
          <a:p>
            <a:pPr marL="12700">
              <a:lnSpc>
                <a:spcPct val="100000"/>
              </a:lnSpc>
            </a:pPr>
            <a:r>
              <a:rPr lang="en-US" sz="2800" b="1" dirty="0" err="1">
                <a:latin typeface="Arial"/>
                <a:cs typeface="Arial"/>
              </a:rPr>
              <a:t>Lec</a:t>
            </a:r>
            <a:r>
              <a:rPr lang="en-US" sz="2800" b="1" dirty="0">
                <a:latin typeface="Arial"/>
                <a:cs typeface="Arial"/>
              </a:rPr>
              <a:t>.</a:t>
            </a:r>
            <a:r>
              <a:rPr lang="en-US" sz="2800" b="1" spc="-25" dirty="0">
                <a:latin typeface="Arial"/>
                <a:cs typeface="Arial"/>
              </a:rPr>
              <a:t> </a:t>
            </a:r>
            <a:r>
              <a:rPr lang="en-US" sz="2800" b="1" spc="-20" dirty="0">
                <a:latin typeface="Arial"/>
                <a:cs typeface="Arial"/>
              </a:rPr>
              <a:t>Nora Zawar</a:t>
            </a:r>
          </a:p>
          <a:p>
            <a:pPr marL="12700">
              <a:lnSpc>
                <a:spcPct val="100000"/>
              </a:lnSpc>
            </a:pPr>
            <a:r>
              <a:rPr lang="en-US" sz="2800" b="1" spc="-20" dirty="0" err="1">
                <a:latin typeface="Arial"/>
                <a:cs typeface="Arial"/>
              </a:rPr>
              <a:t>Lec</a:t>
            </a:r>
            <a:r>
              <a:rPr lang="en-US" sz="2800" b="1" spc="-20" dirty="0">
                <a:latin typeface="Arial"/>
                <a:cs typeface="Arial"/>
              </a:rPr>
              <a:t>. Zeina Dawood</a:t>
            </a:r>
          </a:p>
          <a:p>
            <a:pPr marL="12700">
              <a:lnSpc>
                <a:spcPct val="100000"/>
              </a:lnSpc>
            </a:pPr>
            <a:r>
              <a:rPr lang="en-US" sz="2800" b="1" spc="-20" dirty="0" err="1">
                <a:latin typeface="Arial"/>
                <a:cs typeface="Arial"/>
              </a:rPr>
              <a:t>Lec</a:t>
            </a:r>
            <a:r>
              <a:rPr lang="en-US" sz="2800" b="1" spc="-20" dirty="0">
                <a:latin typeface="Arial"/>
                <a:cs typeface="Arial"/>
              </a:rPr>
              <a:t>. Sura Zuhair</a:t>
            </a:r>
            <a:endParaRPr lang="en-US" b="1" dirty="0"/>
          </a:p>
        </p:txBody>
      </p:sp>
      <p:pic>
        <p:nvPicPr>
          <p:cNvPr id="4" name="Picture 2" descr="Biorelevant Dissolution Testing: Bridging the Gap Between Lab and In Vivo  Performance">
            <a:extLst>
              <a:ext uri="{FF2B5EF4-FFF2-40B4-BE49-F238E27FC236}">
                <a16:creationId xmlns:a16="http://schemas.microsoft.com/office/drawing/2014/main" id="{7DBB2832-B93A-6BAD-62C3-970C66F4B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1" y="2261286"/>
            <a:ext cx="4935104" cy="455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صيدلة مستنصرية‎ (@saydla) · Baghdad, Iraq · Instagram photos ...">
            <a:extLst>
              <a:ext uri="{FF2B5EF4-FFF2-40B4-BE49-F238E27FC236}">
                <a16:creationId xmlns:a16="http://schemas.microsoft.com/office/drawing/2014/main" id="{9F7A8EA6-D1C0-A24A-2598-7DEE51D599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39"/>
          <a:stretch>
            <a:fillRect/>
          </a:stretch>
        </p:blipFill>
        <p:spPr bwMode="auto">
          <a:xfrm>
            <a:off x="0" y="40400"/>
            <a:ext cx="16002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‪College of Pharmacy-Mustansiriyah University كلية الصيدلة ...‬‏">
            <a:extLst>
              <a:ext uri="{FF2B5EF4-FFF2-40B4-BE49-F238E27FC236}">
                <a16:creationId xmlns:a16="http://schemas.microsoft.com/office/drawing/2014/main" id="{B0FE99A3-EE04-E207-F1FA-88559F49E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623" y="21350"/>
            <a:ext cx="14478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084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2256E-8D60-9AA2-7315-70F698D508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2378" y="623455"/>
            <a:ext cx="4888510" cy="5843846"/>
          </a:xfrm>
        </p:spPr>
        <p:txBody>
          <a:bodyPr>
            <a:normAutofit fontScale="92500" lnSpcReduction="10000"/>
          </a:bodyPr>
          <a:lstStyle/>
          <a:p>
            <a:pPr marL="12700" marR="5080" indent="31496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27660" algn="l"/>
                <a:tab pos="2027555" algn="l"/>
                <a:tab pos="2879725" algn="l"/>
                <a:tab pos="3577590" algn="l"/>
                <a:tab pos="4124960" algn="l"/>
                <a:tab pos="5741670" algn="l"/>
                <a:tab pos="6188710" algn="l"/>
                <a:tab pos="7277100" algn="l"/>
              </a:tabLst>
            </a:pPr>
            <a:r>
              <a:rPr lang="en-US" spc="-10" dirty="0">
                <a:latin typeface="Arial MT"/>
                <a:cs typeface="Arial MT"/>
              </a:rPr>
              <a:t>Dissolution</a:t>
            </a:r>
            <a:r>
              <a:rPr lang="en-US" dirty="0">
                <a:latin typeface="Arial MT"/>
                <a:cs typeface="Arial MT"/>
              </a:rPr>
              <a:t>	</a:t>
            </a:r>
            <a:r>
              <a:rPr lang="en-US" spc="-20" dirty="0">
                <a:latin typeface="Arial MT"/>
                <a:cs typeface="Arial MT"/>
              </a:rPr>
              <a:t>tests</a:t>
            </a:r>
            <a:r>
              <a:rPr lang="en-US" dirty="0">
                <a:latin typeface="Arial MT"/>
                <a:cs typeface="Arial MT"/>
              </a:rPr>
              <a:t>	</a:t>
            </a:r>
            <a:r>
              <a:rPr lang="en-US" spc="-25" dirty="0">
                <a:latin typeface="Arial MT"/>
                <a:cs typeface="Arial MT"/>
              </a:rPr>
              <a:t>can</a:t>
            </a:r>
            <a:r>
              <a:rPr lang="en-US" dirty="0">
                <a:latin typeface="Arial MT"/>
                <a:cs typeface="Arial MT"/>
              </a:rPr>
              <a:t>	</a:t>
            </a:r>
            <a:r>
              <a:rPr lang="en-US" spc="-25" dirty="0">
                <a:latin typeface="Arial MT"/>
                <a:cs typeface="Arial MT"/>
              </a:rPr>
              <a:t>be</a:t>
            </a:r>
            <a:r>
              <a:rPr lang="en-US" dirty="0">
                <a:latin typeface="Arial MT"/>
                <a:cs typeface="Arial MT"/>
              </a:rPr>
              <a:t>	</a:t>
            </a:r>
            <a:r>
              <a:rPr lang="en-US" spc="-10" dirty="0">
                <a:latin typeface="Arial MT"/>
                <a:cs typeface="Arial MT"/>
              </a:rPr>
              <a:t>conducted</a:t>
            </a:r>
            <a:r>
              <a:rPr lang="en-US" dirty="0">
                <a:latin typeface="Arial MT"/>
                <a:cs typeface="Arial MT"/>
              </a:rPr>
              <a:t>	</a:t>
            </a:r>
            <a:r>
              <a:rPr lang="en-US" spc="-25" dirty="0">
                <a:latin typeface="Arial MT"/>
                <a:cs typeface="Arial MT"/>
              </a:rPr>
              <a:t>in</a:t>
            </a:r>
            <a:r>
              <a:rPr lang="en-US" dirty="0">
                <a:latin typeface="Arial MT"/>
                <a:cs typeface="Arial MT"/>
              </a:rPr>
              <a:t>	</a:t>
            </a:r>
            <a:r>
              <a:rPr lang="en-US" spc="-10" dirty="0">
                <a:solidFill>
                  <a:srgbClr val="FF0000"/>
                </a:solidFill>
                <a:latin typeface="Arial MT"/>
                <a:cs typeface="Arial MT"/>
              </a:rPr>
              <a:t>simple</a:t>
            </a:r>
            <a:r>
              <a:rPr lang="en-US" dirty="0">
                <a:solidFill>
                  <a:srgbClr val="FF0000"/>
                </a:solidFill>
                <a:latin typeface="Arial MT"/>
                <a:cs typeface="Arial MT"/>
              </a:rPr>
              <a:t>	</a:t>
            </a:r>
            <a:r>
              <a:rPr lang="en-US" spc="-10" dirty="0">
                <a:solidFill>
                  <a:srgbClr val="FF0000"/>
                </a:solidFill>
                <a:latin typeface="Arial MT"/>
                <a:cs typeface="Arial MT"/>
              </a:rPr>
              <a:t>buffer </a:t>
            </a:r>
            <a:r>
              <a:rPr lang="en-US" dirty="0">
                <a:solidFill>
                  <a:srgbClr val="FF0000"/>
                </a:solidFill>
                <a:latin typeface="Arial MT"/>
                <a:cs typeface="Arial MT"/>
              </a:rPr>
              <a:t>solutions</a:t>
            </a:r>
            <a:r>
              <a:rPr lang="en-US" spc="-5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or</a:t>
            </a:r>
            <a:r>
              <a:rPr lang="en-US" spc="-80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in</a:t>
            </a:r>
            <a:r>
              <a:rPr lang="en-US" spc="-70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more</a:t>
            </a:r>
            <a:r>
              <a:rPr lang="en-US" spc="-80" dirty="0">
                <a:latin typeface="Arial MT"/>
                <a:cs typeface="Arial MT"/>
              </a:rPr>
              <a:t> </a:t>
            </a:r>
            <a:r>
              <a:rPr lang="en-US" spc="-25" dirty="0">
                <a:solidFill>
                  <a:srgbClr val="FF0000"/>
                </a:solidFill>
                <a:latin typeface="Arial MT"/>
                <a:cs typeface="Arial MT"/>
              </a:rPr>
              <a:t>bio-</a:t>
            </a:r>
            <a:r>
              <a:rPr lang="en-US" dirty="0">
                <a:solidFill>
                  <a:srgbClr val="FF0000"/>
                </a:solidFill>
                <a:latin typeface="Arial MT"/>
                <a:cs typeface="Arial MT"/>
              </a:rPr>
              <a:t>relevant</a:t>
            </a:r>
            <a:r>
              <a:rPr lang="en-US" spc="-4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en-US" dirty="0">
                <a:solidFill>
                  <a:srgbClr val="FF0000"/>
                </a:solidFill>
                <a:latin typeface="Arial MT"/>
                <a:cs typeface="Arial MT"/>
              </a:rPr>
              <a:t>dissolution</a:t>
            </a:r>
            <a:r>
              <a:rPr lang="en-US" spc="-4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en-US" spc="-10" dirty="0">
                <a:solidFill>
                  <a:srgbClr val="FF0000"/>
                </a:solidFill>
                <a:latin typeface="Arial MT"/>
                <a:cs typeface="Arial MT"/>
              </a:rPr>
              <a:t>media</a:t>
            </a:r>
          </a:p>
          <a:p>
            <a:pPr marL="12700" marR="5080" indent="31496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27660" algn="l"/>
                <a:tab pos="2027555" algn="l"/>
                <a:tab pos="2879725" algn="l"/>
                <a:tab pos="3577590" algn="l"/>
                <a:tab pos="4124960" algn="l"/>
                <a:tab pos="5741670" algn="l"/>
                <a:tab pos="6188710" algn="l"/>
                <a:tab pos="7277100" algn="l"/>
              </a:tabLst>
            </a:pPr>
            <a:endParaRPr lang="en-US" spc="-10" dirty="0">
              <a:latin typeface="Arial MT"/>
              <a:cs typeface="Arial MT"/>
            </a:endParaRPr>
          </a:p>
          <a:p>
            <a:pPr marL="12700" marR="5080" indent="0">
              <a:lnSpc>
                <a:spcPct val="100000"/>
              </a:lnSpc>
              <a:spcBef>
                <a:spcPts val="100"/>
              </a:spcBef>
              <a:buNone/>
              <a:tabLst>
                <a:tab pos="327660" algn="l"/>
                <a:tab pos="2027555" algn="l"/>
                <a:tab pos="2879725" algn="l"/>
                <a:tab pos="3577590" algn="l"/>
                <a:tab pos="4124960" algn="l"/>
                <a:tab pos="5741670" algn="l"/>
                <a:tab pos="6188710" algn="l"/>
                <a:tab pos="7277100" algn="l"/>
              </a:tabLst>
            </a:pPr>
            <a:endParaRPr lang="en-US" dirty="0">
              <a:latin typeface="Arial MT"/>
              <a:cs typeface="Arial MT"/>
            </a:endParaRPr>
          </a:p>
          <a:p>
            <a:pPr marL="201930" indent="-189230">
              <a:lnSpc>
                <a:spcPct val="100000"/>
              </a:lnSpc>
              <a:spcBef>
                <a:spcPts val="575"/>
              </a:spcBef>
              <a:tabLst>
                <a:tab pos="201930" algn="l"/>
              </a:tabLst>
            </a:pPr>
            <a:r>
              <a:rPr lang="en-US" dirty="0">
                <a:latin typeface="Arial MT"/>
                <a:cs typeface="Arial MT"/>
              </a:rPr>
              <a:t>Dissolution</a:t>
            </a:r>
            <a:r>
              <a:rPr lang="en-US" spc="-45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tests</a:t>
            </a:r>
            <a:r>
              <a:rPr lang="en-US" spc="-85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are</a:t>
            </a:r>
            <a:r>
              <a:rPr lang="en-US" spc="-80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normally</a:t>
            </a:r>
            <a:r>
              <a:rPr lang="en-US" spc="-60" dirty="0">
                <a:latin typeface="Arial MT"/>
                <a:cs typeface="Arial MT"/>
              </a:rPr>
              <a:t> </a:t>
            </a:r>
            <a:r>
              <a:rPr lang="en-US" spc="-10" dirty="0">
                <a:latin typeface="Arial MT"/>
                <a:cs typeface="Arial MT"/>
              </a:rPr>
              <a:t>performed </a:t>
            </a:r>
            <a:r>
              <a:rPr lang="en-US" sz="2400" b="1" dirty="0">
                <a:solidFill>
                  <a:srgbClr val="FF0000"/>
                </a:solidFill>
                <a:latin typeface="Arial"/>
                <a:cs typeface="Arial"/>
              </a:rPr>
              <a:t>under</a:t>
            </a:r>
            <a:r>
              <a:rPr lang="en-US" sz="2400" b="1" spc="6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/>
                <a:cs typeface="Arial"/>
              </a:rPr>
              <a:t>sink</a:t>
            </a:r>
            <a:r>
              <a:rPr lang="en-US" sz="24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400" b="1" spc="-10" dirty="0">
                <a:solidFill>
                  <a:srgbClr val="FF0000"/>
                </a:solidFill>
                <a:latin typeface="Arial"/>
                <a:cs typeface="Arial"/>
              </a:rPr>
              <a:t>conditions</a:t>
            </a:r>
          </a:p>
          <a:p>
            <a:pPr marL="201930" indent="-189230">
              <a:lnSpc>
                <a:spcPct val="100000"/>
              </a:lnSpc>
              <a:spcBef>
                <a:spcPts val="575"/>
              </a:spcBef>
              <a:tabLst>
                <a:tab pos="201930" algn="l"/>
              </a:tabLst>
            </a:pPr>
            <a:endParaRPr lang="en-US" sz="2400" dirty="0">
              <a:latin typeface="Arial"/>
              <a:cs typeface="Arial"/>
            </a:endParaRPr>
          </a:p>
          <a:p>
            <a:pPr marL="12700" marR="2540" algn="just">
              <a:lnSpc>
                <a:spcPct val="100000"/>
              </a:lnSpc>
              <a:spcBef>
                <a:spcPts val="590"/>
              </a:spcBef>
            </a:pPr>
            <a:r>
              <a:rPr lang="en-US" b="1" dirty="0">
                <a:latin typeface="Arial MT"/>
                <a:cs typeface="Arial MT"/>
              </a:rPr>
              <a:t>Sink  condition  </a:t>
            </a:r>
            <a:r>
              <a:rPr lang="en-US" dirty="0">
                <a:latin typeface="Arial MT"/>
                <a:cs typeface="Arial MT"/>
              </a:rPr>
              <a:t>is</a:t>
            </a:r>
            <a:r>
              <a:rPr lang="en-US" spc="5" dirty="0">
                <a:latin typeface="Arial MT"/>
                <a:cs typeface="Arial MT"/>
              </a:rPr>
              <a:t>  </a:t>
            </a:r>
            <a:r>
              <a:rPr lang="en-US" dirty="0">
                <a:latin typeface="Arial MT"/>
                <a:cs typeface="Arial MT"/>
              </a:rPr>
              <a:t>the</a:t>
            </a:r>
            <a:r>
              <a:rPr lang="en-US" spc="10" dirty="0">
                <a:latin typeface="Arial MT"/>
                <a:cs typeface="Arial MT"/>
              </a:rPr>
              <a:t>  </a:t>
            </a:r>
            <a:r>
              <a:rPr lang="en-US" dirty="0">
                <a:latin typeface="Arial MT"/>
                <a:cs typeface="Arial MT"/>
              </a:rPr>
              <a:t>ability</a:t>
            </a:r>
            <a:r>
              <a:rPr lang="en-US" spc="5" dirty="0">
                <a:latin typeface="Arial MT"/>
                <a:cs typeface="Arial MT"/>
              </a:rPr>
              <a:t>  </a:t>
            </a:r>
            <a:r>
              <a:rPr lang="en-US" dirty="0">
                <a:latin typeface="Arial MT"/>
                <a:cs typeface="Arial MT"/>
              </a:rPr>
              <a:t>of</a:t>
            </a:r>
            <a:r>
              <a:rPr lang="en-US" spc="-5" dirty="0">
                <a:latin typeface="Arial MT"/>
                <a:cs typeface="Arial MT"/>
              </a:rPr>
              <a:t>  </a:t>
            </a:r>
            <a:r>
              <a:rPr lang="en-US" dirty="0">
                <a:latin typeface="Arial MT"/>
                <a:cs typeface="Arial MT"/>
              </a:rPr>
              <a:t>the</a:t>
            </a:r>
            <a:r>
              <a:rPr lang="en-US" spc="5" dirty="0">
                <a:latin typeface="Arial MT"/>
                <a:cs typeface="Arial MT"/>
              </a:rPr>
              <a:t>  </a:t>
            </a:r>
            <a:r>
              <a:rPr lang="en-US" dirty="0">
                <a:latin typeface="Arial MT"/>
                <a:cs typeface="Arial MT"/>
              </a:rPr>
              <a:t>dissolution  media</a:t>
            </a:r>
            <a:r>
              <a:rPr lang="en-US" spc="5" dirty="0">
                <a:latin typeface="Arial MT"/>
                <a:cs typeface="Arial MT"/>
              </a:rPr>
              <a:t>  </a:t>
            </a:r>
            <a:r>
              <a:rPr lang="en-US" spc="-25" dirty="0">
                <a:latin typeface="Arial MT"/>
                <a:cs typeface="Arial MT"/>
              </a:rPr>
              <a:t>to </a:t>
            </a:r>
            <a:r>
              <a:rPr lang="en-US" dirty="0">
                <a:latin typeface="Arial MT"/>
                <a:cs typeface="Arial MT"/>
              </a:rPr>
              <a:t>dissolve</a:t>
            </a:r>
            <a:r>
              <a:rPr lang="en-US" spc="145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at</a:t>
            </a:r>
            <a:r>
              <a:rPr lang="en-US" spc="140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least</a:t>
            </a:r>
            <a:r>
              <a:rPr lang="en-US" spc="150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3</a:t>
            </a:r>
            <a:r>
              <a:rPr lang="en-US" spc="120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times</a:t>
            </a:r>
            <a:r>
              <a:rPr lang="en-US" spc="150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the</a:t>
            </a:r>
            <a:r>
              <a:rPr lang="en-US" spc="135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amount</a:t>
            </a:r>
            <a:r>
              <a:rPr lang="en-US" spc="145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of</a:t>
            </a:r>
            <a:r>
              <a:rPr lang="en-US" spc="140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drug</a:t>
            </a:r>
            <a:r>
              <a:rPr lang="en-US" spc="135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that</a:t>
            </a:r>
            <a:r>
              <a:rPr lang="en-US" spc="140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is</a:t>
            </a:r>
            <a:r>
              <a:rPr lang="en-US" spc="145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in</a:t>
            </a:r>
            <a:r>
              <a:rPr lang="en-US" spc="145" dirty="0">
                <a:latin typeface="Arial MT"/>
                <a:cs typeface="Arial MT"/>
              </a:rPr>
              <a:t> </a:t>
            </a:r>
            <a:r>
              <a:rPr lang="en-US" spc="-20" dirty="0">
                <a:latin typeface="Arial MT"/>
                <a:cs typeface="Arial MT"/>
              </a:rPr>
              <a:t>your </a:t>
            </a:r>
            <a:r>
              <a:rPr lang="en-US" dirty="0">
                <a:latin typeface="Arial MT"/>
                <a:cs typeface="Arial MT"/>
              </a:rPr>
              <a:t>dosage</a:t>
            </a:r>
            <a:r>
              <a:rPr lang="en-US" spc="80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form.</a:t>
            </a:r>
            <a:r>
              <a:rPr lang="en-US" spc="75" dirty="0">
                <a:latin typeface="Arial MT"/>
                <a:cs typeface="Arial MT"/>
              </a:rPr>
              <a:t> </a:t>
            </a:r>
          </a:p>
          <a:p>
            <a:pPr marL="12700" marR="2540" algn="just">
              <a:lnSpc>
                <a:spcPct val="100000"/>
              </a:lnSpc>
              <a:spcBef>
                <a:spcPts val="590"/>
              </a:spcBef>
            </a:pPr>
            <a:endParaRPr lang="en-US" spc="75" dirty="0">
              <a:latin typeface="Arial MT"/>
              <a:cs typeface="Arial MT"/>
            </a:endParaRPr>
          </a:p>
          <a:p>
            <a:pPr marL="12700" marR="2540" algn="just">
              <a:lnSpc>
                <a:spcPct val="100000"/>
              </a:lnSpc>
              <a:spcBef>
                <a:spcPts val="590"/>
              </a:spcBef>
            </a:pPr>
            <a:r>
              <a:rPr lang="en-US" dirty="0">
                <a:latin typeface="Arial MT"/>
                <a:cs typeface="Arial MT"/>
              </a:rPr>
              <a:t>Having</a:t>
            </a:r>
            <a:r>
              <a:rPr lang="en-US" spc="75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sink</a:t>
            </a:r>
            <a:r>
              <a:rPr lang="en-US" spc="80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conditions</a:t>
            </a:r>
            <a:r>
              <a:rPr lang="en-US" spc="75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helps</a:t>
            </a:r>
            <a:r>
              <a:rPr lang="en-US" spc="75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your</a:t>
            </a:r>
            <a:r>
              <a:rPr lang="en-US" spc="75" dirty="0">
                <a:latin typeface="Arial MT"/>
                <a:cs typeface="Arial MT"/>
              </a:rPr>
              <a:t> </a:t>
            </a:r>
            <a:r>
              <a:rPr lang="en-US" spc="-10" dirty="0">
                <a:latin typeface="Arial MT"/>
                <a:cs typeface="Arial MT"/>
              </a:rPr>
              <a:t>dissolution </a:t>
            </a:r>
            <a:r>
              <a:rPr lang="en-US" dirty="0">
                <a:latin typeface="Arial MT"/>
                <a:cs typeface="Arial MT"/>
              </a:rPr>
              <a:t>have</a:t>
            </a:r>
            <a:r>
              <a:rPr lang="en-US" spc="335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more</a:t>
            </a:r>
            <a:r>
              <a:rPr lang="en-US" spc="355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robustness</a:t>
            </a:r>
            <a:r>
              <a:rPr lang="en-US" spc="340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as</a:t>
            </a:r>
            <a:r>
              <a:rPr lang="en-US" spc="345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well</a:t>
            </a:r>
            <a:r>
              <a:rPr lang="en-US" spc="335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as</a:t>
            </a:r>
            <a:r>
              <a:rPr lang="en-US" spc="340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being</a:t>
            </a:r>
            <a:r>
              <a:rPr lang="en-US" spc="340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more</a:t>
            </a:r>
            <a:r>
              <a:rPr lang="en-US" spc="340" dirty="0">
                <a:latin typeface="Arial MT"/>
                <a:cs typeface="Arial MT"/>
              </a:rPr>
              <a:t> </a:t>
            </a:r>
            <a:r>
              <a:rPr lang="en-US" spc="-10" dirty="0">
                <a:latin typeface="Arial MT"/>
                <a:cs typeface="Arial MT"/>
              </a:rPr>
              <a:t>biologically relevant.</a:t>
            </a:r>
          </a:p>
          <a:p>
            <a:pPr marL="12700" marR="2540" algn="just">
              <a:lnSpc>
                <a:spcPct val="100000"/>
              </a:lnSpc>
              <a:spcBef>
                <a:spcPts val="590"/>
              </a:spcBef>
            </a:pPr>
            <a:endParaRPr lang="en-US" spc="-10" dirty="0">
              <a:latin typeface="Arial MT"/>
              <a:cs typeface="Arial MT"/>
            </a:endParaRPr>
          </a:p>
          <a:p>
            <a:pPr marL="0" marR="2540" indent="0" algn="just">
              <a:lnSpc>
                <a:spcPct val="100000"/>
              </a:lnSpc>
              <a:spcBef>
                <a:spcPts val="590"/>
              </a:spcBef>
              <a:buNone/>
            </a:pPr>
            <a:endParaRPr lang="en-US" spc="-10" dirty="0">
              <a:latin typeface="Arial MT"/>
              <a:cs typeface="Arial MT"/>
            </a:endParaRPr>
          </a:p>
          <a:p>
            <a:pPr marL="0" marR="2540" indent="0" algn="just">
              <a:lnSpc>
                <a:spcPct val="100000"/>
              </a:lnSpc>
              <a:spcBef>
                <a:spcPts val="590"/>
              </a:spcBef>
              <a:buNone/>
            </a:pPr>
            <a:endParaRPr lang="en-US" dirty="0">
              <a:latin typeface="Arial MT"/>
              <a:cs typeface="Arial MT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6635E4-7479-9000-91C3-4D6354064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4496" y="249382"/>
            <a:ext cx="4572000" cy="635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360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289328" y="294710"/>
            <a:ext cx="5627950" cy="57502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30425" marR="1140460" indent="-971550" defTabSz="914400">
              <a:spcBef>
                <a:spcPts val="100"/>
              </a:spcBef>
            </a:pPr>
            <a:r>
              <a:rPr dirty="0">
                <a:solidFill>
                  <a:prstClr val="black"/>
                </a:solidFill>
                <a:highlight>
                  <a:srgbClr val="FFFF00"/>
                </a:highlight>
                <a:latin typeface="Arial MT"/>
                <a:cs typeface="Arial MT"/>
              </a:rPr>
              <a:t>Procedure</a:t>
            </a:r>
            <a:r>
              <a:rPr spc="-60" dirty="0">
                <a:solidFill>
                  <a:prstClr val="black"/>
                </a:solidFill>
                <a:highlight>
                  <a:srgbClr val="FFFF00"/>
                </a:highlight>
                <a:latin typeface="Arial MT"/>
                <a:cs typeface="Arial MT"/>
              </a:rPr>
              <a:t> </a:t>
            </a:r>
            <a:r>
              <a:rPr dirty="0">
                <a:solidFill>
                  <a:prstClr val="black"/>
                </a:solidFill>
                <a:highlight>
                  <a:srgbClr val="FFFF00"/>
                </a:highlight>
                <a:latin typeface="Arial MT"/>
                <a:cs typeface="Arial MT"/>
              </a:rPr>
              <a:t>(</a:t>
            </a:r>
            <a:r>
              <a:rPr spc="-25" dirty="0">
                <a:solidFill>
                  <a:prstClr val="black"/>
                </a:solidFill>
                <a:highlight>
                  <a:srgbClr val="FFFF00"/>
                </a:highlight>
                <a:latin typeface="Arial MT"/>
                <a:cs typeface="Arial MT"/>
              </a:rPr>
              <a:t> </a:t>
            </a:r>
            <a:r>
              <a:rPr dirty="0">
                <a:solidFill>
                  <a:prstClr val="black"/>
                </a:solidFill>
                <a:highlight>
                  <a:srgbClr val="FFFF00"/>
                </a:highlight>
                <a:latin typeface="Arial MT"/>
                <a:cs typeface="Arial MT"/>
              </a:rPr>
              <a:t>Dissolution</a:t>
            </a:r>
            <a:r>
              <a:rPr spc="-45" dirty="0">
                <a:solidFill>
                  <a:prstClr val="black"/>
                </a:solidFill>
                <a:highlight>
                  <a:srgbClr val="FFFF00"/>
                </a:highlight>
                <a:latin typeface="Arial MT"/>
                <a:cs typeface="Arial MT"/>
              </a:rPr>
              <a:t> </a:t>
            </a:r>
            <a:r>
              <a:rPr dirty="0">
                <a:solidFill>
                  <a:prstClr val="black"/>
                </a:solidFill>
                <a:highlight>
                  <a:srgbClr val="FFFF00"/>
                </a:highlight>
                <a:latin typeface="Arial MT"/>
                <a:cs typeface="Arial MT"/>
              </a:rPr>
              <a:t>study</a:t>
            </a:r>
            <a:r>
              <a:rPr spc="-50" dirty="0">
                <a:solidFill>
                  <a:prstClr val="black"/>
                </a:solidFill>
                <a:highlight>
                  <a:srgbClr val="FFFF00"/>
                </a:highlight>
                <a:latin typeface="Arial MT"/>
                <a:cs typeface="Arial MT"/>
              </a:rPr>
              <a:t> </a:t>
            </a:r>
            <a:r>
              <a:rPr spc="-25" dirty="0">
                <a:solidFill>
                  <a:prstClr val="black"/>
                </a:solidFill>
                <a:highlight>
                  <a:srgbClr val="FFFF00"/>
                </a:highlight>
                <a:latin typeface="Arial MT"/>
                <a:cs typeface="Arial MT"/>
              </a:rPr>
              <a:t>of </a:t>
            </a:r>
            <a:r>
              <a:rPr dirty="0">
                <a:solidFill>
                  <a:prstClr val="black"/>
                </a:solidFill>
                <a:highlight>
                  <a:srgbClr val="FFFF00"/>
                </a:highlight>
                <a:latin typeface="Arial MT"/>
                <a:cs typeface="Arial MT"/>
              </a:rPr>
              <a:t>nitrofurantoin</a:t>
            </a:r>
            <a:r>
              <a:rPr spc="-150" dirty="0">
                <a:solidFill>
                  <a:prstClr val="black"/>
                </a:solidFill>
                <a:highlight>
                  <a:srgbClr val="FFFF00"/>
                </a:highlight>
                <a:latin typeface="Arial MT"/>
                <a:cs typeface="Arial MT"/>
              </a:rPr>
              <a:t> </a:t>
            </a:r>
            <a:r>
              <a:rPr spc="-10" dirty="0">
                <a:solidFill>
                  <a:prstClr val="black"/>
                </a:solidFill>
                <a:highlight>
                  <a:srgbClr val="FFFF00"/>
                </a:highlight>
                <a:latin typeface="Arial MT"/>
                <a:cs typeface="Arial MT"/>
              </a:rPr>
              <a:t>tablets)</a:t>
            </a:r>
            <a:endParaRPr dirty="0">
              <a:solidFill>
                <a:prstClr val="black"/>
              </a:solidFill>
              <a:highlight>
                <a:srgbClr val="FFFF00"/>
              </a:highlight>
              <a:latin typeface="Arial MT"/>
              <a:cs typeface="Arial MT"/>
            </a:endParaRPr>
          </a:p>
          <a:p>
            <a:pPr marL="355600" marR="885825" indent="-343535" defTabSz="914400">
              <a:lnSpc>
                <a:spcPts val="3840"/>
              </a:lnSpc>
              <a:spcBef>
                <a:spcPts val="70"/>
              </a:spcBef>
              <a:buFontTx/>
              <a:buChar char="•"/>
              <a:tabLst>
                <a:tab pos="355600" algn="l"/>
              </a:tabLst>
            </a:pPr>
            <a:r>
              <a:rPr sz="2400" dirty="0">
                <a:solidFill>
                  <a:prstClr val="black"/>
                </a:solidFill>
                <a:latin typeface="Arial MT"/>
                <a:cs typeface="Arial MT"/>
              </a:rPr>
              <a:t>Fill</a:t>
            </a:r>
            <a:r>
              <a:rPr sz="2400" spc="-3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prstClr val="black"/>
                </a:solidFill>
                <a:latin typeface="Arial MT"/>
                <a:cs typeface="Arial MT"/>
              </a:rPr>
              <a:t>the</a:t>
            </a:r>
            <a:r>
              <a:rPr sz="2400" spc="-3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prstClr val="black"/>
                </a:solidFill>
                <a:latin typeface="Arial MT"/>
                <a:cs typeface="Arial MT"/>
              </a:rPr>
              <a:t>jars</a:t>
            </a:r>
            <a:r>
              <a:rPr sz="2400" spc="-2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prstClr val="black"/>
                </a:solidFill>
                <a:latin typeface="Arial MT"/>
                <a:cs typeface="Arial MT"/>
              </a:rPr>
              <a:t>with</a:t>
            </a:r>
            <a:r>
              <a:rPr sz="2400" spc="-3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prstClr val="black"/>
                </a:solidFill>
                <a:latin typeface="Arial MT"/>
                <a:cs typeface="Arial MT"/>
              </a:rPr>
              <a:t>1</a:t>
            </a:r>
            <a:r>
              <a:rPr sz="2400" spc="-1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prstClr val="black"/>
                </a:solidFill>
                <a:latin typeface="Arial MT"/>
                <a:cs typeface="Arial MT"/>
              </a:rPr>
              <a:t>L</a:t>
            </a:r>
            <a:r>
              <a:rPr sz="2400" spc="-2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prstClr val="black"/>
                </a:solidFill>
                <a:latin typeface="Arial MT"/>
                <a:cs typeface="Arial MT"/>
              </a:rPr>
              <a:t>of</a:t>
            </a:r>
            <a:r>
              <a:rPr sz="2400" spc="-2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prstClr val="black"/>
                </a:solidFill>
                <a:latin typeface="Arial MT"/>
                <a:cs typeface="Arial MT"/>
              </a:rPr>
              <a:t>dissolution</a:t>
            </a:r>
            <a:r>
              <a:rPr sz="2400" spc="-3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prstClr val="black"/>
                </a:solidFill>
                <a:latin typeface="Arial MT"/>
                <a:cs typeface="Arial MT"/>
              </a:rPr>
              <a:t>fluid </a:t>
            </a:r>
            <a:r>
              <a:rPr sz="2400" dirty="0">
                <a:solidFill>
                  <a:prstClr val="black"/>
                </a:solidFill>
                <a:latin typeface="Arial MT"/>
                <a:cs typeface="Arial MT"/>
              </a:rPr>
              <a:t>(artificial</a:t>
            </a:r>
            <a:r>
              <a:rPr sz="2400" spc="-4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prstClr val="black"/>
                </a:solidFill>
                <a:latin typeface="Arial MT"/>
                <a:cs typeface="Arial MT"/>
              </a:rPr>
              <a:t>gastric</a:t>
            </a:r>
            <a:r>
              <a:rPr sz="2400" spc="-4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prstClr val="black"/>
                </a:solidFill>
                <a:latin typeface="Arial MT"/>
                <a:cs typeface="Arial MT"/>
              </a:rPr>
              <a:t>juice)</a:t>
            </a:r>
            <a:endParaRPr sz="2400" dirty="0">
              <a:solidFill>
                <a:prstClr val="black"/>
              </a:solidFill>
              <a:latin typeface="Arial MT"/>
              <a:cs typeface="Arial MT"/>
            </a:endParaRPr>
          </a:p>
          <a:p>
            <a:pPr marL="355600" marR="71755" indent="-343535" defTabSz="914400">
              <a:spcBef>
                <a:spcPts val="645"/>
              </a:spcBef>
              <a:buFontTx/>
              <a:buChar char="•"/>
              <a:tabLst>
                <a:tab pos="355600" algn="l"/>
              </a:tabLst>
            </a:pPr>
            <a:r>
              <a:rPr sz="2400" dirty="0">
                <a:solidFill>
                  <a:prstClr val="black"/>
                </a:solidFill>
                <a:latin typeface="Arial MT"/>
                <a:cs typeface="Arial MT"/>
              </a:rPr>
              <a:t>Put</a:t>
            </a:r>
            <a:r>
              <a:rPr sz="2400" spc="-4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prstClr val="black"/>
                </a:solidFill>
                <a:latin typeface="Arial MT"/>
                <a:cs typeface="Arial MT"/>
              </a:rPr>
              <a:t>the</a:t>
            </a:r>
            <a:r>
              <a:rPr sz="2400" spc="-4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prstClr val="black"/>
                </a:solidFill>
                <a:latin typeface="Arial MT"/>
                <a:cs typeface="Arial MT"/>
              </a:rPr>
              <a:t>jars</a:t>
            </a:r>
            <a:r>
              <a:rPr sz="2400" spc="-2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prstClr val="black"/>
                </a:solidFill>
                <a:latin typeface="Arial MT"/>
                <a:cs typeface="Arial MT"/>
              </a:rPr>
              <a:t>in</a:t>
            </a:r>
            <a:r>
              <a:rPr sz="2400" spc="-3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prstClr val="black"/>
                </a:solidFill>
                <a:latin typeface="Arial MT"/>
                <a:cs typeface="Arial MT"/>
              </a:rPr>
              <a:t>a</a:t>
            </a:r>
            <a:r>
              <a:rPr sz="2400" spc="-4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prstClr val="black"/>
                </a:solidFill>
                <a:latin typeface="Arial MT"/>
                <a:cs typeface="Arial MT"/>
              </a:rPr>
              <a:t>thermostatically</a:t>
            </a:r>
            <a:r>
              <a:rPr sz="2400" spc="-5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prstClr val="black"/>
                </a:solidFill>
                <a:latin typeface="Arial MT"/>
                <a:cs typeface="Arial MT"/>
              </a:rPr>
              <a:t>controlled </a:t>
            </a:r>
            <a:r>
              <a:rPr sz="2400" dirty="0">
                <a:solidFill>
                  <a:prstClr val="black"/>
                </a:solidFill>
                <a:latin typeface="Arial MT"/>
                <a:cs typeface="Arial MT"/>
              </a:rPr>
              <a:t>water</a:t>
            </a:r>
            <a:r>
              <a:rPr sz="2400" spc="-4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prstClr val="black"/>
                </a:solidFill>
                <a:latin typeface="Arial MT"/>
                <a:cs typeface="Arial MT"/>
              </a:rPr>
              <a:t>bath</a:t>
            </a:r>
            <a:r>
              <a:rPr sz="2400" spc="-3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prstClr val="black"/>
                </a:solidFill>
                <a:latin typeface="Arial MT"/>
                <a:cs typeface="Arial MT"/>
              </a:rPr>
              <a:t>at</a:t>
            </a:r>
            <a:r>
              <a:rPr sz="2400" spc="-2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prstClr val="black"/>
                </a:solidFill>
                <a:latin typeface="Arial MT"/>
                <a:cs typeface="Arial MT"/>
              </a:rPr>
              <a:t>37</a:t>
            </a:r>
            <a:r>
              <a:rPr sz="2400" spc="-5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prstClr val="black"/>
                </a:solidFill>
                <a:latin typeface="Arial MT"/>
                <a:cs typeface="Arial MT"/>
              </a:rPr>
              <a:t>(switch</a:t>
            </a:r>
            <a:r>
              <a:rPr sz="2400" spc="-6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prstClr val="black"/>
                </a:solidFill>
                <a:latin typeface="Arial MT"/>
                <a:cs typeface="Arial MT"/>
              </a:rPr>
              <a:t>water</a:t>
            </a:r>
            <a:r>
              <a:rPr sz="2400" spc="-4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prstClr val="black"/>
                </a:solidFill>
                <a:latin typeface="Arial MT"/>
                <a:cs typeface="Arial MT"/>
              </a:rPr>
              <a:t>bath</a:t>
            </a:r>
            <a:r>
              <a:rPr sz="2400" spc="-3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400" spc="-25" dirty="0">
                <a:solidFill>
                  <a:prstClr val="black"/>
                </a:solidFill>
                <a:latin typeface="Arial MT"/>
                <a:cs typeface="Arial MT"/>
              </a:rPr>
              <a:t>on)</a:t>
            </a:r>
            <a:endParaRPr sz="2400" dirty="0">
              <a:solidFill>
                <a:prstClr val="black"/>
              </a:solidFill>
              <a:latin typeface="Arial MT"/>
              <a:cs typeface="Arial MT"/>
            </a:endParaRPr>
          </a:p>
          <a:p>
            <a:pPr marL="355600" marR="1200150" indent="-343535" defTabSz="914400">
              <a:spcBef>
                <a:spcPts val="770"/>
              </a:spcBef>
              <a:buFontTx/>
              <a:buChar char="•"/>
              <a:tabLst>
                <a:tab pos="355600" algn="l"/>
              </a:tabLst>
            </a:pPr>
            <a:r>
              <a:rPr sz="2400" dirty="0">
                <a:solidFill>
                  <a:prstClr val="black"/>
                </a:solidFill>
                <a:latin typeface="Arial MT"/>
                <a:cs typeface="Arial MT"/>
              </a:rPr>
              <a:t>Place</a:t>
            </a:r>
            <a:r>
              <a:rPr sz="2400" spc="-3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prstClr val="black"/>
                </a:solidFill>
                <a:latin typeface="Arial MT"/>
                <a:cs typeface="Arial MT"/>
              </a:rPr>
              <a:t>1</a:t>
            </a:r>
            <a:r>
              <a:rPr sz="2400" spc="-5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prstClr val="black"/>
                </a:solidFill>
                <a:latin typeface="Arial MT"/>
                <a:cs typeface="Arial MT"/>
              </a:rPr>
              <a:t>tablet</a:t>
            </a:r>
            <a:r>
              <a:rPr sz="2400" spc="-4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prstClr val="black"/>
                </a:solidFill>
                <a:latin typeface="Arial MT"/>
                <a:cs typeface="Arial MT"/>
              </a:rPr>
              <a:t>of</a:t>
            </a:r>
            <a:r>
              <a:rPr sz="2400" spc="-4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prstClr val="black"/>
                </a:solidFill>
                <a:latin typeface="Arial MT"/>
                <a:cs typeface="Arial MT"/>
              </a:rPr>
              <a:t>nitrofurantoin</a:t>
            </a:r>
            <a:r>
              <a:rPr sz="2400" spc="-4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prstClr val="black"/>
                </a:solidFill>
                <a:latin typeface="Arial MT"/>
                <a:cs typeface="Arial MT"/>
              </a:rPr>
              <a:t>in</a:t>
            </a:r>
            <a:r>
              <a:rPr sz="2400" spc="-25" dirty="0">
                <a:solidFill>
                  <a:prstClr val="black"/>
                </a:solidFill>
                <a:latin typeface="Arial MT"/>
                <a:cs typeface="Arial MT"/>
              </a:rPr>
              <a:t> the </a:t>
            </a:r>
            <a:r>
              <a:rPr sz="2400" dirty="0">
                <a:solidFill>
                  <a:prstClr val="black"/>
                </a:solidFill>
                <a:latin typeface="Arial MT"/>
                <a:cs typeface="Arial MT"/>
              </a:rPr>
              <a:t>dissolution</a:t>
            </a:r>
            <a:r>
              <a:rPr sz="2400" spc="-9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prstClr val="black"/>
                </a:solidFill>
                <a:latin typeface="Arial MT"/>
                <a:cs typeface="Arial MT"/>
              </a:rPr>
              <a:t>apparatus</a:t>
            </a:r>
            <a:r>
              <a:rPr sz="2400" spc="-6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prstClr val="black"/>
                </a:solidFill>
                <a:latin typeface="Arial MT"/>
                <a:cs typeface="Arial MT"/>
              </a:rPr>
              <a:t>(paddle</a:t>
            </a:r>
            <a:r>
              <a:rPr sz="2400" spc="-9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prstClr val="black"/>
                </a:solidFill>
                <a:latin typeface="Arial MT"/>
                <a:cs typeface="Arial MT"/>
              </a:rPr>
              <a:t>type).</a:t>
            </a:r>
            <a:endParaRPr sz="2400" dirty="0">
              <a:solidFill>
                <a:prstClr val="black"/>
              </a:solidFill>
              <a:latin typeface="Arial MT"/>
              <a:cs typeface="Arial MT"/>
            </a:endParaRPr>
          </a:p>
          <a:p>
            <a:pPr marL="355600" indent="-342900" defTabSz="914400">
              <a:spcBef>
                <a:spcPts val="770"/>
              </a:spcBef>
              <a:buFontTx/>
              <a:buChar char="•"/>
              <a:tabLst>
                <a:tab pos="355600" algn="l"/>
              </a:tabLst>
            </a:pPr>
            <a:r>
              <a:rPr sz="2400" dirty="0">
                <a:solidFill>
                  <a:prstClr val="black"/>
                </a:solidFill>
                <a:latin typeface="Arial MT"/>
                <a:cs typeface="Arial MT"/>
              </a:rPr>
              <a:t>Set</a:t>
            </a:r>
            <a:r>
              <a:rPr sz="2400" spc="-3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prstClr val="black"/>
                </a:solidFill>
                <a:latin typeface="Arial MT"/>
                <a:cs typeface="Arial MT"/>
              </a:rPr>
              <a:t>the</a:t>
            </a:r>
            <a:r>
              <a:rPr sz="2400" spc="-2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prstClr val="black"/>
                </a:solidFill>
                <a:latin typeface="Arial MT"/>
                <a:cs typeface="Arial MT"/>
              </a:rPr>
              <a:t>speed</a:t>
            </a:r>
            <a:r>
              <a:rPr sz="2400" spc="-3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prstClr val="black"/>
                </a:solidFill>
                <a:latin typeface="Arial MT"/>
                <a:cs typeface="Arial MT"/>
              </a:rPr>
              <a:t>on</a:t>
            </a:r>
            <a:r>
              <a:rPr sz="2400" spc="-3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prstClr val="black"/>
                </a:solidFill>
                <a:latin typeface="Arial MT"/>
                <a:cs typeface="Arial MT"/>
              </a:rPr>
              <a:t>50</a:t>
            </a:r>
            <a:r>
              <a:rPr sz="2400" spc="-2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prstClr val="black"/>
                </a:solidFill>
                <a:latin typeface="Arial MT"/>
                <a:cs typeface="Arial MT"/>
              </a:rPr>
              <a:t>r.p.m</a:t>
            </a:r>
            <a:endParaRPr sz="2400" dirty="0">
              <a:solidFill>
                <a:prstClr val="black"/>
              </a:solidFill>
              <a:latin typeface="Arial MT"/>
              <a:cs typeface="Arial MT"/>
            </a:endParaRPr>
          </a:p>
          <a:p>
            <a:pPr marL="355600" indent="-342900" defTabSz="914400">
              <a:spcBef>
                <a:spcPts val="770"/>
              </a:spcBef>
              <a:buFontTx/>
              <a:buChar char="•"/>
              <a:tabLst>
                <a:tab pos="355600" algn="l"/>
              </a:tabLst>
            </a:pPr>
            <a:r>
              <a:rPr sz="2400" dirty="0">
                <a:solidFill>
                  <a:prstClr val="black"/>
                </a:solidFill>
                <a:latin typeface="Arial MT"/>
                <a:cs typeface="Arial MT"/>
              </a:rPr>
              <a:t>Withdraw</a:t>
            </a:r>
            <a:r>
              <a:rPr sz="2400" spc="-3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prstClr val="black"/>
                </a:solidFill>
                <a:latin typeface="Arial MT"/>
                <a:cs typeface="Arial MT"/>
              </a:rPr>
              <a:t>5</a:t>
            </a:r>
            <a:r>
              <a:rPr sz="2400" spc="-1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prstClr val="black"/>
                </a:solidFill>
                <a:latin typeface="Arial MT"/>
                <a:cs typeface="Arial MT"/>
              </a:rPr>
              <a:t>ml</a:t>
            </a:r>
            <a:r>
              <a:rPr sz="2400" spc="-1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prstClr val="black"/>
                </a:solidFill>
                <a:latin typeface="Arial MT"/>
                <a:cs typeface="Arial MT"/>
              </a:rPr>
              <a:t>each</a:t>
            </a:r>
            <a:r>
              <a:rPr sz="2400" spc="-3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prstClr val="black"/>
                </a:solidFill>
                <a:latin typeface="Arial MT"/>
                <a:cs typeface="Arial MT"/>
              </a:rPr>
              <a:t>10</a:t>
            </a:r>
            <a:r>
              <a:rPr sz="2400" spc="-2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prstClr val="black"/>
                </a:solidFill>
                <a:latin typeface="Arial MT"/>
                <a:cs typeface="Arial MT"/>
              </a:rPr>
              <a:t>min</a:t>
            </a:r>
            <a:r>
              <a:rPr sz="2400" spc="-1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prstClr val="black"/>
                </a:solidFill>
                <a:latin typeface="Arial MT"/>
                <a:cs typeface="Arial MT"/>
              </a:rPr>
              <a:t>for</a:t>
            </a:r>
            <a:r>
              <a:rPr sz="2400" spc="-1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prstClr val="black"/>
                </a:solidFill>
                <a:latin typeface="Arial MT"/>
                <a:cs typeface="Arial MT"/>
              </a:rPr>
              <a:t>50</a:t>
            </a:r>
            <a:r>
              <a:rPr sz="2400" spc="-1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prstClr val="black"/>
                </a:solidFill>
                <a:latin typeface="Arial MT"/>
                <a:cs typeface="Arial MT"/>
              </a:rPr>
              <a:t>minutes</a:t>
            </a:r>
            <a:endParaRPr sz="2400" dirty="0"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7" name="AutoShape 2" descr="Generated image">
            <a:extLst>
              <a:ext uri="{FF2B5EF4-FFF2-40B4-BE49-F238E27FC236}">
                <a16:creationId xmlns:a16="http://schemas.microsoft.com/office/drawing/2014/main" id="{B3653162-91B1-55FC-371A-6F0440F596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193876" y="3124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B9A35F-52CC-642C-194A-E5583E866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4723" y="860367"/>
            <a:ext cx="5137265" cy="513726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218673" y="681644"/>
            <a:ext cx="6040811" cy="4732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835660" indent="-343535">
              <a:spcBef>
                <a:spcPts val="100"/>
              </a:spcBef>
              <a:buFont typeface="Arial MT"/>
              <a:buChar char="•"/>
              <a:tabLst>
                <a:tab pos="355600" algn="l"/>
              </a:tabLst>
            </a:pPr>
            <a:r>
              <a:rPr sz="2000" dirty="0">
                <a:latin typeface="Arial MT"/>
                <a:cs typeface="Arial MT"/>
              </a:rPr>
              <a:t>Substitute</a:t>
            </a:r>
            <a:r>
              <a:rPr sz="2000" spc="-7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for</a:t>
            </a:r>
            <a:r>
              <a:rPr sz="2000" spc="-9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7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volume</a:t>
            </a:r>
            <a:r>
              <a:rPr sz="2000" spc="-6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withdrawn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each</a:t>
            </a:r>
            <a:r>
              <a:rPr sz="2000" spc="-70" dirty="0">
                <a:latin typeface="Arial MT"/>
                <a:cs typeface="Arial MT"/>
              </a:rPr>
              <a:t> </a:t>
            </a:r>
            <a:r>
              <a:rPr sz="2000" spc="-20" dirty="0">
                <a:latin typeface="Arial MT"/>
                <a:cs typeface="Arial MT"/>
              </a:rPr>
              <a:t>time </a:t>
            </a:r>
            <a:r>
              <a:rPr sz="2000" dirty="0">
                <a:latin typeface="Arial MT"/>
                <a:cs typeface="Arial MT"/>
              </a:rPr>
              <a:t>interval</a:t>
            </a:r>
            <a:r>
              <a:rPr sz="2000" spc="-7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using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</a:t>
            </a:r>
            <a:r>
              <a:rPr sz="2000" spc="-6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fresh</a:t>
            </a:r>
            <a:r>
              <a:rPr sz="2000" spc="-8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(artificial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gastric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juice) </a:t>
            </a:r>
            <a:r>
              <a:rPr sz="2000" dirty="0">
                <a:latin typeface="Arial MT"/>
                <a:cs typeface="Arial MT"/>
              </a:rPr>
              <a:t>previously</a:t>
            </a:r>
            <a:r>
              <a:rPr sz="2000" spc="-7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maintained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at</a:t>
            </a:r>
            <a:r>
              <a:rPr sz="2000" spc="-9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37º</a:t>
            </a:r>
            <a:r>
              <a:rPr sz="2000" spc="-90" dirty="0">
                <a:latin typeface="Arial MT"/>
                <a:cs typeface="Arial MT"/>
              </a:rPr>
              <a:t> </a:t>
            </a:r>
            <a:r>
              <a:rPr sz="2000" spc="-50" dirty="0">
                <a:latin typeface="Arial MT"/>
                <a:cs typeface="Arial MT"/>
              </a:rPr>
              <a:t>C</a:t>
            </a:r>
            <a:endParaRPr sz="2000" dirty="0">
              <a:latin typeface="Arial MT"/>
              <a:cs typeface="Arial MT"/>
            </a:endParaRPr>
          </a:p>
          <a:p>
            <a:pPr>
              <a:spcBef>
                <a:spcPts val="1275"/>
              </a:spcBef>
              <a:buFont typeface="Arial MT"/>
              <a:buChar char="•"/>
            </a:pPr>
            <a:endParaRPr sz="2000" dirty="0">
              <a:latin typeface="Arial MT"/>
              <a:cs typeface="Arial MT"/>
            </a:endParaRPr>
          </a:p>
          <a:p>
            <a:pPr marL="355600" indent="-342900">
              <a:buChar char="•"/>
              <a:tabLst>
                <a:tab pos="355600" algn="l"/>
              </a:tabLst>
            </a:pPr>
            <a:r>
              <a:rPr sz="2000" dirty="0">
                <a:latin typeface="Arial MT"/>
                <a:cs typeface="Arial MT"/>
              </a:rPr>
              <a:t>Analyze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samples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of</a:t>
            </a:r>
            <a:r>
              <a:rPr sz="2000" spc="-7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nitrofurantoin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by</a:t>
            </a:r>
            <a:r>
              <a:rPr sz="2000" spc="-7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reading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spc="-25" dirty="0">
                <a:latin typeface="Arial MT"/>
                <a:cs typeface="Arial MT"/>
              </a:rPr>
              <a:t>the</a:t>
            </a:r>
            <a:endParaRPr sz="2000" dirty="0">
              <a:latin typeface="Arial MT"/>
              <a:cs typeface="Arial MT"/>
            </a:endParaRPr>
          </a:p>
          <a:p>
            <a:pPr marL="355600">
              <a:tabLst>
                <a:tab pos="5983605" algn="l"/>
              </a:tabLst>
            </a:pPr>
            <a:r>
              <a:rPr sz="2000" dirty="0">
                <a:latin typeface="Arial MT"/>
                <a:cs typeface="Arial MT"/>
              </a:rPr>
              <a:t>absorbance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on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</a:t>
            </a:r>
            <a:r>
              <a:rPr sz="2000" spc="-6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UV</a:t>
            </a:r>
            <a:r>
              <a:rPr sz="2000" spc="-7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spectrophotometric</a:t>
            </a:r>
            <a:r>
              <a:rPr sz="2000" dirty="0">
                <a:latin typeface="Arial MT"/>
                <a:cs typeface="Arial MT"/>
              </a:rPr>
              <a:t>	at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370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spc="-25" dirty="0">
                <a:latin typeface="Arial MT"/>
                <a:cs typeface="Arial MT"/>
              </a:rPr>
              <a:t>nm.</a:t>
            </a:r>
            <a:endParaRPr sz="2000" dirty="0">
              <a:latin typeface="Arial MT"/>
              <a:cs typeface="Arial MT"/>
            </a:endParaRPr>
          </a:p>
          <a:p>
            <a:pPr>
              <a:spcBef>
                <a:spcPts val="1200"/>
              </a:spcBef>
            </a:pPr>
            <a:endParaRPr sz="2000" dirty="0">
              <a:latin typeface="Arial MT"/>
              <a:cs typeface="Arial MT"/>
            </a:endParaRPr>
          </a:p>
          <a:p>
            <a:pPr marL="355600" indent="-342900">
              <a:buChar char="•"/>
              <a:tabLst>
                <a:tab pos="355600" algn="l"/>
                <a:tab pos="1575435" algn="l"/>
                <a:tab pos="6519545" algn="l"/>
              </a:tabLst>
            </a:pPr>
            <a:r>
              <a:rPr sz="2000" dirty="0">
                <a:latin typeface="Arial MT"/>
                <a:cs typeface="Arial MT"/>
              </a:rPr>
              <a:t>Use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spc="-25" dirty="0">
                <a:latin typeface="Arial MT"/>
                <a:cs typeface="Arial MT"/>
              </a:rPr>
              <a:t>the</a:t>
            </a:r>
            <a:r>
              <a:rPr sz="2000" dirty="0">
                <a:latin typeface="Arial MT"/>
                <a:cs typeface="Arial MT"/>
              </a:rPr>
              <a:t>	straight</a:t>
            </a:r>
            <a:r>
              <a:rPr sz="2000" spc="-7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line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equation</a:t>
            </a:r>
            <a:r>
              <a:rPr sz="2000" spc="-10" dirty="0">
                <a:latin typeface="Calibri"/>
                <a:cs typeface="Calibri"/>
              </a:rPr>
              <a:t>y=0.0036+0.07x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-25" dirty="0">
                <a:latin typeface="Arial MT"/>
                <a:cs typeface="Arial MT"/>
              </a:rPr>
              <a:t>to</a:t>
            </a:r>
            <a:endParaRPr sz="2000" dirty="0">
              <a:latin typeface="Arial MT"/>
              <a:cs typeface="Arial MT"/>
            </a:endParaRPr>
          </a:p>
          <a:p>
            <a:pPr marL="355600">
              <a:spcBef>
                <a:spcPts val="75"/>
              </a:spcBef>
            </a:pPr>
            <a:r>
              <a:rPr sz="2000" dirty="0">
                <a:latin typeface="Arial MT"/>
                <a:cs typeface="Arial MT"/>
              </a:rPr>
              <a:t>obtain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7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concentration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of</a:t>
            </a:r>
            <a:r>
              <a:rPr sz="2000" spc="-6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8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dilutions.</a:t>
            </a:r>
            <a:endParaRPr sz="2000" dirty="0">
              <a:latin typeface="Arial MT"/>
              <a:cs typeface="Arial MT"/>
            </a:endParaRPr>
          </a:p>
          <a:p>
            <a:pPr marL="355600" indent="-342900">
              <a:spcBef>
                <a:spcPts val="575"/>
              </a:spcBef>
              <a:buChar char="•"/>
              <a:tabLst>
                <a:tab pos="355600" algn="l"/>
              </a:tabLst>
            </a:pPr>
            <a:r>
              <a:rPr sz="2000" dirty="0">
                <a:latin typeface="Arial MT"/>
                <a:cs typeface="Arial MT"/>
              </a:rPr>
              <a:t>Note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: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conc.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Is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in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mcg/ml</a:t>
            </a:r>
            <a:endParaRPr sz="2000" dirty="0">
              <a:latin typeface="Arial MT"/>
              <a:cs typeface="Arial M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328038-8F70-7E07-88A1-887173B30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4764" y="1420194"/>
            <a:ext cx="5537430" cy="36916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33984-4793-542B-D61D-141C302752C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6379" y="931025"/>
            <a:ext cx="11962014" cy="4860175"/>
          </a:xfrm>
        </p:spPr>
        <p:txBody>
          <a:bodyPr>
            <a:normAutofit/>
          </a:bodyPr>
          <a:lstStyle/>
          <a:p>
            <a:r>
              <a:rPr lang="en-US" dirty="0">
                <a:latin typeface="Arial MT"/>
                <a:cs typeface="Arial MT"/>
              </a:rPr>
              <a:t>1-Con.(mcg/ml)X</a:t>
            </a:r>
            <a:r>
              <a:rPr lang="en-US" spc="-60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vol.</a:t>
            </a:r>
            <a:r>
              <a:rPr lang="en-US" spc="-20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of</a:t>
            </a:r>
            <a:r>
              <a:rPr lang="en-US" spc="-25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dissolution</a:t>
            </a:r>
            <a:r>
              <a:rPr lang="en-US" spc="-45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media</a:t>
            </a:r>
            <a:r>
              <a:rPr lang="en-US" spc="-40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=(mcg</a:t>
            </a:r>
            <a:r>
              <a:rPr lang="en-US" spc="-55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amount</a:t>
            </a:r>
            <a:r>
              <a:rPr lang="en-US" spc="-55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of</a:t>
            </a:r>
            <a:r>
              <a:rPr lang="en-US" spc="-40" dirty="0">
                <a:latin typeface="Arial MT"/>
                <a:cs typeface="Arial MT"/>
              </a:rPr>
              <a:t> </a:t>
            </a:r>
            <a:r>
              <a:rPr lang="en-US" spc="-20" dirty="0">
                <a:latin typeface="Arial MT"/>
                <a:cs typeface="Arial MT"/>
              </a:rPr>
              <a:t>drug </a:t>
            </a:r>
            <a:r>
              <a:rPr lang="en-US" dirty="0">
                <a:latin typeface="Arial MT"/>
                <a:cs typeface="Arial MT"/>
              </a:rPr>
              <a:t>released</a:t>
            </a:r>
            <a:r>
              <a:rPr lang="en-US" spc="-55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into</a:t>
            </a:r>
            <a:r>
              <a:rPr lang="en-US" spc="-25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the</a:t>
            </a:r>
            <a:r>
              <a:rPr lang="en-US" spc="-35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dissolution</a:t>
            </a:r>
            <a:r>
              <a:rPr lang="en-US" spc="-40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media</a:t>
            </a:r>
            <a:r>
              <a:rPr lang="en-US" spc="-30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then</a:t>
            </a:r>
            <a:r>
              <a:rPr lang="en-US" spc="-30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convert</a:t>
            </a:r>
            <a:r>
              <a:rPr lang="en-US" spc="-45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it</a:t>
            </a:r>
            <a:r>
              <a:rPr lang="en-US" spc="-30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to</a:t>
            </a:r>
            <a:r>
              <a:rPr lang="en-US" spc="-35" dirty="0">
                <a:latin typeface="Arial MT"/>
                <a:cs typeface="Arial MT"/>
              </a:rPr>
              <a:t> </a:t>
            </a:r>
            <a:r>
              <a:rPr lang="en-US" spc="-25" dirty="0">
                <a:latin typeface="Arial MT"/>
                <a:cs typeface="Arial MT"/>
              </a:rPr>
              <a:t>mg</a:t>
            </a:r>
            <a:br>
              <a:rPr lang="en-US" dirty="0">
                <a:latin typeface="Arial MT"/>
                <a:cs typeface="Arial MT"/>
              </a:rPr>
            </a:br>
            <a:endParaRPr lang="en-US" dirty="0">
              <a:latin typeface="Arial MT"/>
              <a:cs typeface="Arial MT"/>
            </a:endParaRPr>
          </a:p>
          <a:p>
            <a:r>
              <a:rPr lang="en-US" dirty="0">
                <a:latin typeface="Arial MT"/>
                <a:cs typeface="Arial MT"/>
              </a:rPr>
              <a:t>2-</a:t>
            </a:r>
            <a:r>
              <a:rPr lang="en-US" spc="-35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multiply</a:t>
            </a:r>
            <a:r>
              <a:rPr lang="en-US" spc="-25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the</a:t>
            </a:r>
            <a:r>
              <a:rPr lang="en-US" spc="-35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amount</a:t>
            </a:r>
            <a:r>
              <a:rPr lang="en-US" spc="-45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with</a:t>
            </a:r>
            <a:r>
              <a:rPr lang="en-US" spc="-15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dilution</a:t>
            </a:r>
            <a:r>
              <a:rPr lang="en-US" spc="-15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factor</a:t>
            </a:r>
            <a:r>
              <a:rPr lang="en-US" spc="-45" dirty="0">
                <a:latin typeface="Arial MT"/>
                <a:cs typeface="Arial MT"/>
              </a:rPr>
              <a:t> </a:t>
            </a:r>
            <a:r>
              <a:rPr lang="en-US" spc="-55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(if</a:t>
            </a:r>
            <a:r>
              <a:rPr lang="en-US" spc="-20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you</a:t>
            </a:r>
            <a:r>
              <a:rPr lang="en-US" spc="-40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made</a:t>
            </a:r>
            <a:r>
              <a:rPr lang="en-US" spc="-30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dilution</a:t>
            </a:r>
            <a:r>
              <a:rPr lang="en-US" spc="-15" dirty="0">
                <a:latin typeface="Arial MT"/>
                <a:cs typeface="Arial MT"/>
              </a:rPr>
              <a:t> </a:t>
            </a:r>
            <a:r>
              <a:rPr lang="en-US" spc="-50" dirty="0">
                <a:latin typeface="Arial MT"/>
                <a:cs typeface="Arial MT"/>
              </a:rPr>
              <a:t>)</a:t>
            </a:r>
          </a:p>
          <a:p>
            <a:endParaRPr lang="en-US" dirty="0">
              <a:latin typeface="Arial MT"/>
              <a:cs typeface="Arial MT"/>
            </a:endParaRPr>
          </a:p>
          <a:p>
            <a:pPr marL="355600" marR="5080" indent="-343535">
              <a:lnSpc>
                <a:spcPct val="100000"/>
              </a:lnSpc>
              <a:spcBef>
                <a:spcPts val="105"/>
              </a:spcBef>
              <a:tabLst>
                <a:tab pos="355600" algn="l"/>
              </a:tabLst>
            </a:pPr>
            <a:r>
              <a:rPr lang="en-US" dirty="0">
                <a:latin typeface="Arial MT"/>
                <a:cs typeface="Arial MT"/>
              </a:rPr>
              <a:t>3-%</a:t>
            </a:r>
            <a:r>
              <a:rPr lang="en-US" spc="-30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of</a:t>
            </a:r>
            <a:r>
              <a:rPr lang="en-US" spc="-25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drug</a:t>
            </a:r>
            <a:r>
              <a:rPr lang="en-US" spc="-25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released</a:t>
            </a:r>
            <a:r>
              <a:rPr lang="en-US" spc="-30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=</a:t>
            </a:r>
            <a:r>
              <a:rPr lang="en-US" spc="-30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amount</a:t>
            </a:r>
            <a:r>
              <a:rPr lang="en-US" spc="-30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of</a:t>
            </a:r>
            <a:r>
              <a:rPr lang="en-US" spc="-15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drug</a:t>
            </a:r>
            <a:r>
              <a:rPr lang="en-US" spc="-25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release</a:t>
            </a:r>
            <a:r>
              <a:rPr lang="en-US" spc="-35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/amount</a:t>
            </a:r>
            <a:r>
              <a:rPr lang="en-US" spc="-40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of</a:t>
            </a:r>
            <a:r>
              <a:rPr lang="en-US" spc="-20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drug</a:t>
            </a:r>
            <a:r>
              <a:rPr lang="en-US" spc="-30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in</a:t>
            </a:r>
            <a:r>
              <a:rPr lang="en-US" spc="-5" dirty="0">
                <a:latin typeface="Arial MT"/>
                <a:cs typeface="Arial MT"/>
              </a:rPr>
              <a:t> </a:t>
            </a:r>
            <a:r>
              <a:rPr lang="en-US" spc="-25" dirty="0">
                <a:latin typeface="Arial MT"/>
                <a:cs typeface="Arial MT"/>
              </a:rPr>
              <a:t>the </a:t>
            </a:r>
            <a:r>
              <a:rPr lang="en-US" dirty="0">
                <a:latin typeface="Arial MT"/>
                <a:cs typeface="Arial MT"/>
              </a:rPr>
              <a:t>tablet</a:t>
            </a:r>
            <a:r>
              <a:rPr lang="en-US" spc="-25" dirty="0">
                <a:latin typeface="Arial MT"/>
                <a:cs typeface="Arial MT"/>
              </a:rPr>
              <a:t> </a:t>
            </a:r>
            <a:r>
              <a:rPr lang="en-US" spc="-20" dirty="0">
                <a:latin typeface="Arial MT"/>
                <a:cs typeface="Arial MT"/>
              </a:rPr>
              <a:t>*100</a:t>
            </a:r>
          </a:p>
          <a:p>
            <a:pPr marL="355600" marR="5080" indent="-343535">
              <a:lnSpc>
                <a:spcPct val="100000"/>
              </a:lnSpc>
              <a:spcBef>
                <a:spcPts val="105"/>
              </a:spcBef>
              <a:tabLst>
                <a:tab pos="355600" algn="l"/>
              </a:tabLst>
            </a:pPr>
            <a:endParaRPr lang="en-US" spc="-20" dirty="0">
              <a:latin typeface="Arial MT"/>
              <a:cs typeface="Arial MT"/>
            </a:endParaRPr>
          </a:p>
          <a:p>
            <a:pPr marL="12065" marR="5080" indent="0">
              <a:lnSpc>
                <a:spcPct val="100000"/>
              </a:lnSpc>
              <a:spcBef>
                <a:spcPts val="105"/>
              </a:spcBef>
              <a:buNone/>
              <a:tabLst>
                <a:tab pos="355600" algn="l"/>
              </a:tabLst>
            </a:pPr>
            <a:endParaRPr lang="en-US" spc="-20" dirty="0">
              <a:latin typeface="Arial MT"/>
              <a:cs typeface="Arial MT"/>
            </a:endParaRPr>
          </a:p>
          <a:p>
            <a:pPr marL="355600" marR="5080" indent="-343535">
              <a:lnSpc>
                <a:spcPct val="100000"/>
              </a:lnSpc>
              <a:spcBef>
                <a:spcPts val="105"/>
              </a:spcBef>
              <a:tabLst>
                <a:tab pos="355600" algn="l"/>
              </a:tabLst>
            </a:pPr>
            <a:r>
              <a:rPr lang="en-US" dirty="0">
                <a:latin typeface="Arial MT"/>
                <a:cs typeface="Arial MT"/>
              </a:rPr>
              <a:t>4-</a:t>
            </a:r>
            <a:r>
              <a:rPr lang="en-US" spc="-35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then</a:t>
            </a:r>
            <a:r>
              <a:rPr lang="en-US" spc="-35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put</a:t>
            </a:r>
            <a:r>
              <a:rPr lang="en-US" spc="-25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the</a:t>
            </a:r>
            <a:r>
              <a:rPr lang="en-US" spc="-35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time</a:t>
            </a:r>
            <a:r>
              <a:rPr lang="en-US" spc="-15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column</a:t>
            </a:r>
            <a:r>
              <a:rPr lang="en-US" spc="-40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and</a:t>
            </a:r>
            <a:r>
              <a:rPr lang="en-US" spc="-20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percent</a:t>
            </a:r>
            <a:r>
              <a:rPr lang="en-US" spc="-55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of</a:t>
            </a:r>
            <a:r>
              <a:rPr lang="en-US" spc="-30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drug</a:t>
            </a:r>
            <a:r>
              <a:rPr lang="en-US" spc="-25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release</a:t>
            </a:r>
            <a:r>
              <a:rPr lang="en-US" spc="-50" dirty="0">
                <a:latin typeface="Arial MT"/>
                <a:cs typeface="Arial MT"/>
              </a:rPr>
              <a:t> </a:t>
            </a:r>
            <a:r>
              <a:rPr lang="en-US" spc="-10" dirty="0">
                <a:latin typeface="Arial MT"/>
                <a:cs typeface="Arial MT"/>
              </a:rPr>
              <a:t>column </a:t>
            </a:r>
            <a:r>
              <a:rPr lang="en-US" dirty="0">
                <a:latin typeface="Arial MT"/>
                <a:cs typeface="Arial MT"/>
              </a:rPr>
              <a:t>together</a:t>
            </a:r>
            <a:r>
              <a:rPr lang="en-US" spc="-55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then</a:t>
            </a:r>
            <a:r>
              <a:rPr lang="en-US" spc="-35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click</a:t>
            </a:r>
            <a:r>
              <a:rPr lang="en-US" spc="-30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insert,</a:t>
            </a:r>
            <a:r>
              <a:rPr lang="en-US" spc="-55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scatter</a:t>
            </a:r>
            <a:r>
              <a:rPr lang="en-US" spc="-55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with</a:t>
            </a:r>
            <a:r>
              <a:rPr lang="en-US" spc="-30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smooth</a:t>
            </a:r>
            <a:r>
              <a:rPr lang="en-US" spc="-45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lines</a:t>
            </a:r>
            <a:r>
              <a:rPr lang="en-US" spc="-10" dirty="0">
                <a:latin typeface="Arial MT"/>
                <a:cs typeface="Arial MT"/>
              </a:rPr>
              <a:t> </a:t>
            </a:r>
            <a:r>
              <a:rPr lang="en-US" dirty="0">
                <a:latin typeface="Arial MT"/>
                <a:cs typeface="Arial MT"/>
              </a:rPr>
              <a:t>and</a:t>
            </a:r>
            <a:r>
              <a:rPr lang="en-US" spc="-30" dirty="0">
                <a:latin typeface="Arial MT"/>
                <a:cs typeface="Arial MT"/>
              </a:rPr>
              <a:t> </a:t>
            </a:r>
            <a:r>
              <a:rPr lang="en-US" spc="-10" dirty="0">
                <a:latin typeface="Arial MT"/>
                <a:cs typeface="Arial MT"/>
              </a:rPr>
              <a:t>markers</a:t>
            </a:r>
            <a:endParaRPr lang="en-US" dirty="0">
              <a:latin typeface="Arial MT"/>
              <a:cs typeface="Arial M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842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>
            <a:extLst>
              <a:ext uri="{FF2B5EF4-FFF2-40B4-BE49-F238E27FC236}">
                <a16:creationId xmlns:a16="http://schemas.microsoft.com/office/drawing/2014/main" id="{A75336E6-AE67-F2A7-DE3C-2BB315E20537}"/>
              </a:ext>
            </a:extLst>
          </p:cNvPr>
          <p:cNvPicPr>
            <a:picLocks noGrp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91441" y="124691"/>
            <a:ext cx="11662756" cy="660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405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437705"/>
              </p:ext>
            </p:extLst>
          </p:nvPr>
        </p:nvGraphicFramePr>
        <p:xfrm>
          <a:off x="3217609" y="1662545"/>
          <a:ext cx="5715892" cy="31776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70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6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63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63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63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63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70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304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7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4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7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87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04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" name="object 3"/>
          <p:cNvGrpSpPr/>
          <p:nvPr/>
        </p:nvGrpSpPr>
        <p:grpSpPr>
          <a:xfrm>
            <a:off x="3184970" y="2860357"/>
            <a:ext cx="4327525" cy="2023110"/>
            <a:chOff x="1660969" y="2860357"/>
            <a:chExt cx="4327525" cy="2023110"/>
          </a:xfrm>
        </p:grpSpPr>
        <p:sp>
          <p:nvSpPr>
            <p:cNvPr id="4" name="object 4"/>
            <p:cNvSpPr/>
            <p:nvPr/>
          </p:nvSpPr>
          <p:spPr>
            <a:xfrm>
              <a:off x="1698371" y="2897124"/>
              <a:ext cx="4253230" cy="1949450"/>
            </a:xfrm>
            <a:custGeom>
              <a:avLst/>
              <a:gdLst/>
              <a:ahLst/>
              <a:cxnLst/>
              <a:rect l="l" t="t" r="r" b="b"/>
              <a:pathLst>
                <a:path w="4253230" h="1949450">
                  <a:moveTo>
                    <a:pt x="0" y="1949195"/>
                  </a:moveTo>
                  <a:lnTo>
                    <a:pt x="32228" y="1909023"/>
                  </a:lnTo>
                  <a:lnTo>
                    <a:pt x="64455" y="1867983"/>
                  </a:lnTo>
                  <a:lnTo>
                    <a:pt x="96680" y="1826212"/>
                  </a:lnTo>
                  <a:lnTo>
                    <a:pt x="128905" y="1783849"/>
                  </a:lnTo>
                  <a:lnTo>
                    <a:pt x="161128" y="1741029"/>
                  </a:lnTo>
                  <a:lnTo>
                    <a:pt x="193351" y="1697889"/>
                  </a:lnTo>
                  <a:lnTo>
                    <a:pt x="225573" y="1654568"/>
                  </a:lnTo>
                  <a:lnTo>
                    <a:pt x="257794" y="1611201"/>
                  </a:lnTo>
                  <a:lnTo>
                    <a:pt x="290015" y="1567926"/>
                  </a:lnTo>
                  <a:lnTo>
                    <a:pt x="322236" y="1524880"/>
                  </a:lnTo>
                  <a:lnTo>
                    <a:pt x="354457" y="1482201"/>
                  </a:lnTo>
                  <a:lnTo>
                    <a:pt x="386677" y="1440024"/>
                  </a:lnTo>
                  <a:lnTo>
                    <a:pt x="418898" y="1398487"/>
                  </a:lnTo>
                  <a:lnTo>
                    <a:pt x="451119" y="1357727"/>
                  </a:lnTo>
                  <a:lnTo>
                    <a:pt x="483340" y="1317882"/>
                  </a:lnTo>
                  <a:lnTo>
                    <a:pt x="515562" y="1279087"/>
                  </a:lnTo>
                  <a:lnTo>
                    <a:pt x="547785" y="1241481"/>
                  </a:lnTo>
                  <a:lnTo>
                    <a:pt x="580008" y="1205200"/>
                  </a:lnTo>
                  <a:lnTo>
                    <a:pt x="612233" y="1170382"/>
                  </a:lnTo>
                  <a:lnTo>
                    <a:pt x="644458" y="1137163"/>
                  </a:lnTo>
                  <a:lnTo>
                    <a:pt x="676685" y="1105680"/>
                  </a:lnTo>
                  <a:lnTo>
                    <a:pt x="708914" y="1076070"/>
                  </a:lnTo>
                  <a:lnTo>
                    <a:pt x="753206" y="1038290"/>
                  </a:lnTo>
                  <a:lnTo>
                    <a:pt x="797501" y="1003463"/>
                  </a:lnTo>
                  <a:lnTo>
                    <a:pt x="841799" y="971346"/>
                  </a:lnTo>
                  <a:lnTo>
                    <a:pt x="886098" y="941697"/>
                  </a:lnTo>
                  <a:lnTo>
                    <a:pt x="930399" y="914270"/>
                  </a:lnTo>
                  <a:lnTo>
                    <a:pt x="974701" y="888824"/>
                  </a:lnTo>
                  <a:lnTo>
                    <a:pt x="1019004" y="865114"/>
                  </a:lnTo>
                  <a:lnTo>
                    <a:pt x="1063307" y="842898"/>
                  </a:lnTo>
                  <a:lnTo>
                    <a:pt x="1107610" y="821933"/>
                  </a:lnTo>
                  <a:lnTo>
                    <a:pt x="1151913" y="801974"/>
                  </a:lnTo>
                  <a:lnTo>
                    <a:pt x="1196215" y="782778"/>
                  </a:lnTo>
                  <a:lnTo>
                    <a:pt x="1240516" y="764103"/>
                  </a:lnTo>
                  <a:lnTo>
                    <a:pt x="1284815" y="745704"/>
                  </a:lnTo>
                  <a:lnTo>
                    <a:pt x="1329113" y="727339"/>
                  </a:lnTo>
                  <a:lnTo>
                    <a:pt x="1373408" y="708765"/>
                  </a:lnTo>
                  <a:lnTo>
                    <a:pt x="1417701" y="689737"/>
                  </a:lnTo>
                  <a:lnTo>
                    <a:pt x="1464968" y="669435"/>
                  </a:lnTo>
                  <a:lnTo>
                    <a:pt x="1512233" y="649742"/>
                  </a:lnTo>
                  <a:lnTo>
                    <a:pt x="1559495" y="630677"/>
                  </a:lnTo>
                  <a:lnTo>
                    <a:pt x="1606756" y="612260"/>
                  </a:lnTo>
                  <a:lnTo>
                    <a:pt x="1654015" y="594510"/>
                  </a:lnTo>
                  <a:lnTo>
                    <a:pt x="1701272" y="577446"/>
                  </a:lnTo>
                  <a:lnTo>
                    <a:pt x="1748529" y="561088"/>
                  </a:lnTo>
                  <a:lnTo>
                    <a:pt x="1795786" y="545455"/>
                  </a:lnTo>
                  <a:lnTo>
                    <a:pt x="1843043" y="530567"/>
                  </a:lnTo>
                  <a:lnTo>
                    <a:pt x="1890300" y="516443"/>
                  </a:lnTo>
                  <a:lnTo>
                    <a:pt x="1937559" y="503102"/>
                  </a:lnTo>
                  <a:lnTo>
                    <a:pt x="1984820" y="490564"/>
                  </a:lnTo>
                  <a:lnTo>
                    <a:pt x="2032082" y="478848"/>
                  </a:lnTo>
                  <a:lnTo>
                    <a:pt x="2079347" y="467974"/>
                  </a:lnTo>
                  <a:lnTo>
                    <a:pt x="2126615" y="457962"/>
                  </a:lnTo>
                  <a:lnTo>
                    <a:pt x="2177235" y="448961"/>
                  </a:lnTo>
                  <a:lnTo>
                    <a:pt x="2227859" y="442185"/>
                  </a:lnTo>
                  <a:lnTo>
                    <a:pt x="2278485" y="437272"/>
                  </a:lnTo>
                  <a:lnTo>
                    <a:pt x="2329114" y="433860"/>
                  </a:lnTo>
                  <a:lnTo>
                    <a:pt x="2379744" y="431589"/>
                  </a:lnTo>
                  <a:lnTo>
                    <a:pt x="2430376" y="430096"/>
                  </a:lnTo>
                  <a:lnTo>
                    <a:pt x="2481008" y="429021"/>
                  </a:lnTo>
                  <a:lnTo>
                    <a:pt x="2531640" y="428003"/>
                  </a:lnTo>
                  <a:lnTo>
                    <a:pt x="2582272" y="426679"/>
                  </a:lnTo>
                  <a:lnTo>
                    <a:pt x="2632902" y="424690"/>
                  </a:lnTo>
                  <a:lnTo>
                    <a:pt x="2683531" y="421673"/>
                  </a:lnTo>
                  <a:lnTo>
                    <a:pt x="2734157" y="417267"/>
                  </a:lnTo>
                  <a:lnTo>
                    <a:pt x="2784781" y="411111"/>
                  </a:lnTo>
                  <a:lnTo>
                    <a:pt x="2835402" y="402843"/>
                  </a:lnTo>
                  <a:lnTo>
                    <a:pt x="2882669" y="393307"/>
                  </a:lnTo>
                  <a:lnTo>
                    <a:pt x="2929934" y="382476"/>
                  </a:lnTo>
                  <a:lnTo>
                    <a:pt x="2977196" y="370503"/>
                  </a:lnTo>
                  <a:lnTo>
                    <a:pt x="3024457" y="357541"/>
                  </a:lnTo>
                  <a:lnTo>
                    <a:pt x="3071716" y="343741"/>
                  </a:lnTo>
                  <a:lnTo>
                    <a:pt x="3118973" y="329257"/>
                  </a:lnTo>
                  <a:lnTo>
                    <a:pt x="3166230" y="314239"/>
                  </a:lnTo>
                  <a:lnTo>
                    <a:pt x="3213487" y="298840"/>
                  </a:lnTo>
                  <a:lnTo>
                    <a:pt x="3260744" y="283213"/>
                  </a:lnTo>
                  <a:lnTo>
                    <a:pt x="3308001" y="267509"/>
                  </a:lnTo>
                  <a:lnTo>
                    <a:pt x="3355260" y="251880"/>
                  </a:lnTo>
                  <a:lnTo>
                    <a:pt x="3402521" y="236480"/>
                  </a:lnTo>
                  <a:lnTo>
                    <a:pt x="3449783" y="221459"/>
                  </a:lnTo>
                  <a:lnTo>
                    <a:pt x="3497048" y="206971"/>
                  </a:lnTo>
                  <a:lnTo>
                    <a:pt x="3544316" y="193166"/>
                  </a:lnTo>
                  <a:lnTo>
                    <a:pt x="3594936" y="178853"/>
                  </a:lnTo>
                  <a:lnTo>
                    <a:pt x="3645560" y="164691"/>
                  </a:lnTo>
                  <a:lnTo>
                    <a:pt x="3696186" y="150665"/>
                  </a:lnTo>
                  <a:lnTo>
                    <a:pt x="3746815" y="136754"/>
                  </a:lnTo>
                  <a:lnTo>
                    <a:pt x="3797445" y="122941"/>
                  </a:lnTo>
                  <a:lnTo>
                    <a:pt x="3848077" y="109208"/>
                  </a:lnTo>
                  <a:lnTo>
                    <a:pt x="3898709" y="95535"/>
                  </a:lnTo>
                  <a:lnTo>
                    <a:pt x="3949341" y="81906"/>
                  </a:lnTo>
                  <a:lnTo>
                    <a:pt x="3999973" y="68300"/>
                  </a:lnTo>
                  <a:lnTo>
                    <a:pt x="4050603" y="54701"/>
                  </a:lnTo>
                  <a:lnTo>
                    <a:pt x="4101232" y="41090"/>
                  </a:lnTo>
                  <a:lnTo>
                    <a:pt x="4151858" y="27448"/>
                  </a:lnTo>
                  <a:lnTo>
                    <a:pt x="4202482" y="13757"/>
                  </a:lnTo>
                  <a:lnTo>
                    <a:pt x="4253103" y="0"/>
                  </a:lnTo>
                </a:path>
              </a:pathLst>
            </a:custGeom>
            <a:ln w="190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60969" y="4809553"/>
              <a:ext cx="73532" cy="7353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71153" y="3936301"/>
              <a:ext cx="73532" cy="7353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79813" y="3550729"/>
              <a:ext cx="73532" cy="7353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88473" y="3319081"/>
              <a:ext cx="73533" cy="7353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97133" y="3262693"/>
              <a:ext cx="73532" cy="7353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05793" y="3053905"/>
              <a:ext cx="73533" cy="7353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14453" y="2860357"/>
              <a:ext cx="73533" cy="73532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2930144" y="2434209"/>
            <a:ext cx="199390" cy="25058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Calibri"/>
                <a:cs typeface="Calibri"/>
              </a:rPr>
              <a:t>120</a:t>
            </a:r>
            <a:endParaRPr sz="900" dirty="0">
              <a:latin typeface="Calibri"/>
              <a:cs typeface="Calibri"/>
            </a:endParaRPr>
          </a:p>
          <a:p>
            <a:pPr>
              <a:spcBef>
                <a:spcPts val="860"/>
              </a:spcBef>
            </a:pPr>
            <a:endParaRPr sz="900" dirty="0">
              <a:latin typeface="Calibri"/>
              <a:cs typeface="Calibri"/>
            </a:endParaRPr>
          </a:p>
          <a:p>
            <a:pPr marR="5080" algn="r">
              <a:spcBef>
                <a:spcPts val="5"/>
              </a:spcBef>
            </a:pPr>
            <a:r>
              <a:rPr sz="900" spc="-25" dirty="0">
                <a:solidFill>
                  <a:srgbClr val="585858"/>
                </a:solidFill>
                <a:latin typeface="Calibri"/>
                <a:cs typeface="Calibri"/>
              </a:rPr>
              <a:t>100</a:t>
            </a:r>
            <a:endParaRPr sz="900" dirty="0">
              <a:latin typeface="Calibri"/>
              <a:cs typeface="Calibri"/>
            </a:endParaRPr>
          </a:p>
          <a:p>
            <a:pPr>
              <a:spcBef>
                <a:spcPts val="860"/>
              </a:spcBef>
            </a:pPr>
            <a:endParaRPr sz="900" dirty="0">
              <a:latin typeface="Calibri"/>
              <a:cs typeface="Calibri"/>
            </a:endParaRPr>
          </a:p>
          <a:p>
            <a:pPr marR="5080" algn="r"/>
            <a:r>
              <a:rPr sz="900" spc="-25" dirty="0">
                <a:solidFill>
                  <a:srgbClr val="585858"/>
                </a:solidFill>
                <a:latin typeface="Calibri"/>
                <a:cs typeface="Calibri"/>
              </a:rPr>
              <a:t>80</a:t>
            </a:r>
            <a:endParaRPr sz="900" dirty="0">
              <a:latin typeface="Calibri"/>
              <a:cs typeface="Calibri"/>
            </a:endParaRPr>
          </a:p>
          <a:p>
            <a:pPr>
              <a:spcBef>
                <a:spcPts val="865"/>
              </a:spcBef>
            </a:pPr>
            <a:endParaRPr sz="900" dirty="0">
              <a:latin typeface="Calibri"/>
              <a:cs typeface="Calibri"/>
            </a:endParaRPr>
          </a:p>
          <a:p>
            <a:pPr marR="5080" algn="r"/>
            <a:r>
              <a:rPr sz="900" spc="-25" dirty="0">
                <a:solidFill>
                  <a:srgbClr val="585858"/>
                </a:solidFill>
                <a:latin typeface="Calibri"/>
                <a:cs typeface="Calibri"/>
              </a:rPr>
              <a:t>60</a:t>
            </a:r>
            <a:endParaRPr sz="900" dirty="0">
              <a:latin typeface="Calibri"/>
              <a:cs typeface="Calibri"/>
            </a:endParaRPr>
          </a:p>
          <a:p>
            <a:pPr>
              <a:spcBef>
                <a:spcPts val="865"/>
              </a:spcBef>
            </a:pPr>
            <a:endParaRPr sz="900" dirty="0">
              <a:latin typeface="Calibri"/>
              <a:cs typeface="Calibri"/>
            </a:endParaRPr>
          </a:p>
          <a:p>
            <a:pPr marR="5080" algn="r"/>
            <a:r>
              <a:rPr sz="900" spc="-25" dirty="0">
                <a:solidFill>
                  <a:srgbClr val="585858"/>
                </a:solidFill>
                <a:latin typeface="Calibri"/>
                <a:cs typeface="Calibri"/>
              </a:rPr>
              <a:t>40</a:t>
            </a:r>
            <a:endParaRPr sz="900" dirty="0">
              <a:latin typeface="Calibri"/>
              <a:cs typeface="Calibri"/>
            </a:endParaRPr>
          </a:p>
          <a:p>
            <a:pPr>
              <a:spcBef>
                <a:spcPts val="860"/>
              </a:spcBef>
            </a:pPr>
            <a:endParaRPr sz="900" dirty="0">
              <a:latin typeface="Calibri"/>
              <a:cs typeface="Calibri"/>
            </a:endParaRPr>
          </a:p>
          <a:p>
            <a:pPr marR="5080" algn="r"/>
            <a:r>
              <a:rPr sz="900" spc="-25" dirty="0">
                <a:solidFill>
                  <a:srgbClr val="585858"/>
                </a:solidFill>
                <a:latin typeface="Calibri"/>
                <a:cs typeface="Calibri"/>
              </a:rPr>
              <a:t>20</a:t>
            </a:r>
            <a:endParaRPr sz="900" dirty="0">
              <a:latin typeface="Calibri"/>
              <a:cs typeface="Calibri"/>
            </a:endParaRPr>
          </a:p>
          <a:p>
            <a:pPr>
              <a:spcBef>
                <a:spcPts val="865"/>
              </a:spcBef>
            </a:pPr>
            <a:endParaRPr sz="900" dirty="0">
              <a:latin typeface="Calibri"/>
              <a:cs typeface="Calibri"/>
            </a:endParaRPr>
          </a:p>
          <a:p>
            <a:pPr marR="5080" algn="r"/>
            <a:r>
              <a:rPr sz="900" spc="-5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180969" y="4901311"/>
            <a:ext cx="8382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900" spc="-5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61055" y="4901311"/>
            <a:ext cx="14160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Calibri"/>
                <a:cs typeface="Calibri"/>
              </a:rPr>
              <a:t>10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69968" y="4901311"/>
            <a:ext cx="14160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Calibri"/>
                <a:cs typeface="Calibri"/>
              </a:rPr>
              <a:t>20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78883" y="4864703"/>
            <a:ext cx="1637306" cy="395621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spcBef>
                <a:spcPts val="385"/>
              </a:spcBef>
              <a:tabLst>
                <a:tab pos="721360" algn="l"/>
              </a:tabLst>
            </a:pPr>
            <a:r>
              <a:rPr sz="900" spc="-25" dirty="0">
                <a:solidFill>
                  <a:srgbClr val="585858"/>
                </a:solidFill>
                <a:latin typeface="Calibri"/>
                <a:cs typeface="Calibri"/>
              </a:rPr>
              <a:t>30</a:t>
            </a:r>
            <a:r>
              <a:rPr sz="900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900" spc="-25" dirty="0">
                <a:solidFill>
                  <a:srgbClr val="585858"/>
                </a:solidFill>
                <a:latin typeface="Calibri"/>
                <a:cs typeface="Calibri"/>
              </a:rPr>
              <a:t>40</a:t>
            </a:r>
            <a:endParaRPr sz="900" dirty="0">
              <a:latin typeface="Calibri"/>
              <a:cs typeface="Calibri"/>
            </a:endParaRPr>
          </a:p>
          <a:p>
            <a:pPr marL="20955">
              <a:spcBef>
                <a:spcPts val="315"/>
              </a:spcBef>
            </a:pP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time</a:t>
            </a:r>
            <a:r>
              <a:rPr sz="11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585858"/>
                </a:solidFill>
                <a:latin typeface="Calibri"/>
                <a:cs typeface="Calibri"/>
              </a:rPr>
              <a:t>in</a:t>
            </a:r>
            <a:r>
              <a:rPr sz="1100" spc="-10" dirty="0">
                <a:solidFill>
                  <a:srgbClr val="585858"/>
                </a:solidFill>
                <a:latin typeface="Calibri"/>
                <a:cs typeface="Calibri"/>
              </a:rPr>
              <a:t> minutes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696837" y="4901311"/>
            <a:ext cx="14160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Calibri"/>
                <a:cs typeface="Calibri"/>
              </a:rPr>
              <a:t>50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405879" y="4901311"/>
            <a:ext cx="14160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Calibri"/>
                <a:cs typeface="Calibri"/>
              </a:rPr>
              <a:t>60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114793" y="4901311"/>
            <a:ext cx="14160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Calibri"/>
                <a:cs typeface="Calibri"/>
              </a:rPr>
              <a:t>70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762756" y="3061492"/>
            <a:ext cx="130036" cy="1227876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dirty="0">
                <a:solidFill>
                  <a:srgbClr val="585858"/>
                </a:solidFill>
                <a:latin typeface="Calibri"/>
                <a:cs typeface="Calibri"/>
              </a:rPr>
              <a:t>percent</a:t>
            </a:r>
            <a:r>
              <a:rPr sz="1000" spc="19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585858"/>
                </a:solidFill>
                <a:latin typeface="Calibri"/>
                <a:cs typeface="Calibri"/>
              </a:rPr>
              <a:t>of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585858"/>
                </a:solidFill>
                <a:latin typeface="Calibri"/>
                <a:cs typeface="Calibri"/>
              </a:rPr>
              <a:t>drug</a:t>
            </a:r>
            <a:r>
              <a:rPr sz="1000" spc="-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Calibri"/>
                <a:cs typeface="Calibri"/>
              </a:rPr>
              <a:t>release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097908" y="2131314"/>
            <a:ext cx="77787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dirty="0">
                <a:solidFill>
                  <a:srgbClr val="585858"/>
                </a:solidFill>
                <a:latin typeface="Calibri"/>
                <a:cs typeface="Calibri"/>
              </a:rPr>
              <a:t>Chart</a:t>
            </a:r>
            <a:r>
              <a:rPr sz="1400" spc="-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Calibri"/>
                <a:cs typeface="Calibri"/>
              </a:rPr>
              <a:t>Title</a:t>
            </a:r>
            <a:endParaRPr sz="1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D1FAE-133B-1C11-B210-FEA61CCBB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99" y="543703"/>
            <a:ext cx="10364451" cy="1596177"/>
          </a:xfrm>
        </p:spPr>
        <p:txBody>
          <a:bodyPr/>
          <a:lstStyle/>
          <a:p>
            <a:r>
              <a:rPr lang="en-US" dirty="0">
                <a:latin typeface="Arial MT"/>
                <a:cs typeface="Arial MT"/>
              </a:rPr>
              <a:t>Introduction</a:t>
            </a:r>
            <a:r>
              <a:rPr lang="en-US" spc="-145" dirty="0">
                <a:latin typeface="Arial MT"/>
                <a:cs typeface="Arial MT"/>
              </a:rPr>
              <a:t> </a:t>
            </a:r>
            <a:r>
              <a:rPr lang="en-US" spc="-50" dirty="0">
                <a:latin typeface="Arial MT"/>
                <a:cs typeface="Arial MT"/>
              </a:rPr>
              <a:t>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27514-06F1-E222-0A31-7FEB09E7CBB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8399" y="2283965"/>
            <a:ext cx="6548285" cy="4125148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latin typeface="Arial MT"/>
                <a:cs typeface="Arial MT"/>
              </a:rPr>
              <a:t>Dissolution</a:t>
            </a:r>
            <a:r>
              <a:rPr lang="en-US" b="1" spc="-55" dirty="0">
                <a:latin typeface="Arial MT"/>
                <a:cs typeface="Arial MT"/>
              </a:rPr>
              <a:t> </a:t>
            </a:r>
            <a:r>
              <a:rPr lang="en-US" b="1" dirty="0">
                <a:latin typeface="Arial MT"/>
                <a:cs typeface="Arial MT"/>
              </a:rPr>
              <a:t>is</a:t>
            </a:r>
            <a:r>
              <a:rPr lang="en-US" b="1" spc="-55" dirty="0">
                <a:latin typeface="Arial MT"/>
                <a:cs typeface="Arial MT"/>
              </a:rPr>
              <a:t> </a:t>
            </a:r>
            <a:r>
              <a:rPr lang="en-US" b="1" dirty="0">
                <a:latin typeface="Arial MT"/>
                <a:cs typeface="Arial MT"/>
              </a:rPr>
              <a:t>a</a:t>
            </a:r>
            <a:r>
              <a:rPr lang="en-US" b="1" spc="-65" dirty="0">
                <a:latin typeface="Arial MT"/>
                <a:cs typeface="Arial MT"/>
              </a:rPr>
              <a:t> </a:t>
            </a:r>
            <a:r>
              <a:rPr lang="en-US" b="1" dirty="0">
                <a:latin typeface="Arial MT"/>
                <a:cs typeface="Arial MT"/>
              </a:rPr>
              <a:t>process</a:t>
            </a:r>
            <a:r>
              <a:rPr lang="en-US" b="1" spc="-55" dirty="0">
                <a:latin typeface="Arial MT"/>
                <a:cs typeface="Arial MT"/>
              </a:rPr>
              <a:t> </a:t>
            </a:r>
            <a:r>
              <a:rPr lang="en-US" b="1" dirty="0">
                <a:latin typeface="Arial MT"/>
                <a:cs typeface="Arial MT"/>
              </a:rPr>
              <a:t>of</a:t>
            </a:r>
            <a:r>
              <a:rPr lang="en-US" b="1" spc="-60" dirty="0">
                <a:latin typeface="Arial MT"/>
                <a:cs typeface="Arial MT"/>
              </a:rPr>
              <a:t> </a:t>
            </a:r>
            <a:r>
              <a:rPr lang="en-US" b="1" dirty="0">
                <a:latin typeface="Arial MT"/>
                <a:cs typeface="Arial MT"/>
              </a:rPr>
              <a:t>going</a:t>
            </a:r>
            <a:r>
              <a:rPr lang="en-US" b="1" spc="-45" dirty="0">
                <a:latin typeface="Arial MT"/>
                <a:cs typeface="Arial MT"/>
              </a:rPr>
              <a:t> </a:t>
            </a:r>
            <a:r>
              <a:rPr lang="en-US" b="1" spc="-20" dirty="0">
                <a:latin typeface="Arial MT"/>
                <a:cs typeface="Arial MT"/>
              </a:rPr>
              <a:t>into </a:t>
            </a:r>
            <a:r>
              <a:rPr lang="en-US" b="1" dirty="0">
                <a:latin typeface="Arial MT"/>
                <a:cs typeface="Arial MT"/>
              </a:rPr>
              <a:t>solution</a:t>
            </a:r>
            <a:r>
              <a:rPr lang="en-US" b="1" spc="-85" dirty="0">
                <a:latin typeface="Arial MT"/>
                <a:cs typeface="Arial MT"/>
              </a:rPr>
              <a:t> </a:t>
            </a:r>
            <a:r>
              <a:rPr lang="en-US" b="1" dirty="0">
                <a:latin typeface="Arial MT"/>
                <a:cs typeface="Arial MT"/>
              </a:rPr>
              <a:t>form</a:t>
            </a:r>
            <a:r>
              <a:rPr lang="en-US" b="1" spc="-65" dirty="0">
                <a:latin typeface="Arial MT"/>
                <a:cs typeface="Arial MT"/>
              </a:rPr>
              <a:t> </a:t>
            </a:r>
            <a:r>
              <a:rPr lang="en-US" b="1" spc="-50" dirty="0">
                <a:latin typeface="Arial MT"/>
                <a:cs typeface="Arial MT"/>
              </a:rPr>
              <a:t>.</a:t>
            </a:r>
          </a:p>
          <a:p>
            <a:endParaRPr lang="en-US" spc="-50" dirty="0">
              <a:latin typeface="Arial MT"/>
              <a:cs typeface="Arial MT"/>
            </a:endParaRPr>
          </a:p>
          <a:p>
            <a:r>
              <a:rPr lang="en-US" b="1" dirty="0">
                <a:solidFill>
                  <a:srgbClr val="FF0000"/>
                </a:solidFill>
                <a:latin typeface="Arial MT"/>
                <a:cs typeface="Arial MT"/>
              </a:rPr>
              <a:t>A</a:t>
            </a:r>
            <a:r>
              <a:rPr lang="en-US" b="1" spc="-19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Arial MT"/>
                <a:cs typeface="Arial MT"/>
              </a:rPr>
              <a:t>basic</a:t>
            </a:r>
            <a:r>
              <a:rPr lang="en-US" b="1" spc="-8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Arial MT"/>
                <a:cs typeface="Arial MT"/>
              </a:rPr>
              <a:t>principle</a:t>
            </a:r>
            <a:r>
              <a:rPr lang="en-US" b="1" spc="-5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Arial MT"/>
                <a:cs typeface="Arial MT"/>
              </a:rPr>
              <a:t>of</a:t>
            </a:r>
            <a:r>
              <a:rPr lang="en-US" b="1" spc="-6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Arial MT"/>
                <a:cs typeface="Arial MT"/>
              </a:rPr>
              <a:t>drug</a:t>
            </a:r>
            <a:r>
              <a:rPr lang="en-US" b="1" spc="-4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Arial MT"/>
                <a:cs typeface="Arial MT"/>
              </a:rPr>
              <a:t>absorption</a:t>
            </a:r>
            <a:r>
              <a:rPr lang="en-US" b="1" spc="-6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Arial MT"/>
                <a:cs typeface="Arial MT"/>
              </a:rPr>
              <a:t>is</a:t>
            </a:r>
            <a:r>
              <a:rPr lang="en-US" b="1" spc="-6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en-US" b="1" spc="-20" dirty="0">
                <a:solidFill>
                  <a:srgbClr val="FF0000"/>
                </a:solidFill>
                <a:latin typeface="Arial MT"/>
                <a:cs typeface="Arial MT"/>
              </a:rPr>
              <a:t>that </a:t>
            </a:r>
            <a:r>
              <a:rPr lang="en-US" b="1" dirty="0">
                <a:solidFill>
                  <a:srgbClr val="FF0000"/>
                </a:solidFill>
                <a:latin typeface="Arial MT"/>
                <a:cs typeface="Arial MT"/>
              </a:rPr>
              <a:t>absorption</a:t>
            </a:r>
            <a:r>
              <a:rPr lang="en-US" b="1" spc="-6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Arial MT"/>
                <a:cs typeface="Arial MT"/>
              </a:rPr>
              <a:t>takes</a:t>
            </a:r>
            <a:r>
              <a:rPr lang="en-US" b="1" spc="-5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Arial MT"/>
                <a:cs typeface="Arial MT"/>
              </a:rPr>
              <a:t>place</a:t>
            </a:r>
            <a:r>
              <a:rPr lang="en-US" b="1" spc="-6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Arial MT"/>
                <a:cs typeface="Arial MT"/>
              </a:rPr>
              <a:t>only</a:t>
            </a:r>
            <a:r>
              <a:rPr lang="en-US" b="1" spc="-5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Arial MT"/>
                <a:cs typeface="Arial MT"/>
              </a:rPr>
              <a:t>after</a:t>
            </a:r>
            <a:r>
              <a:rPr lang="en-US" b="1" spc="-5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Arial MT"/>
                <a:cs typeface="Arial MT"/>
              </a:rPr>
              <a:t>a</a:t>
            </a:r>
            <a:r>
              <a:rPr lang="en-US" b="1" spc="-6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Arial MT"/>
                <a:cs typeface="Arial MT"/>
              </a:rPr>
              <a:t>drug</a:t>
            </a:r>
            <a:r>
              <a:rPr lang="en-US" b="1" spc="-5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Arial MT"/>
                <a:cs typeface="Arial MT"/>
              </a:rPr>
              <a:t>is</a:t>
            </a:r>
            <a:r>
              <a:rPr lang="en-US" b="1" spc="-5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en-US" b="1" spc="-25" dirty="0">
                <a:solidFill>
                  <a:srgbClr val="FF0000"/>
                </a:solidFill>
                <a:latin typeface="Arial MT"/>
                <a:cs typeface="Arial MT"/>
              </a:rPr>
              <a:t>in </a:t>
            </a:r>
            <a:r>
              <a:rPr lang="en-US" b="1" u="sng" spc="-10" dirty="0">
                <a:solidFill>
                  <a:srgbClr val="FF0000"/>
                </a:solidFill>
                <a:latin typeface="Arial MT"/>
                <a:cs typeface="Arial MT"/>
              </a:rPr>
              <a:t>solution</a:t>
            </a:r>
            <a:r>
              <a:rPr lang="en-US" b="1" dirty="0">
                <a:solidFill>
                  <a:srgbClr val="FF0000"/>
                </a:solidFill>
                <a:latin typeface="Arial MT"/>
                <a:cs typeface="Arial MT"/>
              </a:rPr>
              <a:t>.</a:t>
            </a:r>
          </a:p>
          <a:p>
            <a:endParaRPr lang="en-US" b="1" dirty="0">
              <a:solidFill>
                <a:srgbClr val="FF0000"/>
              </a:solidFill>
              <a:latin typeface="Arial MT"/>
              <a:cs typeface="Arial MT"/>
            </a:endParaRPr>
          </a:p>
          <a:p>
            <a:r>
              <a:rPr lang="en-US" b="1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lang="en-US" b="1" dirty="0">
                <a:latin typeface="Arial MT"/>
                <a:cs typeface="Arial MT"/>
              </a:rPr>
              <a:t>this</a:t>
            </a:r>
            <a:r>
              <a:rPr lang="en-US" b="1" spc="-60" dirty="0">
                <a:latin typeface="Arial MT"/>
                <a:cs typeface="Arial MT"/>
              </a:rPr>
              <a:t> </a:t>
            </a:r>
            <a:r>
              <a:rPr lang="en-US" b="1" dirty="0">
                <a:latin typeface="Arial MT"/>
                <a:cs typeface="Arial MT"/>
              </a:rPr>
              <a:t>means</a:t>
            </a:r>
            <a:r>
              <a:rPr lang="en-US" b="1" spc="-45" dirty="0">
                <a:latin typeface="Arial MT"/>
                <a:cs typeface="Arial MT"/>
              </a:rPr>
              <a:t> </a:t>
            </a:r>
            <a:r>
              <a:rPr lang="en-US" b="1" dirty="0">
                <a:latin typeface="Arial MT"/>
                <a:cs typeface="Arial MT"/>
              </a:rPr>
              <a:t>that</a:t>
            </a:r>
            <a:r>
              <a:rPr lang="en-US" b="1" spc="-60" dirty="0">
                <a:latin typeface="Arial MT"/>
                <a:cs typeface="Arial MT"/>
              </a:rPr>
              <a:t> </a:t>
            </a:r>
            <a:r>
              <a:rPr lang="en-US" b="1" dirty="0">
                <a:latin typeface="Arial MT"/>
                <a:cs typeface="Arial MT"/>
              </a:rPr>
              <a:t>drug</a:t>
            </a:r>
            <a:r>
              <a:rPr lang="en-US" b="1" spc="-60" dirty="0">
                <a:latin typeface="Arial MT"/>
                <a:cs typeface="Arial MT"/>
              </a:rPr>
              <a:t> </a:t>
            </a:r>
            <a:r>
              <a:rPr lang="en-US" b="1" dirty="0">
                <a:latin typeface="Arial MT"/>
                <a:cs typeface="Arial MT"/>
              </a:rPr>
              <a:t>given</a:t>
            </a:r>
            <a:r>
              <a:rPr lang="en-US" b="1" spc="-50" dirty="0">
                <a:latin typeface="Arial MT"/>
                <a:cs typeface="Arial MT"/>
              </a:rPr>
              <a:t> </a:t>
            </a:r>
            <a:r>
              <a:rPr lang="en-US" b="1" dirty="0">
                <a:latin typeface="Arial MT"/>
                <a:cs typeface="Arial MT"/>
              </a:rPr>
              <a:t>orally</a:t>
            </a:r>
            <a:r>
              <a:rPr lang="en-US" b="1" spc="-50" dirty="0">
                <a:latin typeface="Arial MT"/>
                <a:cs typeface="Arial MT"/>
              </a:rPr>
              <a:t> </a:t>
            </a:r>
            <a:r>
              <a:rPr lang="en-US" b="1" dirty="0">
                <a:latin typeface="Arial MT"/>
                <a:cs typeface="Arial MT"/>
              </a:rPr>
              <a:t>in</a:t>
            </a:r>
            <a:r>
              <a:rPr lang="en-US" b="1" spc="-50" dirty="0">
                <a:latin typeface="Arial MT"/>
                <a:cs typeface="Arial MT"/>
              </a:rPr>
              <a:t> </a:t>
            </a:r>
            <a:r>
              <a:rPr lang="en-US" b="1" spc="-10" dirty="0">
                <a:latin typeface="Arial MT"/>
                <a:cs typeface="Arial MT"/>
              </a:rPr>
              <a:t>solid </a:t>
            </a:r>
            <a:r>
              <a:rPr lang="en-US" b="1" dirty="0">
                <a:latin typeface="Arial MT"/>
                <a:cs typeface="Arial MT"/>
              </a:rPr>
              <a:t>dosage</a:t>
            </a:r>
            <a:r>
              <a:rPr lang="en-US" b="1" spc="-60" dirty="0">
                <a:latin typeface="Arial MT"/>
                <a:cs typeface="Arial MT"/>
              </a:rPr>
              <a:t> </a:t>
            </a:r>
            <a:r>
              <a:rPr lang="en-US" b="1" dirty="0">
                <a:latin typeface="Arial MT"/>
                <a:cs typeface="Arial MT"/>
              </a:rPr>
              <a:t>form</a:t>
            </a:r>
            <a:r>
              <a:rPr lang="en-US" b="1" spc="-45" dirty="0">
                <a:latin typeface="Arial MT"/>
                <a:cs typeface="Arial MT"/>
              </a:rPr>
              <a:t> </a:t>
            </a:r>
            <a:r>
              <a:rPr lang="en-US" b="1" dirty="0">
                <a:latin typeface="Arial MT"/>
                <a:cs typeface="Arial MT"/>
              </a:rPr>
              <a:t>must</a:t>
            </a:r>
            <a:r>
              <a:rPr lang="en-US" b="1" spc="-65" dirty="0">
                <a:latin typeface="Arial MT"/>
                <a:cs typeface="Arial MT"/>
              </a:rPr>
              <a:t> </a:t>
            </a:r>
            <a:r>
              <a:rPr lang="en-US" b="1" dirty="0">
                <a:latin typeface="Arial MT"/>
                <a:cs typeface="Arial MT"/>
              </a:rPr>
              <a:t>dissolve</a:t>
            </a:r>
            <a:r>
              <a:rPr lang="en-US" b="1" spc="-55" dirty="0">
                <a:latin typeface="Arial MT"/>
                <a:cs typeface="Arial MT"/>
              </a:rPr>
              <a:t> </a:t>
            </a:r>
            <a:r>
              <a:rPr lang="en-US" b="1" dirty="0">
                <a:latin typeface="Arial MT"/>
                <a:cs typeface="Arial MT"/>
              </a:rPr>
              <a:t>in</a:t>
            </a:r>
            <a:r>
              <a:rPr lang="en-US" b="1" spc="-60" dirty="0">
                <a:latin typeface="Arial MT"/>
                <a:cs typeface="Arial MT"/>
              </a:rPr>
              <a:t> </a:t>
            </a:r>
            <a:r>
              <a:rPr lang="en-US" b="1" dirty="0">
                <a:latin typeface="Arial MT"/>
                <a:cs typeface="Arial MT"/>
              </a:rPr>
              <a:t>GIT</a:t>
            </a:r>
            <a:r>
              <a:rPr lang="en-US" b="1" spc="-110" dirty="0">
                <a:latin typeface="Arial MT"/>
                <a:cs typeface="Arial MT"/>
              </a:rPr>
              <a:t> </a:t>
            </a:r>
            <a:r>
              <a:rPr lang="en-US" b="1" dirty="0">
                <a:latin typeface="Arial MT"/>
                <a:cs typeface="Arial MT"/>
              </a:rPr>
              <a:t>fluid</a:t>
            </a:r>
            <a:r>
              <a:rPr lang="en-US" b="1" spc="-65" dirty="0">
                <a:latin typeface="Arial MT"/>
                <a:cs typeface="Arial MT"/>
              </a:rPr>
              <a:t> </a:t>
            </a:r>
            <a:r>
              <a:rPr lang="en-US" b="1" spc="-10" dirty="0">
                <a:latin typeface="Arial MT"/>
                <a:cs typeface="Arial MT"/>
              </a:rPr>
              <a:t>before </a:t>
            </a:r>
            <a:r>
              <a:rPr lang="en-US" b="1" dirty="0">
                <a:latin typeface="Arial MT"/>
                <a:cs typeface="Arial MT"/>
              </a:rPr>
              <a:t>absorption</a:t>
            </a:r>
            <a:r>
              <a:rPr lang="en-US" b="1" spc="-140" dirty="0">
                <a:latin typeface="Arial MT"/>
                <a:cs typeface="Arial MT"/>
              </a:rPr>
              <a:t> </a:t>
            </a:r>
            <a:r>
              <a:rPr lang="en-US" b="1" spc="-10" dirty="0">
                <a:latin typeface="Arial MT"/>
                <a:cs typeface="Arial MT"/>
              </a:rPr>
              <a:t>occurs</a:t>
            </a:r>
            <a:endParaRPr lang="en-US" b="1" dirty="0">
              <a:latin typeface="Arial MT"/>
              <a:cs typeface="Arial MT"/>
            </a:endParaRPr>
          </a:p>
          <a:p>
            <a:endParaRPr lang="en-US" dirty="0"/>
          </a:p>
        </p:txBody>
      </p:sp>
      <p:pic>
        <p:nvPicPr>
          <p:cNvPr id="1026" name="Picture 2" descr="Dissolution Tester - Inspire 8 basic">
            <a:extLst>
              <a:ext uri="{FF2B5EF4-FFF2-40B4-BE49-F238E27FC236}">
                <a16:creationId xmlns:a16="http://schemas.microsoft.com/office/drawing/2014/main" id="{C3E78A3D-FAF4-1875-3278-0B31C1F7F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096" y="2076147"/>
            <a:ext cx="5300064" cy="385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480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CC27D-C5E0-E15B-D41C-649800CEA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object 3"/>
          <p:cNvPicPr>
            <a:picLocks noGrp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172095" y="2485505"/>
            <a:ext cx="9509760" cy="4114800"/>
          </a:xfrm>
          <a:prstGeom prst="rect">
            <a:avLst/>
          </a:prstGeom>
        </p:spPr>
      </p:pic>
      <p:pic>
        <p:nvPicPr>
          <p:cNvPr id="5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93272" y="532071"/>
            <a:ext cx="8230361" cy="168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468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3DEA5-5EFC-C32F-7707-84CE3438B15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6254" y="964276"/>
            <a:ext cx="6234546" cy="5674867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Aptos Display" panose="020B0004020202020204" pitchFamily="34" charset="0"/>
              </a:rPr>
              <a:t>DISSOLUTION RATE </a:t>
            </a:r>
            <a:r>
              <a:rPr lang="en-US" sz="2400" dirty="0">
                <a:latin typeface="Aptos Display" panose="020B0004020202020204" pitchFamily="34" charset="0"/>
              </a:rPr>
              <a:t>: Is DEFINED AS THE AMOUNT OF SOLID SUBTANCE THAT goes into solution per unit time under standard condition of temperature , Ph and solvent composition </a:t>
            </a:r>
          </a:p>
          <a:p>
            <a:endParaRPr lang="en-US" sz="2400" dirty="0">
              <a:latin typeface="Aptos Display" panose="020B0004020202020204" pitchFamily="34" charset="0"/>
            </a:endParaRPr>
          </a:p>
          <a:p>
            <a:r>
              <a:rPr lang="en-US" sz="2400" dirty="0">
                <a:latin typeface="Aptos Display" panose="020B0004020202020204" pitchFamily="34" charset="0"/>
              </a:rPr>
              <a:t>Dissolution is the </a:t>
            </a:r>
            <a:r>
              <a:rPr lang="en-US" sz="2400" b="1" dirty="0">
                <a:latin typeface="Aptos Display" panose="020B0004020202020204" pitchFamily="34" charset="0"/>
              </a:rPr>
              <a:t>rate limiting step </a:t>
            </a:r>
            <a:r>
              <a:rPr lang="en-US" sz="2400" dirty="0">
                <a:latin typeface="Aptos Display" panose="020B0004020202020204" pitchFamily="34" charset="0"/>
              </a:rPr>
              <a:t>for hydrophobic  poorly soluble drug  for example, griseofulvin  and spironolactone </a:t>
            </a:r>
          </a:p>
        </p:txBody>
      </p:sp>
      <p:pic>
        <p:nvPicPr>
          <p:cNvPr id="2050" name="Picture 2" descr="A brief history of Dissolution Testing">
            <a:extLst>
              <a:ext uri="{FF2B5EF4-FFF2-40B4-BE49-F238E27FC236}">
                <a16:creationId xmlns:a16="http://schemas.microsoft.com/office/drawing/2014/main" id="{421844E0-BFAF-F537-036C-298BE015A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850" y="689956"/>
            <a:ext cx="4688380" cy="576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271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382C2-9528-5CFE-E7BC-C04CD92F7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DC4C496-96AA-DE52-D756-1765D2808AB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l="23873" t="20698" r="32703" b="19826"/>
          <a:stretch>
            <a:fillRect/>
          </a:stretch>
        </p:blipFill>
        <p:spPr>
          <a:xfrm>
            <a:off x="1" y="56936"/>
            <a:ext cx="8046720" cy="6801063"/>
          </a:xfrm>
          <a:prstGeom prst="rect">
            <a:avLst/>
          </a:prstGeom>
        </p:spPr>
      </p:pic>
      <p:pic>
        <p:nvPicPr>
          <p:cNvPr id="4098" name="Picture 2" descr="Basket (USP 1) and Paddle (USP ...">
            <a:extLst>
              <a:ext uri="{FF2B5EF4-FFF2-40B4-BE49-F238E27FC236}">
                <a16:creationId xmlns:a16="http://schemas.microsoft.com/office/drawing/2014/main" id="{86AB33AA-8D7F-AE32-F8F2-D9FDA93CF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366" y="2925517"/>
            <a:ext cx="3449522" cy="194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661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BF3D3-A9F7-6820-9207-3B6AC8523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77943"/>
            <a:ext cx="10364451" cy="1596177"/>
          </a:xfrm>
        </p:spPr>
        <p:txBody>
          <a:bodyPr/>
          <a:lstStyle/>
          <a:p>
            <a:r>
              <a:rPr lang="en-US" dirty="0"/>
              <a:t>Expression of solubility</a:t>
            </a:r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AB894F48-C42A-712E-4822-A9F8BFD7683C}"/>
              </a:ext>
            </a:extLst>
          </p:cNvPr>
          <p:cNvPicPr>
            <a:picLocks noGrp="1"/>
          </p:cNvPicPr>
          <p:nvPr>
            <p:ph sz="quarter" idx="13"/>
          </p:nvPr>
        </p:nvPicPr>
        <p:blipFill>
          <a:blip r:embed="rId2" cstate="print"/>
          <a:srcRect l="13170" t="22607" r="19998" b="7843"/>
          <a:stretch>
            <a:fillRect/>
          </a:stretch>
        </p:blipFill>
        <p:spPr>
          <a:xfrm>
            <a:off x="2186247" y="1620982"/>
            <a:ext cx="8329352" cy="451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453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44B2481-7360-F5A4-2248-14602589BE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428800"/>
              </p:ext>
            </p:extLst>
          </p:nvPr>
        </p:nvGraphicFramePr>
        <p:xfrm>
          <a:off x="565264" y="906087"/>
          <a:ext cx="10083340" cy="54793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016668">
                  <a:extLst>
                    <a:ext uri="{9D8B030D-6E8A-4147-A177-3AD203B41FA5}">
                      <a16:colId xmlns:a16="http://schemas.microsoft.com/office/drawing/2014/main" val="2518952808"/>
                    </a:ext>
                  </a:extLst>
                </a:gridCol>
                <a:gridCol w="2016668">
                  <a:extLst>
                    <a:ext uri="{9D8B030D-6E8A-4147-A177-3AD203B41FA5}">
                      <a16:colId xmlns:a16="http://schemas.microsoft.com/office/drawing/2014/main" val="1692400543"/>
                    </a:ext>
                  </a:extLst>
                </a:gridCol>
                <a:gridCol w="2016668">
                  <a:extLst>
                    <a:ext uri="{9D8B030D-6E8A-4147-A177-3AD203B41FA5}">
                      <a16:colId xmlns:a16="http://schemas.microsoft.com/office/drawing/2014/main" val="2836150210"/>
                    </a:ext>
                  </a:extLst>
                </a:gridCol>
                <a:gridCol w="2016668">
                  <a:extLst>
                    <a:ext uri="{9D8B030D-6E8A-4147-A177-3AD203B41FA5}">
                      <a16:colId xmlns:a16="http://schemas.microsoft.com/office/drawing/2014/main" val="3397128194"/>
                    </a:ext>
                  </a:extLst>
                </a:gridCol>
                <a:gridCol w="2016668">
                  <a:extLst>
                    <a:ext uri="{9D8B030D-6E8A-4147-A177-3AD203B41FA5}">
                      <a16:colId xmlns:a16="http://schemas.microsoft.com/office/drawing/2014/main" val="276895193"/>
                    </a:ext>
                  </a:extLst>
                </a:gridCol>
              </a:tblGrid>
              <a:tr h="62718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 dirty="0"/>
                        <a:t>BCS Class</a:t>
                      </a:r>
                      <a:endParaRPr lang="en-US" sz="1400" dirty="0"/>
                    </a:p>
                  </a:txBody>
                  <a:tcPr marL="54906" marR="54906" marT="27453" marB="27453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 dirty="0"/>
                        <a:t>Solubility</a:t>
                      </a:r>
                      <a:endParaRPr lang="en-US" sz="1400" dirty="0"/>
                    </a:p>
                  </a:txBody>
                  <a:tcPr marL="54906" marR="54906" marT="27453" marB="27453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 dirty="0"/>
                        <a:t>Permeability</a:t>
                      </a:r>
                      <a:endParaRPr lang="en-US" sz="1400" dirty="0"/>
                    </a:p>
                  </a:txBody>
                  <a:tcPr marL="54906" marR="54906" marT="27453" marB="27453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/>
                        <a:t>Examples of Drugs</a:t>
                      </a:r>
                      <a:endParaRPr lang="en-US" sz="1400"/>
                    </a:p>
                  </a:txBody>
                  <a:tcPr marL="54906" marR="54906" marT="27453" marB="27453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 dirty="0"/>
                        <a:t>Formulation / Bioavailability Considerations</a:t>
                      </a:r>
                      <a:endParaRPr lang="en-US" sz="1400" dirty="0"/>
                    </a:p>
                  </a:txBody>
                  <a:tcPr marL="54906" marR="54906" marT="27453" marB="27453" anchor="ctr"/>
                </a:tc>
                <a:extLst>
                  <a:ext uri="{0D108BD9-81ED-4DB2-BD59-A6C34878D82A}">
                    <a16:rowId xmlns:a16="http://schemas.microsoft.com/office/drawing/2014/main" val="1739301618"/>
                  </a:ext>
                </a:extLst>
              </a:tr>
              <a:tr h="112003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/>
                        <a:t>Class I</a:t>
                      </a:r>
                      <a:endParaRPr lang="en-US" sz="1400"/>
                    </a:p>
                  </a:txBody>
                  <a:tcPr marL="54906" marR="54906" marT="27453" marB="27453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High</a:t>
                      </a:r>
                    </a:p>
                  </a:txBody>
                  <a:tcPr marL="54906" marR="54906" marT="27453" marB="27453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High</a:t>
                      </a:r>
                    </a:p>
                  </a:txBody>
                  <a:tcPr marL="54906" marR="54906" marT="27453" marB="27453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Metoprolol, Propranolol, Verapamil, Acetaminophen</a:t>
                      </a:r>
                    </a:p>
                  </a:txBody>
                  <a:tcPr marL="54906" marR="54906" marT="27453" marB="27453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Usually good oral absorption; dissolution is rate-limiting. Standard immediate-release (IR) formulations are suitable.</a:t>
                      </a:r>
                    </a:p>
                  </a:txBody>
                  <a:tcPr marL="54906" marR="54906" marT="27453" marB="27453" anchor="ctr"/>
                </a:tc>
                <a:extLst>
                  <a:ext uri="{0D108BD9-81ED-4DB2-BD59-A6C34878D82A}">
                    <a16:rowId xmlns:a16="http://schemas.microsoft.com/office/drawing/2014/main" val="1001985766"/>
                  </a:ext>
                </a:extLst>
              </a:tr>
              <a:tr h="127049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/>
                        <a:t>Class II</a:t>
                      </a:r>
                      <a:endParaRPr lang="en-US" sz="1400"/>
                    </a:p>
                  </a:txBody>
                  <a:tcPr marL="54906" marR="54906" marT="27453" marB="27453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Low</a:t>
                      </a:r>
                    </a:p>
                  </a:txBody>
                  <a:tcPr marL="54906" marR="54906" marT="27453" marB="27453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High</a:t>
                      </a:r>
                    </a:p>
                  </a:txBody>
                  <a:tcPr marL="54906" marR="54906" marT="27453" marB="27453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Ketoconazole, Danazol, Carbamazepine, Ibuprofen</a:t>
                      </a:r>
                    </a:p>
                  </a:txBody>
                  <a:tcPr marL="54906" marR="54906" marT="27453" marB="27453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Dissolution is the limiting step. Use solubility enhancement techniques (e.g., nanoparticles, solid dispersions, surfactants).</a:t>
                      </a:r>
                    </a:p>
                  </a:txBody>
                  <a:tcPr marL="54906" marR="54906" marT="27453" marB="27453" anchor="ctr"/>
                </a:tc>
                <a:extLst>
                  <a:ext uri="{0D108BD9-81ED-4DB2-BD59-A6C34878D82A}">
                    <a16:rowId xmlns:a16="http://schemas.microsoft.com/office/drawing/2014/main" val="3347266768"/>
                  </a:ext>
                </a:extLst>
              </a:tr>
              <a:tr h="127049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/>
                        <a:t>Class III</a:t>
                      </a:r>
                      <a:endParaRPr lang="en-US" sz="1400"/>
                    </a:p>
                  </a:txBody>
                  <a:tcPr marL="54906" marR="54906" marT="27453" marB="27453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High</a:t>
                      </a:r>
                    </a:p>
                  </a:txBody>
                  <a:tcPr marL="54906" marR="54906" marT="27453" marB="27453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Low</a:t>
                      </a:r>
                    </a:p>
                  </a:txBody>
                  <a:tcPr marL="54906" marR="54906" marT="27453" marB="27453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Metformin, Cimetidine, Atenolol, Ranitidine</a:t>
                      </a:r>
                    </a:p>
                  </a:txBody>
                  <a:tcPr marL="54906" marR="54906" marT="27453" marB="27453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Permeability is rate-limiting. Formulation focuses on permeability enhancers or transporter considerations.</a:t>
                      </a:r>
                    </a:p>
                  </a:txBody>
                  <a:tcPr marL="54906" marR="54906" marT="27453" marB="27453" anchor="ctr"/>
                </a:tc>
                <a:extLst>
                  <a:ext uri="{0D108BD9-81ED-4DB2-BD59-A6C34878D82A}">
                    <a16:rowId xmlns:a16="http://schemas.microsoft.com/office/drawing/2014/main" val="2882652214"/>
                  </a:ext>
                </a:extLst>
              </a:tr>
              <a:tr h="112003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/>
                        <a:t>Class IV</a:t>
                      </a:r>
                      <a:endParaRPr lang="en-US" sz="1400"/>
                    </a:p>
                  </a:txBody>
                  <a:tcPr marL="54906" marR="54906" marT="27453" marB="27453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Low</a:t>
                      </a:r>
                    </a:p>
                  </a:txBody>
                  <a:tcPr marL="54906" marR="54906" marT="27453" marB="27453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Low</a:t>
                      </a:r>
                    </a:p>
                  </a:txBody>
                  <a:tcPr marL="54906" marR="54906" marT="27453" marB="27453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Hydrochlorothiazide, Furosemide, Paclitaxel</a:t>
                      </a:r>
                    </a:p>
                  </a:txBody>
                  <a:tcPr marL="54906" marR="54906" marT="27453" marB="27453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Poor oral bioavailability; requires special delivery systems (nanofibers, nanoparticles, lipid carriers).</a:t>
                      </a:r>
                    </a:p>
                  </a:txBody>
                  <a:tcPr marL="54906" marR="54906" marT="27453" marB="27453" anchor="ctr"/>
                </a:tc>
                <a:extLst>
                  <a:ext uri="{0D108BD9-81ED-4DB2-BD59-A6C34878D82A}">
                    <a16:rowId xmlns:a16="http://schemas.microsoft.com/office/drawing/2014/main" val="290716339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33A3648-BF52-1864-07F6-C0995CB13512}"/>
              </a:ext>
            </a:extLst>
          </p:cNvPr>
          <p:cNvSpPr txBox="1"/>
          <p:nvPr/>
        </p:nvSpPr>
        <p:spPr>
          <a:xfrm>
            <a:off x="2177935" y="423949"/>
            <a:ext cx="6109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BCS CLASSIFICATION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9CD7C-E226-BE2C-2573-EE31ED4F1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DISSOLUTION APPARTUS </a:t>
            </a:r>
          </a:p>
        </p:txBody>
      </p:sp>
      <p:pic>
        <p:nvPicPr>
          <p:cNvPr id="4" name="object 2">
            <a:extLst>
              <a:ext uri="{FF2B5EF4-FFF2-40B4-BE49-F238E27FC236}">
                <a16:creationId xmlns:a16="http://schemas.microsoft.com/office/drawing/2014/main" id="{FF944661-9FCE-7FBE-053F-A6A30A82580C}"/>
              </a:ext>
            </a:extLst>
          </p:cNvPr>
          <p:cNvPicPr>
            <a:picLocks noGrp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313411" y="2485505"/>
            <a:ext cx="9044247" cy="317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232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5A060-FB89-7500-281D-8798CBA5D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329134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sink condition?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26425A8-E27A-C7E3-C6CF-237EF8A1F33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709420" y="1221971"/>
            <a:ext cx="7852987" cy="513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148677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</TotalTime>
  <Words>576</Words>
  <Application>Microsoft Office PowerPoint</Application>
  <PresentationFormat>Widescreen</PresentationFormat>
  <Paragraphs>97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Aptos Display</vt:lpstr>
      <vt:lpstr>Arial</vt:lpstr>
      <vt:lpstr>Arial MT</vt:lpstr>
      <vt:lpstr>Calibri</vt:lpstr>
      <vt:lpstr>Times New Roman</vt:lpstr>
      <vt:lpstr>Tw Cen MT</vt:lpstr>
      <vt:lpstr>Droplet</vt:lpstr>
      <vt:lpstr>In vitro dissolution study of per – oral tablet  </vt:lpstr>
      <vt:lpstr>Introduction :</vt:lpstr>
      <vt:lpstr>PowerPoint Presentation</vt:lpstr>
      <vt:lpstr>PowerPoint Presentation</vt:lpstr>
      <vt:lpstr>PowerPoint Presentation</vt:lpstr>
      <vt:lpstr>Expression of solubility</vt:lpstr>
      <vt:lpstr>PowerPoint Presentation</vt:lpstr>
      <vt:lpstr>TYPES OF DISSOLUTION APPARTUS </vt:lpstr>
      <vt:lpstr>What is sink condition?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Nora Yousif</dc:creator>
  <cp:lastModifiedBy>Nora Yousif</cp:lastModifiedBy>
  <cp:revision>5</cp:revision>
  <dcterms:created xsi:type="dcterms:W3CDTF">2025-11-07T16:17:41Z</dcterms:created>
  <dcterms:modified xsi:type="dcterms:W3CDTF">2025-12-13T19:31:45Z</dcterms:modified>
</cp:coreProperties>
</file>