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58" r:id="rId5"/>
    <p:sldId id="259" r:id="rId6"/>
    <p:sldId id="260" r:id="rId7"/>
    <p:sldId id="275" r:id="rId8"/>
    <p:sldId id="276" r:id="rId9"/>
    <p:sldId id="278" r:id="rId10"/>
    <p:sldId id="280" r:id="rId11"/>
    <p:sldId id="266" r:id="rId12"/>
    <p:sldId id="284" r:id="rId13"/>
    <p:sldId id="285" r:id="rId14"/>
    <p:sldId id="282" r:id="rId15"/>
    <p:sldId id="283" r:id="rId16"/>
    <p:sldId id="281" r:id="rId17"/>
    <p:sldId id="286" r:id="rId18"/>
    <p:sldId id="271" r:id="rId19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FF33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9A57-A054-461F-B068-D1CA38923A38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75E6-13EB-4B00-B498-F693845E0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FCA9-CBCC-40EB-9EAF-BFB5DE5101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99663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7744" y="400634"/>
            <a:ext cx="360743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318" y="1258569"/>
            <a:ext cx="8881363" cy="178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99663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8881363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ALCOHOLS</a:t>
            </a:r>
            <a:r>
              <a:rPr spc="-8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COMPOUNDS</a:t>
            </a:r>
            <a:endParaRPr lang="en-US" dirty="0">
              <a:solidFill>
                <a:srgbClr val="FFFF00"/>
              </a:solidFill>
            </a:endParaRPr>
          </a:p>
          <a:p>
            <a:pPr marL="256540" algn="ctr">
              <a:lnSpc>
                <a:spcPct val="100000"/>
              </a:lnSpc>
              <a:spcBef>
                <a:spcPts val="100"/>
              </a:spcBef>
            </a:pPr>
            <a:endParaRPr dirty="0">
              <a:solidFill>
                <a:srgbClr val="FFFF00"/>
              </a:solidFill>
            </a:endParaRPr>
          </a:p>
          <a:p>
            <a:pPr marL="258445" algn="ctr">
              <a:lnSpc>
                <a:spcPct val="100000"/>
              </a:lnSpc>
              <a:spcBef>
                <a:spcPts val="195"/>
              </a:spcBef>
            </a:pPr>
            <a:r>
              <a:rPr sz="6000" spc="-5" dirty="0">
                <a:solidFill>
                  <a:srgbClr val="FFFF00"/>
                </a:solidFill>
                <a:latin typeface="Agency FB"/>
                <a:cs typeface="Agency FB"/>
              </a:rPr>
              <a:t>R-OH</a:t>
            </a:r>
            <a:endParaRPr sz="6000" dirty="0">
              <a:solidFill>
                <a:srgbClr val="FFFF00"/>
              </a:solidFill>
              <a:latin typeface="Agency FB"/>
              <a:cs typeface="Agency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0584" y="4495800"/>
            <a:ext cx="649224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6688" y="4983479"/>
            <a:ext cx="647700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0584" y="4983479"/>
            <a:ext cx="649224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6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53200" y="4267200"/>
            <a:ext cx="2590800" cy="25908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C47B8B3-73F7-5211-4AFA-D6855CCED925}"/>
              </a:ext>
            </a:extLst>
          </p:cNvPr>
          <p:cNvSpPr txBox="1"/>
          <p:nvPr/>
        </p:nvSpPr>
        <p:spPr>
          <a:xfrm>
            <a:off x="2934670" y="4736796"/>
            <a:ext cx="33528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6200"/>
              </a:lnSpc>
              <a:spcBef>
                <a:spcPts val="310"/>
              </a:spcBef>
            </a:pPr>
            <a:r>
              <a:rPr lang="en-US" sz="3200" baseline="285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M.Sc. </a:t>
            </a:r>
            <a:r>
              <a:rPr lang="en-US" sz="3200" baseline="2859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Hala</a:t>
            </a:r>
            <a:r>
              <a:rPr lang="en-US" sz="3200" baseline="285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 Ayad M. R.</a:t>
            </a:r>
            <a:endParaRPr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/>
              <a:cs typeface="Kristen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990600" y="228600"/>
            <a:ext cx="7010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normalizeH="0" baseline="0" noProof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Iodoforms</a:t>
            </a:r>
            <a:r>
              <a:rPr kumimoji="0" lang="en-US" sz="3200" b="1" i="0" u="sng" strike="noStrike" kern="120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Test</a:t>
            </a:r>
            <a:r>
              <a:rPr kumimoji="0" lang="en-US" sz="3200" b="1" i="0" u="sng" strike="noStrike" kern="1200" normalizeH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3200" b="1" i="0" u="sng" strike="noStrike" kern="120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3200" b="1" i="0" u="sng" strike="noStrike" kern="1200" normalizeH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terminal CH</a:t>
            </a:r>
            <a:r>
              <a:rPr kumimoji="0" lang="en-US" sz="3200" b="1" i="0" u="sng" strike="noStrike" kern="1200" normalizeH="0" baseline="-2500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200" b="1" i="0" u="sng" strike="noStrike" kern="1200" normalizeH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group)</a:t>
            </a:r>
            <a:endParaRPr kumimoji="0" lang="en-US" sz="3200" b="1" i="0" u="sng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91600" cy="2342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l" rtl="0"/>
            <a:r>
              <a:rPr lang="en-US" sz="2000" b="1" dirty="0">
                <a:latin typeface="Comic Sans MS" pitchFamily="66" charset="0"/>
                <a:cs typeface="Consolas" pitchFamily="49" charset="0"/>
              </a:rPr>
              <a:t>- Reagent is 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I</a:t>
            </a:r>
            <a:r>
              <a:rPr lang="en-US" sz="2000" b="1" baseline="-25000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\KI in </a:t>
            </a:r>
            <a:r>
              <a:rPr lang="en-US" sz="2000" b="1" dirty="0" err="1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alkalin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 medium (</a:t>
            </a:r>
            <a:r>
              <a:rPr lang="en-US" sz="2000" b="1" dirty="0" err="1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NaOH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).</a:t>
            </a:r>
          </a:p>
          <a:p>
            <a:pPr algn="l" rtl="0"/>
            <a:endParaRPr lang="en-US" sz="2000" b="1" dirty="0">
              <a:latin typeface="Comic Sans MS" pitchFamily="66" charset="0"/>
              <a:cs typeface="Consolas" pitchFamily="49" charset="0"/>
            </a:endParaRPr>
          </a:p>
          <a:p>
            <a:pPr marL="237304" indent="-237304" algn="l" rtl="0"/>
            <a:r>
              <a:rPr lang="en-US" sz="2000" b="1" dirty="0">
                <a:latin typeface="Comic Sans MS" pitchFamily="66" charset="0"/>
                <a:cs typeface="Consolas" pitchFamily="49" charset="0"/>
              </a:rPr>
              <a:t>- Depends on 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alcohol oxidized to </a:t>
            </a:r>
            <a:r>
              <a:rPr lang="en-US" sz="2000" b="1" dirty="0" err="1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aldehyde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 or </a:t>
            </a:r>
            <a:r>
              <a:rPr lang="en-US" sz="2000" b="1" dirty="0" err="1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ketone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then</a:t>
            </a:r>
            <a:r>
              <a:rPr lang="en-US" sz="2000" b="1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addition (I</a:t>
            </a:r>
            <a:r>
              <a:rPr lang="en-US" sz="2000" b="1" baseline="-25000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000" b="1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) to (-CH</a:t>
            </a:r>
            <a:r>
              <a:rPr lang="en-US" sz="2000" b="1" baseline="-25000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2000" b="1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) to form (</a:t>
            </a:r>
            <a:r>
              <a:rPr lang="en-US" sz="2000" b="1" dirty="0" err="1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triiodo</a:t>
            </a:r>
            <a:r>
              <a:rPr lang="en-US" sz="2000" b="1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 derivatives)</a:t>
            </a:r>
            <a:r>
              <a:rPr lang="en-US" sz="2000" b="1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CCFF33"/>
                </a:solidFill>
                <a:latin typeface="Comic Sans MS" pitchFamily="66" charset="0"/>
                <a:cs typeface="Consolas" pitchFamily="49" charset="0"/>
              </a:rPr>
              <a:t>then  formation (CHI</a:t>
            </a:r>
            <a:r>
              <a:rPr lang="en-US" sz="2000" b="1" baseline="-25000" dirty="0">
                <a:solidFill>
                  <a:srgbClr val="CCFF33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2000" b="1" dirty="0">
                <a:solidFill>
                  <a:srgbClr val="CCFF33"/>
                </a:solidFill>
                <a:latin typeface="Comic Sans MS" pitchFamily="66" charset="0"/>
                <a:cs typeface="Consolas" pitchFamily="49" charset="0"/>
              </a:rPr>
              <a:t>) and carboxylic salt.</a:t>
            </a:r>
          </a:p>
          <a:p>
            <a:pPr marL="237304" indent="-237304" algn="l" rtl="0"/>
            <a:endParaRPr lang="en-US" sz="2400" b="1" dirty="0">
              <a:latin typeface="Comic Sans MS" pitchFamily="66" charset="0"/>
              <a:cs typeface="Consolas" pitchFamily="49" charset="0"/>
            </a:endParaRPr>
          </a:p>
          <a:p>
            <a:pPr algn="l" rtl="0"/>
            <a:r>
              <a:rPr lang="en-US" sz="2000" b="1" dirty="0">
                <a:latin typeface="Comic Sans MS" pitchFamily="66" charset="0"/>
                <a:cs typeface="Consolas" pitchFamily="49" charset="0"/>
              </a:rPr>
              <a:t>                  - Produced </a:t>
            </a:r>
            <a:r>
              <a:rPr lang="en-US" sz="2000" b="1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yellow </a:t>
            </a:r>
            <a:r>
              <a:rPr lang="en-US" sz="2000" b="1" dirty="0" err="1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ppt</a:t>
            </a:r>
            <a:r>
              <a:rPr lang="en-US" sz="2000" b="1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 (+). </a:t>
            </a:r>
          </a:p>
        </p:txBody>
      </p:sp>
      <p:pic>
        <p:nvPicPr>
          <p:cNvPr id="4" name="Picture 3" descr="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406708"/>
            <a:ext cx="6934200" cy="245129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flipH="1">
            <a:off x="7437729" y="4648200"/>
            <a:ext cx="1706271" cy="1647572"/>
          </a:xfrm>
          <a:custGeom>
            <a:avLst/>
            <a:gdLst>
              <a:gd name="connsiteX0" fmla="*/ 993913 w 1706271"/>
              <a:gd name="connsiteY0" fmla="*/ 887896 h 1647572"/>
              <a:gd name="connsiteX1" fmla="*/ 742122 w 1706271"/>
              <a:gd name="connsiteY1" fmla="*/ 861392 h 1647572"/>
              <a:gd name="connsiteX2" fmla="*/ 702365 w 1706271"/>
              <a:gd name="connsiteY2" fmla="*/ 848139 h 1647572"/>
              <a:gd name="connsiteX3" fmla="*/ 622852 w 1706271"/>
              <a:gd name="connsiteY3" fmla="*/ 834887 h 1647572"/>
              <a:gd name="connsiteX4" fmla="*/ 477078 w 1706271"/>
              <a:gd name="connsiteY4" fmla="*/ 834887 h 1647572"/>
              <a:gd name="connsiteX5" fmla="*/ 424070 w 1706271"/>
              <a:gd name="connsiteY5" fmla="*/ 914400 h 1647572"/>
              <a:gd name="connsiteX6" fmla="*/ 397565 w 1706271"/>
              <a:gd name="connsiteY6" fmla="*/ 954157 h 1647572"/>
              <a:gd name="connsiteX7" fmla="*/ 357809 w 1706271"/>
              <a:gd name="connsiteY7" fmla="*/ 967409 h 1647572"/>
              <a:gd name="connsiteX8" fmla="*/ 238539 w 1706271"/>
              <a:gd name="connsiteY8" fmla="*/ 940905 h 1647572"/>
              <a:gd name="connsiteX9" fmla="*/ 159026 w 1706271"/>
              <a:gd name="connsiteY9" fmla="*/ 901148 h 1647572"/>
              <a:gd name="connsiteX10" fmla="*/ 92765 w 1706271"/>
              <a:gd name="connsiteY10" fmla="*/ 940905 h 1647572"/>
              <a:gd name="connsiteX11" fmla="*/ 66261 w 1706271"/>
              <a:gd name="connsiteY11" fmla="*/ 1020418 h 1647572"/>
              <a:gd name="connsiteX12" fmla="*/ 53009 w 1706271"/>
              <a:gd name="connsiteY12" fmla="*/ 1060174 h 1647572"/>
              <a:gd name="connsiteX13" fmla="*/ 0 w 1706271"/>
              <a:gd name="connsiteY13" fmla="*/ 1139687 h 1647572"/>
              <a:gd name="connsiteX14" fmla="*/ 13252 w 1706271"/>
              <a:gd name="connsiteY14" fmla="*/ 1431235 h 1647572"/>
              <a:gd name="connsiteX15" fmla="*/ 26504 w 1706271"/>
              <a:gd name="connsiteY15" fmla="*/ 1470992 h 1647572"/>
              <a:gd name="connsiteX16" fmla="*/ 53009 w 1706271"/>
              <a:gd name="connsiteY16" fmla="*/ 1497496 h 1647572"/>
              <a:gd name="connsiteX17" fmla="*/ 79513 w 1706271"/>
              <a:gd name="connsiteY17" fmla="*/ 1537252 h 1647572"/>
              <a:gd name="connsiteX18" fmla="*/ 145774 w 1706271"/>
              <a:gd name="connsiteY18" fmla="*/ 1550505 h 1647572"/>
              <a:gd name="connsiteX19" fmla="*/ 212035 w 1706271"/>
              <a:gd name="connsiteY19" fmla="*/ 1590261 h 1647572"/>
              <a:gd name="connsiteX20" fmla="*/ 318052 w 1706271"/>
              <a:gd name="connsiteY20" fmla="*/ 1630018 h 1647572"/>
              <a:gd name="connsiteX21" fmla="*/ 437322 w 1706271"/>
              <a:gd name="connsiteY21" fmla="*/ 1616765 h 1647572"/>
              <a:gd name="connsiteX22" fmla="*/ 477078 w 1706271"/>
              <a:gd name="connsiteY22" fmla="*/ 1603513 h 1647572"/>
              <a:gd name="connsiteX23" fmla="*/ 556591 w 1706271"/>
              <a:gd name="connsiteY23" fmla="*/ 1550505 h 1647572"/>
              <a:gd name="connsiteX24" fmla="*/ 583096 w 1706271"/>
              <a:gd name="connsiteY24" fmla="*/ 1524000 h 1647572"/>
              <a:gd name="connsiteX25" fmla="*/ 689113 w 1706271"/>
              <a:gd name="connsiteY25" fmla="*/ 1484244 h 1647572"/>
              <a:gd name="connsiteX26" fmla="*/ 1113183 w 1706271"/>
              <a:gd name="connsiteY26" fmla="*/ 1497496 h 1647572"/>
              <a:gd name="connsiteX27" fmla="*/ 1152939 w 1706271"/>
              <a:gd name="connsiteY27" fmla="*/ 1444487 h 1647572"/>
              <a:gd name="connsiteX28" fmla="*/ 1166191 w 1706271"/>
              <a:gd name="connsiteY28" fmla="*/ 1391478 h 1647572"/>
              <a:gd name="connsiteX29" fmla="*/ 1179444 w 1706271"/>
              <a:gd name="connsiteY29" fmla="*/ 1351722 h 1647572"/>
              <a:gd name="connsiteX30" fmla="*/ 1152939 w 1706271"/>
              <a:gd name="connsiteY30" fmla="*/ 1113183 h 1647572"/>
              <a:gd name="connsiteX31" fmla="*/ 1126435 w 1706271"/>
              <a:gd name="connsiteY31" fmla="*/ 1060174 h 1647572"/>
              <a:gd name="connsiteX32" fmla="*/ 1086678 w 1706271"/>
              <a:gd name="connsiteY32" fmla="*/ 1046922 h 1647572"/>
              <a:gd name="connsiteX33" fmla="*/ 1046922 w 1706271"/>
              <a:gd name="connsiteY33" fmla="*/ 1007165 h 1647572"/>
              <a:gd name="connsiteX34" fmla="*/ 1020417 w 1706271"/>
              <a:gd name="connsiteY34" fmla="*/ 927652 h 1647572"/>
              <a:gd name="connsiteX35" fmla="*/ 993913 w 1706271"/>
              <a:gd name="connsiteY35" fmla="*/ 887896 h 1647572"/>
              <a:gd name="connsiteX36" fmla="*/ 1033670 w 1706271"/>
              <a:gd name="connsiteY36" fmla="*/ 861392 h 1647572"/>
              <a:gd name="connsiteX37" fmla="*/ 1060174 w 1706271"/>
              <a:gd name="connsiteY37" fmla="*/ 834887 h 1647572"/>
              <a:gd name="connsiteX38" fmla="*/ 1099930 w 1706271"/>
              <a:gd name="connsiteY38" fmla="*/ 821635 h 1647572"/>
              <a:gd name="connsiteX39" fmla="*/ 1152939 w 1706271"/>
              <a:gd name="connsiteY39" fmla="*/ 768626 h 1647572"/>
              <a:gd name="connsiteX40" fmla="*/ 1192696 w 1706271"/>
              <a:gd name="connsiteY40" fmla="*/ 675861 h 1647572"/>
              <a:gd name="connsiteX41" fmla="*/ 1232452 w 1706271"/>
              <a:gd name="connsiteY41" fmla="*/ 636105 h 1647572"/>
              <a:gd name="connsiteX42" fmla="*/ 1272209 w 1706271"/>
              <a:gd name="connsiteY42" fmla="*/ 622852 h 1647572"/>
              <a:gd name="connsiteX43" fmla="*/ 1311965 w 1706271"/>
              <a:gd name="connsiteY43" fmla="*/ 596348 h 1647572"/>
              <a:gd name="connsiteX44" fmla="*/ 1285461 w 1706271"/>
              <a:gd name="connsiteY44" fmla="*/ 556592 h 1647572"/>
              <a:gd name="connsiteX45" fmla="*/ 1258957 w 1706271"/>
              <a:gd name="connsiteY45" fmla="*/ 530087 h 1647572"/>
              <a:gd name="connsiteX46" fmla="*/ 1272209 w 1706271"/>
              <a:gd name="connsiteY46" fmla="*/ 463826 h 1647572"/>
              <a:gd name="connsiteX47" fmla="*/ 1298713 w 1706271"/>
              <a:gd name="connsiteY47" fmla="*/ 424070 h 1647572"/>
              <a:gd name="connsiteX48" fmla="*/ 1417983 w 1706271"/>
              <a:gd name="connsiteY48" fmla="*/ 357809 h 1647572"/>
              <a:gd name="connsiteX49" fmla="*/ 1417983 w 1706271"/>
              <a:gd name="connsiteY49" fmla="*/ 212035 h 1647572"/>
              <a:gd name="connsiteX50" fmla="*/ 1470991 w 1706271"/>
              <a:gd name="connsiteY50" fmla="*/ 172278 h 1647572"/>
              <a:gd name="connsiteX51" fmla="*/ 1563757 w 1706271"/>
              <a:gd name="connsiteY51" fmla="*/ 92765 h 1647572"/>
              <a:gd name="connsiteX52" fmla="*/ 1603513 w 1706271"/>
              <a:gd name="connsiteY52" fmla="*/ 79513 h 1647572"/>
              <a:gd name="connsiteX53" fmla="*/ 1683026 w 1706271"/>
              <a:gd name="connsiteY53" fmla="*/ 39757 h 1647572"/>
              <a:gd name="connsiteX54" fmla="*/ 1603513 w 1706271"/>
              <a:gd name="connsiteY54" fmla="*/ 13252 h 1647572"/>
              <a:gd name="connsiteX55" fmla="*/ 1563757 w 1706271"/>
              <a:gd name="connsiteY55" fmla="*/ 0 h 1647572"/>
              <a:gd name="connsiteX56" fmla="*/ 1603513 w 1706271"/>
              <a:gd name="connsiteY56" fmla="*/ 13252 h 1647572"/>
              <a:gd name="connsiteX57" fmla="*/ 1683026 w 1706271"/>
              <a:gd name="connsiteY57" fmla="*/ 26505 h 1647572"/>
              <a:gd name="connsiteX58" fmla="*/ 1669774 w 1706271"/>
              <a:gd name="connsiteY58" fmla="*/ 79513 h 1647572"/>
              <a:gd name="connsiteX59" fmla="*/ 1656522 w 1706271"/>
              <a:gd name="connsiteY59" fmla="*/ 198783 h 164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06271" h="1647572">
                <a:moveTo>
                  <a:pt x="993913" y="887896"/>
                </a:moveTo>
                <a:cubicBezTo>
                  <a:pt x="925063" y="882159"/>
                  <a:pt x="816313" y="876231"/>
                  <a:pt x="742122" y="861392"/>
                </a:cubicBezTo>
                <a:cubicBezTo>
                  <a:pt x="728424" y="858652"/>
                  <a:pt x="716002" y="851169"/>
                  <a:pt x="702365" y="848139"/>
                </a:cubicBezTo>
                <a:cubicBezTo>
                  <a:pt x="676135" y="842310"/>
                  <a:pt x="649356" y="839304"/>
                  <a:pt x="622852" y="834887"/>
                </a:cubicBezTo>
                <a:cubicBezTo>
                  <a:pt x="572819" y="818209"/>
                  <a:pt x="537017" y="799923"/>
                  <a:pt x="477078" y="834887"/>
                </a:cubicBezTo>
                <a:cubicBezTo>
                  <a:pt x="449563" y="850937"/>
                  <a:pt x="441739" y="887896"/>
                  <a:pt x="424070" y="914400"/>
                </a:cubicBezTo>
                <a:cubicBezTo>
                  <a:pt x="415235" y="927652"/>
                  <a:pt x="412675" y="949120"/>
                  <a:pt x="397565" y="954157"/>
                </a:cubicBezTo>
                <a:lnTo>
                  <a:pt x="357809" y="967409"/>
                </a:lnTo>
                <a:cubicBezTo>
                  <a:pt x="327274" y="962320"/>
                  <a:pt x="271161" y="957216"/>
                  <a:pt x="238539" y="940905"/>
                </a:cubicBezTo>
                <a:cubicBezTo>
                  <a:pt x="135780" y="889525"/>
                  <a:pt x="258957" y="934457"/>
                  <a:pt x="159026" y="901148"/>
                </a:cubicBezTo>
                <a:cubicBezTo>
                  <a:pt x="131822" y="910216"/>
                  <a:pt x="107318" y="911799"/>
                  <a:pt x="92765" y="940905"/>
                </a:cubicBezTo>
                <a:cubicBezTo>
                  <a:pt x="80271" y="965893"/>
                  <a:pt x="75096" y="993914"/>
                  <a:pt x="66261" y="1020418"/>
                </a:cubicBezTo>
                <a:cubicBezTo>
                  <a:pt x="61844" y="1033670"/>
                  <a:pt x="60758" y="1048551"/>
                  <a:pt x="53009" y="1060174"/>
                </a:cubicBezTo>
                <a:lnTo>
                  <a:pt x="0" y="1139687"/>
                </a:lnTo>
                <a:cubicBezTo>
                  <a:pt x="4417" y="1236870"/>
                  <a:pt x="5494" y="1334262"/>
                  <a:pt x="13252" y="1431235"/>
                </a:cubicBezTo>
                <a:cubicBezTo>
                  <a:pt x="14366" y="1445160"/>
                  <a:pt x="19317" y="1459014"/>
                  <a:pt x="26504" y="1470992"/>
                </a:cubicBezTo>
                <a:cubicBezTo>
                  <a:pt x="32932" y="1481706"/>
                  <a:pt x="45204" y="1487740"/>
                  <a:pt x="53009" y="1497496"/>
                </a:cubicBezTo>
                <a:cubicBezTo>
                  <a:pt x="62959" y="1509933"/>
                  <a:pt x="65685" y="1529350"/>
                  <a:pt x="79513" y="1537252"/>
                </a:cubicBezTo>
                <a:cubicBezTo>
                  <a:pt x="99070" y="1548427"/>
                  <a:pt x="123687" y="1546087"/>
                  <a:pt x="145774" y="1550505"/>
                </a:cubicBezTo>
                <a:cubicBezTo>
                  <a:pt x="167861" y="1563757"/>
                  <a:pt x="188120" y="1580695"/>
                  <a:pt x="212035" y="1590261"/>
                </a:cubicBezTo>
                <a:cubicBezTo>
                  <a:pt x="355315" y="1647572"/>
                  <a:pt x="216138" y="1562073"/>
                  <a:pt x="318052" y="1630018"/>
                </a:cubicBezTo>
                <a:cubicBezTo>
                  <a:pt x="357809" y="1625600"/>
                  <a:pt x="397865" y="1623341"/>
                  <a:pt x="437322" y="1616765"/>
                </a:cubicBezTo>
                <a:cubicBezTo>
                  <a:pt x="451101" y="1614468"/>
                  <a:pt x="465455" y="1611261"/>
                  <a:pt x="477078" y="1603513"/>
                </a:cubicBezTo>
                <a:cubicBezTo>
                  <a:pt x="576346" y="1537335"/>
                  <a:pt x="462061" y="1582015"/>
                  <a:pt x="556591" y="1550505"/>
                </a:cubicBezTo>
                <a:cubicBezTo>
                  <a:pt x="565426" y="1541670"/>
                  <a:pt x="572700" y="1530931"/>
                  <a:pt x="583096" y="1524000"/>
                </a:cubicBezTo>
                <a:cubicBezTo>
                  <a:pt x="624675" y="1496280"/>
                  <a:pt x="642496" y="1495898"/>
                  <a:pt x="689113" y="1484244"/>
                </a:cubicBezTo>
                <a:cubicBezTo>
                  <a:pt x="989274" y="1517595"/>
                  <a:pt x="847853" y="1516448"/>
                  <a:pt x="1113183" y="1497496"/>
                </a:cubicBezTo>
                <a:cubicBezTo>
                  <a:pt x="1126435" y="1479826"/>
                  <a:pt x="1143062" y="1464242"/>
                  <a:pt x="1152939" y="1444487"/>
                </a:cubicBezTo>
                <a:cubicBezTo>
                  <a:pt x="1161084" y="1428196"/>
                  <a:pt x="1161187" y="1408991"/>
                  <a:pt x="1166191" y="1391478"/>
                </a:cubicBezTo>
                <a:cubicBezTo>
                  <a:pt x="1170029" y="1378047"/>
                  <a:pt x="1175026" y="1364974"/>
                  <a:pt x="1179444" y="1351722"/>
                </a:cubicBezTo>
                <a:cubicBezTo>
                  <a:pt x="1177359" y="1326708"/>
                  <a:pt x="1168167" y="1163943"/>
                  <a:pt x="1152939" y="1113183"/>
                </a:cubicBezTo>
                <a:cubicBezTo>
                  <a:pt x="1147262" y="1094261"/>
                  <a:pt x="1140404" y="1074143"/>
                  <a:pt x="1126435" y="1060174"/>
                </a:cubicBezTo>
                <a:cubicBezTo>
                  <a:pt x="1116557" y="1050296"/>
                  <a:pt x="1099930" y="1051339"/>
                  <a:pt x="1086678" y="1046922"/>
                </a:cubicBezTo>
                <a:cubicBezTo>
                  <a:pt x="1073426" y="1033670"/>
                  <a:pt x="1056024" y="1023548"/>
                  <a:pt x="1046922" y="1007165"/>
                </a:cubicBezTo>
                <a:cubicBezTo>
                  <a:pt x="1033354" y="982743"/>
                  <a:pt x="1035914" y="950898"/>
                  <a:pt x="1020417" y="927652"/>
                </a:cubicBezTo>
                <a:lnTo>
                  <a:pt x="993913" y="887896"/>
                </a:lnTo>
                <a:cubicBezTo>
                  <a:pt x="1007165" y="879061"/>
                  <a:pt x="1021233" y="871342"/>
                  <a:pt x="1033670" y="861392"/>
                </a:cubicBezTo>
                <a:cubicBezTo>
                  <a:pt x="1043426" y="853587"/>
                  <a:pt x="1049460" y="841315"/>
                  <a:pt x="1060174" y="834887"/>
                </a:cubicBezTo>
                <a:cubicBezTo>
                  <a:pt x="1072152" y="827700"/>
                  <a:pt x="1086678" y="826052"/>
                  <a:pt x="1099930" y="821635"/>
                </a:cubicBezTo>
                <a:cubicBezTo>
                  <a:pt x="1117600" y="803965"/>
                  <a:pt x="1146878" y="792869"/>
                  <a:pt x="1152939" y="768626"/>
                </a:cubicBezTo>
                <a:cubicBezTo>
                  <a:pt x="1165569" y="718106"/>
                  <a:pt x="1160010" y="715084"/>
                  <a:pt x="1192696" y="675861"/>
                </a:cubicBezTo>
                <a:cubicBezTo>
                  <a:pt x="1204694" y="661464"/>
                  <a:pt x="1216858" y="646501"/>
                  <a:pt x="1232452" y="636105"/>
                </a:cubicBezTo>
                <a:cubicBezTo>
                  <a:pt x="1244075" y="628356"/>
                  <a:pt x="1259715" y="629099"/>
                  <a:pt x="1272209" y="622852"/>
                </a:cubicBezTo>
                <a:cubicBezTo>
                  <a:pt x="1286454" y="615729"/>
                  <a:pt x="1298713" y="605183"/>
                  <a:pt x="1311965" y="596348"/>
                </a:cubicBezTo>
                <a:cubicBezTo>
                  <a:pt x="1303130" y="583096"/>
                  <a:pt x="1295410" y="569029"/>
                  <a:pt x="1285461" y="556592"/>
                </a:cubicBezTo>
                <a:cubicBezTo>
                  <a:pt x="1277656" y="546836"/>
                  <a:pt x="1260724" y="542456"/>
                  <a:pt x="1258957" y="530087"/>
                </a:cubicBezTo>
                <a:cubicBezTo>
                  <a:pt x="1255772" y="507789"/>
                  <a:pt x="1264300" y="484916"/>
                  <a:pt x="1272209" y="463826"/>
                </a:cubicBezTo>
                <a:cubicBezTo>
                  <a:pt x="1277801" y="448913"/>
                  <a:pt x="1286727" y="434558"/>
                  <a:pt x="1298713" y="424070"/>
                </a:cubicBezTo>
                <a:cubicBezTo>
                  <a:pt x="1354798" y="374996"/>
                  <a:pt x="1363377" y="376010"/>
                  <a:pt x="1417983" y="357809"/>
                </a:cubicBezTo>
                <a:cubicBezTo>
                  <a:pt x="1413210" y="324402"/>
                  <a:pt x="1390707" y="250222"/>
                  <a:pt x="1417983" y="212035"/>
                </a:cubicBezTo>
                <a:cubicBezTo>
                  <a:pt x="1430821" y="194062"/>
                  <a:pt x="1454023" y="186418"/>
                  <a:pt x="1470991" y="172278"/>
                </a:cubicBezTo>
                <a:cubicBezTo>
                  <a:pt x="1526487" y="126031"/>
                  <a:pt x="1467388" y="152996"/>
                  <a:pt x="1563757" y="92765"/>
                </a:cubicBezTo>
                <a:cubicBezTo>
                  <a:pt x="1575603" y="85362"/>
                  <a:pt x="1591019" y="85760"/>
                  <a:pt x="1603513" y="79513"/>
                </a:cubicBezTo>
                <a:cubicBezTo>
                  <a:pt x="1706271" y="28134"/>
                  <a:pt x="1583099" y="73066"/>
                  <a:pt x="1683026" y="39757"/>
                </a:cubicBezTo>
                <a:lnTo>
                  <a:pt x="1603513" y="13252"/>
                </a:lnTo>
                <a:lnTo>
                  <a:pt x="1563757" y="0"/>
                </a:lnTo>
                <a:cubicBezTo>
                  <a:pt x="1563757" y="0"/>
                  <a:pt x="1589734" y="10955"/>
                  <a:pt x="1603513" y="13252"/>
                </a:cubicBezTo>
                <a:lnTo>
                  <a:pt x="1683026" y="26505"/>
                </a:lnTo>
                <a:cubicBezTo>
                  <a:pt x="1678609" y="44174"/>
                  <a:pt x="1673032" y="61594"/>
                  <a:pt x="1669774" y="79513"/>
                </a:cubicBezTo>
                <a:cubicBezTo>
                  <a:pt x="1655273" y="159271"/>
                  <a:pt x="1656522" y="147195"/>
                  <a:pt x="1656522" y="19878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sz="1050"/>
          </a:p>
        </p:txBody>
      </p:sp>
      <p:sp>
        <p:nvSpPr>
          <p:cNvPr id="6" name="Cloud 5"/>
          <p:cNvSpPr/>
          <p:nvPr/>
        </p:nvSpPr>
        <p:spPr>
          <a:xfrm>
            <a:off x="6019800" y="3733800"/>
            <a:ext cx="2286000" cy="990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400" dirty="0" err="1"/>
              <a:t>iodoform</a:t>
            </a:r>
            <a:endParaRPr lang="en-US" sz="24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15907"/>
            <a:ext cx="8773219" cy="1331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975" y="1600200"/>
            <a:ext cx="5365750" cy="685800"/>
          </a:xfrm>
          <a:custGeom>
            <a:avLst/>
            <a:gdLst/>
            <a:ahLst/>
            <a:cxnLst/>
            <a:rect l="l" t="t" r="r" b="b"/>
            <a:pathLst>
              <a:path w="5365750" h="462280">
                <a:moveTo>
                  <a:pt x="0" y="461962"/>
                </a:moveTo>
                <a:lnTo>
                  <a:pt x="5365750" y="461962"/>
                </a:lnTo>
                <a:lnTo>
                  <a:pt x="536575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892" y="1725879"/>
            <a:ext cx="1319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NaOH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+I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1447" y="1725879"/>
            <a:ext cx="2473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NaOI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NaI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600" b="0" spc="-5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8175" y="1740535"/>
            <a:ext cx="792480" cy="103505"/>
          </a:xfrm>
          <a:custGeom>
            <a:avLst/>
            <a:gdLst/>
            <a:ahLst/>
            <a:cxnLst/>
            <a:rect l="l" t="t" r="r" b="b"/>
            <a:pathLst>
              <a:path w="792480" h="103505">
                <a:moveTo>
                  <a:pt x="703580" y="0"/>
                </a:moveTo>
                <a:lnTo>
                  <a:pt x="699643" y="1015"/>
                </a:lnTo>
                <a:lnTo>
                  <a:pt x="696087" y="7112"/>
                </a:lnTo>
                <a:lnTo>
                  <a:pt x="697102" y="11049"/>
                </a:lnTo>
                <a:lnTo>
                  <a:pt x="756096" y="45462"/>
                </a:lnTo>
                <a:lnTo>
                  <a:pt x="779652" y="45465"/>
                </a:lnTo>
                <a:lnTo>
                  <a:pt x="779652" y="58165"/>
                </a:lnTo>
                <a:lnTo>
                  <a:pt x="755885" y="58165"/>
                </a:lnTo>
                <a:lnTo>
                  <a:pt x="697102" y="92455"/>
                </a:lnTo>
                <a:lnTo>
                  <a:pt x="696087" y="96392"/>
                </a:lnTo>
                <a:lnTo>
                  <a:pt x="699643" y="102488"/>
                </a:lnTo>
                <a:lnTo>
                  <a:pt x="703580" y="103504"/>
                </a:lnTo>
                <a:lnTo>
                  <a:pt x="781335" y="58165"/>
                </a:lnTo>
                <a:lnTo>
                  <a:pt x="779652" y="58165"/>
                </a:lnTo>
                <a:lnTo>
                  <a:pt x="781342" y="58162"/>
                </a:lnTo>
                <a:lnTo>
                  <a:pt x="792226" y="51815"/>
                </a:lnTo>
                <a:lnTo>
                  <a:pt x="703580" y="0"/>
                </a:lnTo>
                <a:close/>
              </a:path>
              <a:path w="792480" h="103505">
                <a:moveTo>
                  <a:pt x="766880" y="51752"/>
                </a:moveTo>
                <a:lnTo>
                  <a:pt x="755892" y="58162"/>
                </a:lnTo>
                <a:lnTo>
                  <a:pt x="779652" y="58165"/>
                </a:lnTo>
                <a:lnTo>
                  <a:pt x="779652" y="57276"/>
                </a:lnTo>
                <a:lnTo>
                  <a:pt x="776351" y="57276"/>
                </a:lnTo>
                <a:lnTo>
                  <a:pt x="766880" y="51752"/>
                </a:lnTo>
                <a:close/>
              </a:path>
              <a:path w="792480" h="103505">
                <a:moveTo>
                  <a:pt x="0" y="45338"/>
                </a:moveTo>
                <a:lnTo>
                  <a:pt x="0" y="58038"/>
                </a:lnTo>
                <a:lnTo>
                  <a:pt x="755892" y="58162"/>
                </a:lnTo>
                <a:lnTo>
                  <a:pt x="766880" y="51752"/>
                </a:lnTo>
                <a:lnTo>
                  <a:pt x="756096" y="45462"/>
                </a:lnTo>
                <a:lnTo>
                  <a:pt x="0" y="45338"/>
                </a:lnTo>
                <a:close/>
              </a:path>
              <a:path w="792480" h="103505">
                <a:moveTo>
                  <a:pt x="776351" y="46227"/>
                </a:moveTo>
                <a:lnTo>
                  <a:pt x="766880" y="51752"/>
                </a:lnTo>
                <a:lnTo>
                  <a:pt x="776351" y="57276"/>
                </a:lnTo>
                <a:lnTo>
                  <a:pt x="776351" y="46227"/>
                </a:lnTo>
                <a:close/>
              </a:path>
              <a:path w="792480" h="103505">
                <a:moveTo>
                  <a:pt x="779652" y="46227"/>
                </a:moveTo>
                <a:lnTo>
                  <a:pt x="776351" y="46227"/>
                </a:lnTo>
                <a:lnTo>
                  <a:pt x="776351" y="57276"/>
                </a:lnTo>
                <a:lnTo>
                  <a:pt x="779652" y="57276"/>
                </a:lnTo>
                <a:lnTo>
                  <a:pt x="779652" y="46227"/>
                </a:lnTo>
                <a:close/>
              </a:path>
              <a:path w="792480" h="103505">
                <a:moveTo>
                  <a:pt x="756096" y="45462"/>
                </a:moveTo>
                <a:lnTo>
                  <a:pt x="766880" y="51752"/>
                </a:lnTo>
                <a:lnTo>
                  <a:pt x="776351" y="46227"/>
                </a:lnTo>
                <a:lnTo>
                  <a:pt x="779652" y="46227"/>
                </a:lnTo>
                <a:lnTo>
                  <a:pt x="779652" y="45465"/>
                </a:lnTo>
                <a:lnTo>
                  <a:pt x="756096" y="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75722" y="1709530"/>
            <a:ext cx="874643" cy="490331"/>
          </a:xfrm>
          <a:custGeom>
            <a:avLst/>
            <a:gdLst>
              <a:gd name="connsiteX0" fmla="*/ 808382 w 874643"/>
              <a:gd name="connsiteY0" fmla="*/ 13253 h 490331"/>
              <a:gd name="connsiteX1" fmla="*/ 768626 w 874643"/>
              <a:gd name="connsiteY1" fmla="*/ 26505 h 490331"/>
              <a:gd name="connsiteX2" fmla="*/ 636104 w 874643"/>
              <a:gd name="connsiteY2" fmla="*/ 0 h 490331"/>
              <a:gd name="connsiteX3" fmla="*/ 530087 w 874643"/>
              <a:gd name="connsiteY3" fmla="*/ 13253 h 490331"/>
              <a:gd name="connsiteX4" fmla="*/ 450574 w 874643"/>
              <a:gd name="connsiteY4" fmla="*/ 39757 h 490331"/>
              <a:gd name="connsiteX5" fmla="*/ 384313 w 874643"/>
              <a:gd name="connsiteY5" fmla="*/ 26505 h 490331"/>
              <a:gd name="connsiteX6" fmla="*/ 344556 w 874643"/>
              <a:gd name="connsiteY6" fmla="*/ 13253 h 490331"/>
              <a:gd name="connsiteX7" fmla="*/ 251791 w 874643"/>
              <a:gd name="connsiteY7" fmla="*/ 0 h 490331"/>
              <a:gd name="connsiteX8" fmla="*/ 119269 w 874643"/>
              <a:gd name="connsiteY8" fmla="*/ 13253 h 490331"/>
              <a:gd name="connsiteX9" fmla="*/ 79513 w 874643"/>
              <a:gd name="connsiteY9" fmla="*/ 53009 h 490331"/>
              <a:gd name="connsiteX10" fmla="*/ 39756 w 874643"/>
              <a:gd name="connsiteY10" fmla="*/ 79513 h 490331"/>
              <a:gd name="connsiteX11" fmla="*/ 13252 w 874643"/>
              <a:gd name="connsiteY11" fmla="*/ 159027 h 490331"/>
              <a:gd name="connsiteX12" fmla="*/ 0 w 874643"/>
              <a:gd name="connsiteY12" fmla="*/ 198783 h 490331"/>
              <a:gd name="connsiteX13" fmla="*/ 13252 w 874643"/>
              <a:gd name="connsiteY13" fmla="*/ 384313 h 490331"/>
              <a:gd name="connsiteX14" fmla="*/ 39756 w 874643"/>
              <a:gd name="connsiteY14" fmla="*/ 410818 h 490331"/>
              <a:gd name="connsiteX15" fmla="*/ 66261 w 874643"/>
              <a:gd name="connsiteY15" fmla="*/ 450574 h 490331"/>
              <a:gd name="connsiteX16" fmla="*/ 159026 w 874643"/>
              <a:gd name="connsiteY16" fmla="*/ 477079 h 490331"/>
              <a:gd name="connsiteX17" fmla="*/ 371061 w 874643"/>
              <a:gd name="connsiteY17" fmla="*/ 463827 h 490331"/>
              <a:gd name="connsiteX18" fmla="*/ 424069 w 874643"/>
              <a:gd name="connsiteY18" fmla="*/ 450574 h 490331"/>
              <a:gd name="connsiteX19" fmla="*/ 583095 w 874643"/>
              <a:gd name="connsiteY19" fmla="*/ 463827 h 490331"/>
              <a:gd name="connsiteX20" fmla="*/ 636104 w 874643"/>
              <a:gd name="connsiteY20" fmla="*/ 477079 h 490331"/>
              <a:gd name="connsiteX21" fmla="*/ 675861 w 874643"/>
              <a:gd name="connsiteY21" fmla="*/ 490331 h 490331"/>
              <a:gd name="connsiteX22" fmla="*/ 768626 w 874643"/>
              <a:gd name="connsiteY22" fmla="*/ 477079 h 490331"/>
              <a:gd name="connsiteX23" fmla="*/ 808382 w 874643"/>
              <a:gd name="connsiteY23" fmla="*/ 463827 h 490331"/>
              <a:gd name="connsiteX24" fmla="*/ 861391 w 874643"/>
              <a:gd name="connsiteY24" fmla="*/ 357809 h 490331"/>
              <a:gd name="connsiteX25" fmla="*/ 874643 w 874643"/>
              <a:gd name="connsiteY25" fmla="*/ 318053 h 490331"/>
              <a:gd name="connsiteX26" fmla="*/ 861391 w 874643"/>
              <a:gd name="connsiteY26" fmla="*/ 198783 h 490331"/>
              <a:gd name="connsiteX27" fmla="*/ 834887 w 874643"/>
              <a:gd name="connsiteY27" fmla="*/ 119270 h 490331"/>
              <a:gd name="connsiteX28" fmla="*/ 821635 w 874643"/>
              <a:gd name="connsiteY28" fmla="*/ 79513 h 490331"/>
              <a:gd name="connsiteX29" fmla="*/ 808382 w 874643"/>
              <a:gd name="connsiteY29" fmla="*/ 39757 h 490331"/>
              <a:gd name="connsiteX30" fmla="*/ 795130 w 874643"/>
              <a:gd name="connsiteY30" fmla="*/ 0 h 490331"/>
              <a:gd name="connsiteX31" fmla="*/ 808382 w 874643"/>
              <a:gd name="connsiteY31" fmla="*/ 13253 h 49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74643" h="490331">
                <a:moveTo>
                  <a:pt x="808382" y="13253"/>
                </a:moveTo>
                <a:cubicBezTo>
                  <a:pt x="795130" y="17670"/>
                  <a:pt x="782595" y="26505"/>
                  <a:pt x="768626" y="26505"/>
                </a:cubicBezTo>
                <a:cubicBezTo>
                  <a:pt x="707712" y="26505"/>
                  <a:pt x="685064" y="16321"/>
                  <a:pt x="636104" y="0"/>
                </a:cubicBezTo>
                <a:cubicBezTo>
                  <a:pt x="600765" y="4418"/>
                  <a:pt x="564910" y="5791"/>
                  <a:pt x="530087" y="13253"/>
                </a:cubicBezTo>
                <a:cubicBezTo>
                  <a:pt x="502769" y="19107"/>
                  <a:pt x="450574" y="39757"/>
                  <a:pt x="450574" y="39757"/>
                </a:cubicBezTo>
                <a:cubicBezTo>
                  <a:pt x="428487" y="35340"/>
                  <a:pt x="406165" y="31968"/>
                  <a:pt x="384313" y="26505"/>
                </a:cubicBezTo>
                <a:cubicBezTo>
                  <a:pt x="370761" y="23117"/>
                  <a:pt x="358254" y="15993"/>
                  <a:pt x="344556" y="13253"/>
                </a:cubicBezTo>
                <a:cubicBezTo>
                  <a:pt x="313927" y="7127"/>
                  <a:pt x="282713" y="4418"/>
                  <a:pt x="251791" y="0"/>
                </a:cubicBezTo>
                <a:cubicBezTo>
                  <a:pt x="207617" y="4418"/>
                  <a:pt x="161700" y="197"/>
                  <a:pt x="119269" y="13253"/>
                </a:cubicBezTo>
                <a:cubicBezTo>
                  <a:pt x="101357" y="18765"/>
                  <a:pt x="93910" y="41011"/>
                  <a:pt x="79513" y="53009"/>
                </a:cubicBezTo>
                <a:cubicBezTo>
                  <a:pt x="67277" y="63205"/>
                  <a:pt x="53008" y="70678"/>
                  <a:pt x="39756" y="79513"/>
                </a:cubicBezTo>
                <a:lnTo>
                  <a:pt x="13252" y="159027"/>
                </a:lnTo>
                <a:lnTo>
                  <a:pt x="0" y="198783"/>
                </a:lnTo>
                <a:cubicBezTo>
                  <a:pt x="4417" y="260626"/>
                  <a:pt x="1826" y="323374"/>
                  <a:pt x="13252" y="384313"/>
                </a:cubicBezTo>
                <a:cubicBezTo>
                  <a:pt x="15555" y="396593"/>
                  <a:pt x="31951" y="401062"/>
                  <a:pt x="39756" y="410818"/>
                </a:cubicBezTo>
                <a:cubicBezTo>
                  <a:pt x="49706" y="423255"/>
                  <a:pt x="53824" y="440624"/>
                  <a:pt x="66261" y="450574"/>
                </a:cubicBezTo>
                <a:cubicBezTo>
                  <a:pt x="74906" y="457490"/>
                  <a:pt x="155559" y="476212"/>
                  <a:pt x="159026" y="477079"/>
                </a:cubicBezTo>
                <a:cubicBezTo>
                  <a:pt x="229704" y="472662"/>
                  <a:pt x="300596" y="470874"/>
                  <a:pt x="371061" y="463827"/>
                </a:cubicBezTo>
                <a:cubicBezTo>
                  <a:pt x="389184" y="462015"/>
                  <a:pt x="405856" y="450574"/>
                  <a:pt x="424069" y="450574"/>
                </a:cubicBezTo>
                <a:cubicBezTo>
                  <a:pt x="477261" y="450574"/>
                  <a:pt x="530086" y="459409"/>
                  <a:pt x="583095" y="463827"/>
                </a:cubicBezTo>
                <a:cubicBezTo>
                  <a:pt x="600765" y="468244"/>
                  <a:pt x="618591" y="472075"/>
                  <a:pt x="636104" y="477079"/>
                </a:cubicBezTo>
                <a:cubicBezTo>
                  <a:pt x="649536" y="480917"/>
                  <a:pt x="661892" y="490331"/>
                  <a:pt x="675861" y="490331"/>
                </a:cubicBezTo>
                <a:cubicBezTo>
                  <a:pt x="707097" y="490331"/>
                  <a:pt x="737704" y="481496"/>
                  <a:pt x="768626" y="477079"/>
                </a:cubicBezTo>
                <a:cubicBezTo>
                  <a:pt x="781878" y="472662"/>
                  <a:pt x="796404" y="471014"/>
                  <a:pt x="808382" y="463827"/>
                </a:cubicBezTo>
                <a:cubicBezTo>
                  <a:pt x="846932" y="440697"/>
                  <a:pt x="848175" y="397457"/>
                  <a:pt x="861391" y="357809"/>
                </a:cubicBezTo>
                <a:lnTo>
                  <a:pt x="874643" y="318053"/>
                </a:lnTo>
                <a:cubicBezTo>
                  <a:pt x="870226" y="278296"/>
                  <a:pt x="869236" y="238008"/>
                  <a:pt x="861391" y="198783"/>
                </a:cubicBezTo>
                <a:cubicBezTo>
                  <a:pt x="855912" y="171388"/>
                  <a:pt x="843722" y="145774"/>
                  <a:pt x="834887" y="119270"/>
                </a:cubicBezTo>
                <a:lnTo>
                  <a:pt x="821635" y="79513"/>
                </a:lnTo>
                <a:lnTo>
                  <a:pt x="808382" y="39757"/>
                </a:lnTo>
                <a:cubicBezTo>
                  <a:pt x="803964" y="26505"/>
                  <a:pt x="805008" y="9878"/>
                  <a:pt x="795130" y="0"/>
                </a:cubicBezTo>
                <a:lnTo>
                  <a:pt x="808382" y="1325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46163" y="1046922"/>
            <a:ext cx="1407854" cy="649356"/>
          </a:xfrm>
          <a:custGeom>
            <a:avLst/>
            <a:gdLst>
              <a:gd name="connsiteX0" fmla="*/ 1407854 w 1407854"/>
              <a:gd name="connsiteY0" fmla="*/ 649356 h 649356"/>
              <a:gd name="connsiteX1" fmla="*/ 1368098 w 1407854"/>
              <a:gd name="connsiteY1" fmla="*/ 609600 h 649356"/>
              <a:gd name="connsiteX2" fmla="*/ 1328341 w 1407854"/>
              <a:gd name="connsiteY2" fmla="*/ 583095 h 649356"/>
              <a:gd name="connsiteX3" fmla="*/ 1275333 w 1407854"/>
              <a:gd name="connsiteY3" fmla="*/ 543339 h 649356"/>
              <a:gd name="connsiteX4" fmla="*/ 1222324 w 1407854"/>
              <a:gd name="connsiteY4" fmla="*/ 556591 h 649356"/>
              <a:gd name="connsiteX5" fmla="*/ 1142811 w 1407854"/>
              <a:gd name="connsiteY5" fmla="*/ 583095 h 649356"/>
              <a:gd name="connsiteX6" fmla="*/ 970533 w 1407854"/>
              <a:gd name="connsiteY6" fmla="*/ 569843 h 649356"/>
              <a:gd name="connsiteX7" fmla="*/ 904272 w 1407854"/>
              <a:gd name="connsiteY7" fmla="*/ 609600 h 649356"/>
              <a:gd name="connsiteX8" fmla="*/ 851263 w 1407854"/>
              <a:gd name="connsiteY8" fmla="*/ 622852 h 649356"/>
              <a:gd name="connsiteX9" fmla="*/ 678985 w 1407854"/>
              <a:gd name="connsiteY9" fmla="*/ 609600 h 649356"/>
              <a:gd name="connsiteX10" fmla="*/ 599472 w 1407854"/>
              <a:gd name="connsiteY10" fmla="*/ 556591 h 649356"/>
              <a:gd name="connsiteX11" fmla="*/ 572967 w 1407854"/>
              <a:gd name="connsiteY11" fmla="*/ 516835 h 649356"/>
              <a:gd name="connsiteX12" fmla="*/ 466950 w 1407854"/>
              <a:gd name="connsiteY12" fmla="*/ 424069 h 649356"/>
              <a:gd name="connsiteX13" fmla="*/ 400689 w 1407854"/>
              <a:gd name="connsiteY13" fmla="*/ 344556 h 649356"/>
              <a:gd name="connsiteX14" fmla="*/ 334428 w 1407854"/>
              <a:gd name="connsiteY14" fmla="*/ 265043 h 649356"/>
              <a:gd name="connsiteX15" fmla="*/ 294672 w 1407854"/>
              <a:gd name="connsiteY15" fmla="*/ 238539 h 649356"/>
              <a:gd name="connsiteX16" fmla="*/ 241663 w 1407854"/>
              <a:gd name="connsiteY16" fmla="*/ 185530 h 649356"/>
              <a:gd name="connsiteX17" fmla="*/ 201907 w 1407854"/>
              <a:gd name="connsiteY17" fmla="*/ 145774 h 649356"/>
              <a:gd name="connsiteX18" fmla="*/ 175402 w 1407854"/>
              <a:gd name="connsiteY18" fmla="*/ 119269 h 649356"/>
              <a:gd name="connsiteX19" fmla="*/ 135646 w 1407854"/>
              <a:gd name="connsiteY19" fmla="*/ 106017 h 649356"/>
              <a:gd name="connsiteX20" fmla="*/ 82637 w 1407854"/>
              <a:gd name="connsiteY20" fmla="*/ 39756 h 649356"/>
              <a:gd name="connsiteX21" fmla="*/ 42880 w 1407854"/>
              <a:gd name="connsiteY21" fmla="*/ 13252 h 649356"/>
              <a:gd name="connsiteX22" fmla="*/ 29628 w 1407854"/>
              <a:gd name="connsiteY22" fmla="*/ 66261 h 649356"/>
              <a:gd name="connsiteX23" fmla="*/ 3124 w 1407854"/>
              <a:gd name="connsiteY23" fmla="*/ 26504 h 649356"/>
              <a:gd name="connsiteX24" fmla="*/ 42880 w 1407854"/>
              <a:gd name="connsiteY24" fmla="*/ 0 h 649356"/>
              <a:gd name="connsiteX25" fmla="*/ 82637 w 1407854"/>
              <a:gd name="connsiteY25" fmla="*/ 13252 h 649356"/>
              <a:gd name="connsiteX26" fmla="*/ 281420 w 1407854"/>
              <a:gd name="connsiteY26" fmla="*/ 39756 h 649356"/>
              <a:gd name="connsiteX27" fmla="*/ 294672 w 1407854"/>
              <a:gd name="connsiteY27" fmla="*/ 53008 h 64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07854" h="649356">
                <a:moveTo>
                  <a:pt x="1407854" y="649356"/>
                </a:moveTo>
                <a:cubicBezTo>
                  <a:pt x="1394602" y="636104"/>
                  <a:pt x="1382495" y="621598"/>
                  <a:pt x="1368098" y="609600"/>
                </a:cubicBezTo>
                <a:cubicBezTo>
                  <a:pt x="1355862" y="599404"/>
                  <a:pt x="1341302" y="592353"/>
                  <a:pt x="1328341" y="583095"/>
                </a:cubicBezTo>
                <a:cubicBezTo>
                  <a:pt x="1310368" y="570257"/>
                  <a:pt x="1293002" y="556591"/>
                  <a:pt x="1275333" y="543339"/>
                </a:cubicBezTo>
                <a:cubicBezTo>
                  <a:pt x="1257663" y="547756"/>
                  <a:pt x="1239769" y="551357"/>
                  <a:pt x="1222324" y="556591"/>
                </a:cubicBezTo>
                <a:cubicBezTo>
                  <a:pt x="1195564" y="564619"/>
                  <a:pt x="1142811" y="583095"/>
                  <a:pt x="1142811" y="583095"/>
                </a:cubicBezTo>
                <a:cubicBezTo>
                  <a:pt x="1085385" y="578678"/>
                  <a:pt x="1028129" y="569843"/>
                  <a:pt x="970533" y="569843"/>
                </a:cubicBezTo>
                <a:cubicBezTo>
                  <a:pt x="912650" y="569843"/>
                  <a:pt x="946264" y="588604"/>
                  <a:pt x="904272" y="609600"/>
                </a:cubicBezTo>
                <a:cubicBezTo>
                  <a:pt x="887981" y="617745"/>
                  <a:pt x="868933" y="618435"/>
                  <a:pt x="851263" y="622852"/>
                </a:cubicBezTo>
                <a:cubicBezTo>
                  <a:pt x="793837" y="618435"/>
                  <a:pt x="734684" y="624258"/>
                  <a:pt x="678985" y="609600"/>
                </a:cubicBezTo>
                <a:cubicBezTo>
                  <a:pt x="648180" y="601493"/>
                  <a:pt x="599472" y="556591"/>
                  <a:pt x="599472" y="556591"/>
                </a:cubicBezTo>
                <a:cubicBezTo>
                  <a:pt x="590637" y="543339"/>
                  <a:pt x="584229" y="528097"/>
                  <a:pt x="572967" y="516835"/>
                </a:cubicBezTo>
                <a:cubicBezTo>
                  <a:pt x="524837" y="468705"/>
                  <a:pt x="509926" y="510021"/>
                  <a:pt x="466950" y="424069"/>
                </a:cubicBezTo>
                <a:cubicBezTo>
                  <a:pt x="423367" y="336902"/>
                  <a:pt x="464910" y="398074"/>
                  <a:pt x="400689" y="344556"/>
                </a:cubicBezTo>
                <a:cubicBezTo>
                  <a:pt x="270433" y="236009"/>
                  <a:pt x="438670" y="369285"/>
                  <a:pt x="334428" y="265043"/>
                </a:cubicBezTo>
                <a:cubicBezTo>
                  <a:pt x="323166" y="253781"/>
                  <a:pt x="306765" y="248904"/>
                  <a:pt x="294672" y="238539"/>
                </a:cubicBezTo>
                <a:cubicBezTo>
                  <a:pt x="275699" y="222277"/>
                  <a:pt x="259333" y="203200"/>
                  <a:pt x="241663" y="185530"/>
                </a:cubicBezTo>
                <a:lnTo>
                  <a:pt x="201907" y="145774"/>
                </a:lnTo>
                <a:cubicBezTo>
                  <a:pt x="193072" y="136939"/>
                  <a:pt x="187255" y="123220"/>
                  <a:pt x="175402" y="119269"/>
                </a:cubicBezTo>
                <a:lnTo>
                  <a:pt x="135646" y="106017"/>
                </a:lnTo>
                <a:cubicBezTo>
                  <a:pt x="115969" y="76502"/>
                  <a:pt x="109610" y="61334"/>
                  <a:pt x="82637" y="39756"/>
                </a:cubicBezTo>
                <a:cubicBezTo>
                  <a:pt x="70200" y="29806"/>
                  <a:pt x="56132" y="22087"/>
                  <a:pt x="42880" y="13252"/>
                </a:cubicBezTo>
                <a:cubicBezTo>
                  <a:pt x="38463" y="30922"/>
                  <a:pt x="46907" y="60501"/>
                  <a:pt x="29628" y="66261"/>
                </a:cubicBezTo>
                <a:cubicBezTo>
                  <a:pt x="14518" y="71298"/>
                  <a:pt x="0" y="42122"/>
                  <a:pt x="3124" y="26504"/>
                </a:cubicBezTo>
                <a:cubicBezTo>
                  <a:pt x="6247" y="10886"/>
                  <a:pt x="29628" y="8835"/>
                  <a:pt x="42880" y="0"/>
                </a:cubicBezTo>
                <a:cubicBezTo>
                  <a:pt x="56132" y="4417"/>
                  <a:pt x="68790" y="11406"/>
                  <a:pt x="82637" y="13252"/>
                </a:cubicBezTo>
                <a:cubicBezTo>
                  <a:pt x="123009" y="18635"/>
                  <a:pt x="226016" y="12055"/>
                  <a:pt x="281420" y="39756"/>
                </a:cubicBezTo>
                <a:cubicBezTo>
                  <a:pt x="287008" y="42550"/>
                  <a:pt x="290255" y="48591"/>
                  <a:pt x="294672" y="53008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438400" y="3352800"/>
          <a:ext cx="6400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CS ChemDraw Drawing" r:id="rId3" imgW="6837872" imgH="2183493" progId="ChemDraw.Document.6.0">
                  <p:embed/>
                </p:oleObj>
              </mc:Choice>
              <mc:Fallback>
                <p:oleObj name="CS ChemDraw Drawing" r:id="rId3" imgW="6837872" imgH="2183493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52800"/>
                        <a:ext cx="6400800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438400" y="41148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62400" y="41148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38400" y="6019800"/>
            <a:ext cx="9906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38600" y="6019800"/>
            <a:ext cx="9906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924800" y="5257800"/>
            <a:ext cx="9144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24800" y="3352800"/>
            <a:ext cx="914400" cy="685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4"/>
          <p:cNvSpPr txBox="1"/>
          <p:nvPr/>
        </p:nvSpPr>
        <p:spPr>
          <a:xfrm>
            <a:off x="5873623" y="1676400"/>
            <a:ext cx="327037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  <a:tab pos="1727200" algn="l"/>
                <a:tab pos="3502660" algn="l"/>
              </a:tabLst>
            </a:pPr>
            <a:r>
              <a:rPr lang="en-US" sz="3200" spc="-5" dirty="0">
                <a:solidFill>
                  <a:srgbClr val="FF99CC"/>
                </a:solidFill>
                <a:latin typeface="Arial"/>
                <a:cs typeface="Arial"/>
              </a:rPr>
              <a:t>oxidizing agent</a:t>
            </a:r>
            <a:endParaRPr sz="3200" dirty="0">
              <a:solidFill>
                <a:srgbClr val="FF99CC"/>
              </a:solidFill>
              <a:latin typeface="Arial"/>
              <a:cs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34587" y="2226365"/>
            <a:ext cx="3758791" cy="503583"/>
          </a:xfrm>
          <a:custGeom>
            <a:avLst/>
            <a:gdLst>
              <a:gd name="connsiteX0" fmla="*/ 44717 w 3758791"/>
              <a:gd name="connsiteY0" fmla="*/ 0 h 503583"/>
              <a:gd name="connsiteX1" fmla="*/ 110978 w 3758791"/>
              <a:gd name="connsiteY1" fmla="*/ 159026 h 503583"/>
              <a:gd name="connsiteX2" fmla="*/ 177239 w 3758791"/>
              <a:gd name="connsiteY2" fmla="*/ 172278 h 503583"/>
              <a:gd name="connsiteX3" fmla="*/ 243500 w 3758791"/>
              <a:gd name="connsiteY3" fmla="*/ 212035 h 503583"/>
              <a:gd name="connsiteX4" fmla="*/ 349517 w 3758791"/>
              <a:gd name="connsiteY4" fmla="*/ 238539 h 503583"/>
              <a:gd name="connsiteX5" fmla="*/ 415778 w 3758791"/>
              <a:gd name="connsiteY5" fmla="*/ 278296 h 503583"/>
              <a:gd name="connsiteX6" fmla="*/ 468787 w 3758791"/>
              <a:gd name="connsiteY6" fmla="*/ 304800 h 503583"/>
              <a:gd name="connsiteX7" fmla="*/ 667570 w 3758791"/>
              <a:gd name="connsiteY7" fmla="*/ 331305 h 503583"/>
              <a:gd name="connsiteX8" fmla="*/ 720578 w 3758791"/>
              <a:gd name="connsiteY8" fmla="*/ 357809 h 503583"/>
              <a:gd name="connsiteX9" fmla="*/ 800091 w 3758791"/>
              <a:gd name="connsiteY9" fmla="*/ 384313 h 503583"/>
              <a:gd name="connsiteX10" fmla="*/ 853100 w 3758791"/>
              <a:gd name="connsiteY10" fmla="*/ 371061 h 503583"/>
              <a:gd name="connsiteX11" fmla="*/ 1091639 w 3758791"/>
              <a:gd name="connsiteY11" fmla="*/ 424070 h 503583"/>
              <a:gd name="connsiteX12" fmla="*/ 1144648 w 3758791"/>
              <a:gd name="connsiteY12" fmla="*/ 463826 h 503583"/>
              <a:gd name="connsiteX13" fmla="*/ 1171152 w 3758791"/>
              <a:gd name="connsiteY13" fmla="*/ 490331 h 503583"/>
              <a:gd name="connsiteX14" fmla="*/ 1224161 w 3758791"/>
              <a:gd name="connsiteY14" fmla="*/ 503583 h 503583"/>
              <a:gd name="connsiteX15" fmla="*/ 1303674 w 3758791"/>
              <a:gd name="connsiteY15" fmla="*/ 490331 h 503583"/>
              <a:gd name="connsiteX16" fmla="*/ 1369935 w 3758791"/>
              <a:gd name="connsiteY16" fmla="*/ 424070 h 503583"/>
              <a:gd name="connsiteX17" fmla="*/ 1489204 w 3758791"/>
              <a:gd name="connsiteY17" fmla="*/ 437322 h 503583"/>
              <a:gd name="connsiteX18" fmla="*/ 1528961 w 3758791"/>
              <a:gd name="connsiteY18" fmla="*/ 463826 h 503583"/>
              <a:gd name="connsiteX19" fmla="*/ 1595222 w 3758791"/>
              <a:gd name="connsiteY19" fmla="*/ 490331 h 503583"/>
              <a:gd name="connsiteX20" fmla="*/ 1767500 w 3758791"/>
              <a:gd name="connsiteY20" fmla="*/ 477078 h 503583"/>
              <a:gd name="connsiteX21" fmla="*/ 1807256 w 3758791"/>
              <a:gd name="connsiteY21" fmla="*/ 463826 h 503583"/>
              <a:gd name="connsiteX22" fmla="*/ 2019291 w 3758791"/>
              <a:gd name="connsiteY22" fmla="*/ 477078 h 503583"/>
              <a:gd name="connsiteX23" fmla="*/ 2112056 w 3758791"/>
              <a:gd name="connsiteY23" fmla="*/ 463826 h 503583"/>
              <a:gd name="connsiteX24" fmla="*/ 2138561 w 3758791"/>
              <a:gd name="connsiteY24" fmla="*/ 437322 h 503583"/>
              <a:gd name="connsiteX25" fmla="*/ 2178317 w 3758791"/>
              <a:gd name="connsiteY25" fmla="*/ 424070 h 503583"/>
              <a:gd name="connsiteX26" fmla="*/ 2271083 w 3758791"/>
              <a:gd name="connsiteY26" fmla="*/ 450574 h 503583"/>
              <a:gd name="connsiteX27" fmla="*/ 2377100 w 3758791"/>
              <a:gd name="connsiteY27" fmla="*/ 463826 h 503583"/>
              <a:gd name="connsiteX28" fmla="*/ 2628891 w 3758791"/>
              <a:gd name="connsiteY28" fmla="*/ 437322 h 503583"/>
              <a:gd name="connsiteX29" fmla="*/ 2668648 w 3758791"/>
              <a:gd name="connsiteY29" fmla="*/ 410818 h 503583"/>
              <a:gd name="connsiteX30" fmla="*/ 2761413 w 3758791"/>
              <a:gd name="connsiteY30" fmla="*/ 384313 h 503583"/>
              <a:gd name="connsiteX31" fmla="*/ 2801170 w 3758791"/>
              <a:gd name="connsiteY31" fmla="*/ 357809 h 503583"/>
              <a:gd name="connsiteX32" fmla="*/ 2986700 w 3758791"/>
              <a:gd name="connsiteY32" fmla="*/ 357809 h 503583"/>
              <a:gd name="connsiteX33" fmla="*/ 3092717 w 3758791"/>
              <a:gd name="connsiteY33" fmla="*/ 397565 h 503583"/>
              <a:gd name="connsiteX34" fmla="*/ 3145726 w 3758791"/>
              <a:gd name="connsiteY34" fmla="*/ 384313 h 503583"/>
              <a:gd name="connsiteX35" fmla="*/ 3185483 w 3758791"/>
              <a:gd name="connsiteY35" fmla="*/ 357809 h 503583"/>
              <a:gd name="connsiteX36" fmla="*/ 3344509 w 3758791"/>
              <a:gd name="connsiteY36" fmla="*/ 384313 h 503583"/>
              <a:gd name="connsiteX37" fmla="*/ 3450526 w 3758791"/>
              <a:gd name="connsiteY37" fmla="*/ 278296 h 503583"/>
              <a:gd name="connsiteX38" fmla="*/ 3463778 w 3758791"/>
              <a:gd name="connsiteY38" fmla="*/ 238539 h 503583"/>
              <a:gd name="connsiteX39" fmla="*/ 3543291 w 3758791"/>
              <a:gd name="connsiteY39" fmla="*/ 185531 h 503583"/>
              <a:gd name="connsiteX40" fmla="*/ 3583048 w 3758791"/>
              <a:gd name="connsiteY40" fmla="*/ 159026 h 503583"/>
              <a:gd name="connsiteX41" fmla="*/ 3675813 w 3758791"/>
              <a:gd name="connsiteY41" fmla="*/ 66261 h 503583"/>
              <a:gd name="connsiteX42" fmla="*/ 3530039 w 3758791"/>
              <a:gd name="connsiteY42" fmla="*/ 79513 h 503583"/>
              <a:gd name="connsiteX43" fmla="*/ 3371013 w 3758791"/>
              <a:gd name="connsiteY43" fmla="*/ 106018 h 503583"/>
              <a:gd name="connsiteX44" fmla="*/ 3424022 w 3758791"/>
              <a:gd name="connsiteY44" fmla="*/ 119270 h 503583"/>
              <a:gd name="connsiteX45" fmla="*/ 3583048 w 3758791"/>
              <a:gd name="connsiteY45" fmla="*/ 106018 h 503583"/>
              <a:gd name="connsiteX46" fmla="*/ 3728822 w 3758791"/>
              <a:gd name="connsiteY46" fmla="*/ 66261 h 503583"/>
              <a:gd name="connsiteX47" fmla="*/ 3742074 w 3758791"/>
              <a:gd name="connsiteY47" fmla="*/ 185531 h 503583"/>
              <a:gd name="connsiteX48" fmla="*/ 3755326 w 3758791"/>
              <a:gd name="connsiteY48" fmla="*/ 304800 h 5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58791" h="503583">
                <a:moveTo>
                  <a:pt x="44717" y="0"/>
                </a:moveTo>
                <a:cubicBezTo>
                  <a:pt x="65989" y="276519"/>
                  <a:pt x="0" y="159026"/>
                  <a:pt x="110978" y="159026"/>
                </a:cubicBezTo>
                <a:cubicBezTo>
                  <a:pt x="133502" y="159026"/>
                  <a:pt x="155152" y="167861"/>
                  <a:pt x="177239" y="172278"/>
                </a:cubicBezTo>
                <a:cubicBezTo>
                  <a:pt x="209774" y="204814"/>
                  <a:pt x="196190" y="199132"/>
                  <a:pt x="243500" y="212035"/>
                </a:cubicBezTo>
                <a:cubicBezTo>
                  <a:pt x="278643" y="221619"/>
                  <a:pt x="349517" y="238539"/>
                  <a:pt x="349517" y="238539"/>
                </a:cubicBezTo>
                <a:cubicBezTo>
                  <a:pt x="393593" y="282615"/>
                  <a:pt x="355568" y="252492"/>
                  <a:pt x="415778" y="278296"/>
                </a:cubicBezTo>
                <a:cubicBezTo>
                  <a:pt x="433936" y="286078"/>
                  <a:pt x="450629" y="297018"/>
                  <a:pt x="468787" y="304800"/>
                </a:cubicBezTo>
                <a:cubicBezTo>
                  <a:pt x="534119" y="332799"/>
                  <a:pt x="589393" y="324790"/>
                  <a:pt x="667570" y="331305"/>
                </a:cubicBezTo>
                <a:cubicBezTo>
                  <a:pt x="685239" y="340140"/>
                  <a:pt x="702236" y="350472"/>
                  <a:pt x="720578" y="357809"/>
                </a:cubicBezTo>
                <a:cubicBezTo>
                  <a:pt x="746518" y="368185"/>
                  <a:pt x="800091" y="384313"/>
                  <a:pt x="800091" y="384313"/>
                </a:cubicBezTo>
                <a:cubicBezTo>
                  <a:pt x="817761" y="379896"/>
                  <a:pt x="834915" y="370051"/>
                  <a:pt x="853100" y="371061"/>
                </a:cubicBezTo>
                <a:cubicBezTo>
                  <a:pt x="951170" y="376509"/>
                  <a:pt x="1016596" y="377169"/>
                  <a:pt x="1091639" y="424070"/>
                </a:cubicBezTo>
                <a:cubicBezTo>
                  <a:pt x="1110369" y="435776"/>
                  <a:pt x="1127680" y="449686"/>
                  <a:pt x="1144648" y="463826"/>
                </a:cubicBezTo>
                <a:cubicBezTo>
                  <a:pt x="1154246" y="471825"/>
                  <a:pt x="1159977" y="484743"/>
                  <a:pt x="1171152" y="490331"/>
                </a:cubicBezTo>
                <a:cubicBezTo>
                  <a:pt x="1187443" y="498476"/>
                  <a:pt x="1206491" y="499166"/>
                  <a:pt x="1224161" y="503583"/>
                </a:cubicBezTo>
                <a:cubicBezTo>
                  <a:pt x="1250665" y="499166"/>
                  <a:pt x="1280085" y="503198"/>
                  <a:pt x="1303674" y="490331"/>
                </a:cubicBezTo>
                <a:cubicBezTo>
                  <a:pt x="1331096" y="475374"/>
                  <a:pt x="1369935" y="424070"/>
                  <a:pt x="1369935" y="424070"/>
                </a:cubicBezTo>
                <a:cubicBezTo>
                  <a:pt x="1409691" y="428487"/>
                  <a:pt x="1450397" y="427620"/>
                  <a:pt x="1489204" y="437322"/>
                </a:cubicBezTo>
                <a:cubicBezTo>
                  <a:pt x="1504656" y="441185"/>
                  <a:pt x="1514715" y="456703"/>
                  <a:pt x="1528961" y="463826"/>
                </a:cubicBezTo>
                <a:cubicBezTo>
                  <a:pt x="1550238" y="474465"/>
                  <a:pt x="1573135" y="481496"/>
                  <a:pt x="1595222" y="490331"/>
                </a:cubicBezTo>
                <a:cubicBezTo>
                  <a:pt x="1652648" y="485913"/>
                  <a:pt x="1710349" y="484222"/>
                  <a:pt x="1767500" y="477078"/>
                </a:cubicBezTo>
                <a:cubicBezTo>
                  <a:pt x="1781361" y="475345"/>
                  <a:pt x="1793287" y="463826"/>
                  <a:pt x="1807256" y="463826"/>
                </a:cubicBezTo>
                <a:cubicBezTo>
                  <a:pt x="1878072" y="463826"/>
                  <a:pt x="1948613" y="472661"/>
                  <a:pt x="2019291" y="477078"/>
                </a:cubicBezTo>
                <a:cubicBezTo>
                  <a:pt x="2050213" y="472661"/>
                  <a:pt x="2082423" y="473703"/>
                  <a:pt x="2112056" y="463826"/>
                </a:cubicBezTo>
                <a:cubicBezTo>
                  <a:pt x="2123909" y="459875"/>
                  <a:pt x="2127847" y="443750"/>
                  <a:pt x="2138561" y="437322"/>
                </a:cubicBezTo>
                <a:cubicBezTo>
                  <a:pt x="2150539" y="430135"/>
                  <a:pt x="2165065" y="428487"/>
                  <a:pt x="2178317" y="424070"/>
                </a:cubicBezTo>
                <a:cubicBezTo>
                  <a:pt x="2209828" y="434573"/>
                  <a:pt x="2237803" y="445027"/>
                  <a:pt x="2271083" y="450574"/>
                </a:cubicBezTo>
                <a:cubicBezTo>
                  <a:pt x="2306212" y="456429"/>
                  <a:pt x="2341761" y="459409"/>
                  <a:pt x="2377100" y="463826"/>
                </a:cubicBezTo>
                <a:cubicBezTo>
                  <a:pt x="2461030" y="454991"/>
                  <a:pt x="2545858" y="452419"/>
                  <a:pt x="2628891" y="437322"/>
                </a:cubicBezTo>
                <a:cubicBezTo>
                  <a:pt x="2644561" y="434473"/>
                  <a:pt x="2654402" y="417941"/>
                  <a:pt x="2668648" y="410818"/>
                </a:cubicBezTo>
                <a:cubicBezTo>
                  <a:pt x="2687666" y="401309"/>
                  <a:pt x="2744421" y="388561"/>
                  <a:pt x="2761413" y="384313"/>
                </a:cubicBezTo>
                <a:cubicBezTo>
                  <a:pt x="2774665" y="375478"/>
                  <a:pt x="2786257" y="363401"/>
                  <a:pt x="2801170" y="357809"/>
                </a:cubicBezTo>
                <a:cubicBezTo>
                  <a:pt x="2868680" y="332493"/>
                  <a:pt x="2912483" y="349563"/>
                  <a:pt x="2986700" y="357809"/>
                </a:cubicBezTo>
                <a:cubicBezTo>
                  <a:pt x="3016857" y="372887"/>
                  <a:pt x="3056631" y="397565"/>
                  <a:pt x="3092717" y="397565"/>
                </a:cubicBezTo>
                <a:cubicBezTo>
                  <a:pt x="3110930" y="397565"/>
                  <a:pt x="3128056" y="388730"/>
                  <a:pt x="3145726" y="384313"/>
                </a:cubicBezTo>
                <a:cubicBezTo>
                  <a:pt x="3158978" y="375478"/>
                  <a:pt x="3169621" y="359251"/>
                  <a:pt x="3185483" y="357809"/>
                </a:cubicBezTo>
                <a:cubicBezTo>
                  <a:pt x="3230982" y="353673"/>
                  <a:pt x="3297142" y="372471"/>
                  <a:pt x="3344509" y="384313"/>
                </a:cubicBezTo>
                <a:cubicBezTo>
                  <a:pt x="3416853" y="348141"/>
                  <a:pt x="3401321" y="366865"/>
                  <a:pt x="3450526" y="278296"/>
                </a:cubicBezTo>
                <a:cubicBezTo>
                  <a:pt x="3457310" y="266085"/>
                  <a:pt x="3453900" y="248417"/>
                  <a:pt x="3463778" y="238539"/>
                </a:cubicBezTo>
                <a:cubicBezTo>
                  <a:pt x="3486302" y="216015"/>
                  <a:pt x="3516787" y="203200"/>
                  <a:pt x="3543291" y="185531"/>
                </a:cubicBezTo>
                <a:cubicBezTo>
                  <a:pt x="3556543" y="176696"/>
                  <a:pt x="3571786" y="170288"/>
                  <a:pt x="3583048" y="159026"/>
                </a:cubicBezTo>
                <a:lnTo>
                  <a:pt x="3675813" y="66261"/>
                </a:lnTo>
                <a:cubicBezTo>
                  <a:pt x="3591181" y="38051"/>
                  <a:pt x="3676511" y="58589"/>
                  <a:pt x="3530039" y="79513"/>
                </a:cubicBezTo>
                <a:cubicBezTo>
                  <a:pt x="3414976" y="95950"/>
                  <a:pt x="3467903" y="86639"/>
                  <a:pt x="3371013" y="106018"/>
                </a:cubicBezTo>
                <a:cubicBezTo>
                  <a:pt x="3388683" y="110435"/>
                  <a:pt x="3405809" y="119270"/>
                  <a:pt x="3424022" y="119270"/>
                </a:cubicBezTo>
                <a:cubicBezTo>
                  <a:pt x="3477214" y="119270"/>
                  <a:pt x="3530444" y="113909"/>
                  <a:pt x="3583048" y="106018"/>
                </a:cubicBezTo>
                <a:cubicBezTo>
                  <a:pt x="3637391" y="97866"/>
                  <a:pt x="3679521" y="82694"/>
                  <a:pt x="3728822" y="66261"/>
                </a:cubicBezTo>
                <a:cubicBezTo>
                  <a:pt x="3733239" y="106018"/>
                  <a:pt x="3736417" y="145932"/>
                  <a:pt x="3742074" y="185531"/>
                </a:cubicBezTo>
                <a:cubicBezTo>
                  <a:pt x="3758791" y="302553"/>
                  <a:pt x="3755326" y="203039"/>
                  <a:pt x="3755326" y="3048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086600" y="4419600"/>
            <a:ext cx="838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86600" y="6248400"/>
            <a:ext cx="838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429000"/>
          <a:ext cx="8762999" cy="277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Alcohol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endParaRPr lang="en-US" sz="1800" b="1" i="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Lucas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test</a:t>
                      </a:r>
                      <a:endParaRPr lang="en-US" sz="2000" b="1" i="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Iodoform</a:t>
                      </a:r>
                      <a:r>
                        <a:rPr lang="en-US" sz="2000" b="1" i="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FF00"/>
                          </a:solidFill>
                          <a:effectLst/>
                        </a:rPr>
                        <a:t>CAN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Methanol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66"/>
                          </a:solidFill>
                          <a:latin typeface="Arial Black" pitchFamily="34" charset="0"/>
                        </a:rPr>
                        <a:t>Ethanol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99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Isopropanol</a:t>
                      </a:r>
                      <a:endParaRPr lang="en-US" sz="18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99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Tert-butanol</a:t>
                      </a:r>
                      <a:endParaRPr lang="en-US" sz="18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FF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228600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n-US" sz="4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Summery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304800" y="2514600"/>
            <a:ext cx="7010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err="1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Iodoforms</a:t>
            </a:r>
            <a:r>
              <a:rPr kumimoji="0" lang="en-US" sz="3200" b="1" i="0" strike="noStrike" kern="1200" normalizeH="0" baseline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Test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3200" b="1" i="0" strike="noStrike" kern="1200" normalizeH="0" baseline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terminal CH</a:t>
            </a:r>
            <a:r>
              <a:rPr kumimoji="0" lang="en-US" sz="3200" b="1" i="0" strike="noStrike" kern="1200" normalizeH="0" baseline="-2500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group)</a:t>
            </a:r>
            <a:endParaRPr kumimoji="0" lang="en-US" sz="3200" b="1" i="0" strike="noStrike" kern="1200" normalizeH="0" baseline="0" noProof="0" dirty="0">
              <a:ln w="19050">
                <a:noFill/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04800" y="1905000"/>
            <a:ext cx="8305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19050">
                  <a:noFill/>
                  <a:prstDash val="solid"/>
                </a:ln>
                <a:latin typeface="+mj-lt"/>
                <a:ea typeface="+mj-ea"/>
                <a:cs typeface="+mj-cs"/>
              </a:rPr>
              <a:t>Lucas</a:t>
            </a:r>
            <a:r>
              <a:rPr kumimoji="0" lang="en-US" sz="3200" b="1" i="0" strike="noStrike" kern="1200" normalizeH="0" baseline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Test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3200" b="1" i="0" strike="noStrike" kern="1200" normalizeH="0" baseline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ln w="19050">
                  <a:noFill/>
                  <a:prstDash val="solid"/>
                </a:ln>
                <a:latin typeface="+mj-lt"/>
                <a:ea typeface="+mj-ea"/>
                <a:cs typeface="+mj-cs"/>
              </a:rPr>
              <a:t>distinguish type of alcohol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200" b="1" i="0" strike="noStrike" kern="1200" normalizeH="0" baseline="0" noProof="0" dirty="0">
              <a:ln w="19050">
                <a:noFill/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304800" y="1295400"/>
            <a:ext cx="7010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19050">
                  <a:noFill/>
                  <a:prstDash val="solid"/>
                </a:ln>
                <a:latin typeface="+mj-lt"/>
                <a:ea typeface="+mj-ea"/>
                <a:cs typeface="+mj-cs"/>
              </a:rPr>
              <a:t>CAN</a:t>
            </a:r>
            <a:r>
              <a:rPr kumimoji="0" lang="en-US" sz="3200" b="1" i="0" strike="noStrike" kern="1200" normalizeH="0" baseline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Test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3200" b="1" i="0" strike="noStrike" kern="1200" normalizeH="0" baseline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ln w="19050">
                  <a:noFill/>
                  <a:prstDash val="solid"/>
                </a:ln>
                <a:latin typeface="+mj-lt"/>
                <a:ea typeface="+mj-ea"/>
                <a:cs typeface="+mj-cs"/>
              </a:rPr>
              <a:t>all alcohol comp.</a:t>
            </a:r>
            <a:r>
              <a:rPr kumimoji="0" lang="en-US" sz="3200" b="1" i="0" strike="noStrike" kern="1200" normalizeH="0" noProof="0" dirty="0">
                <a:ln w="19050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200" b="1" i="0" strike="noStrike" kern="1200" normalizeH="0" baseline="0" noProof="0" dirty="0">
              <a:ln w="19050">
                <a:noFill/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5943600" cy="373546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Procedure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810000" y="1066800"/>
            <a:ext cx="47244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test tube add (4-5) drops of alcohol compounds, dissolved in water if not dissolved added few drops of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dioxan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Add (2-4) drops of (CAN) shake the mixture well and observe the result.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Positive result is red color that means alcohol compounds.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572000" y="228600"/>
            <a:ext cx="2793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Procedure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019800" y="5943600"/>
            <a:ext cx="3124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General test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341125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/>
              </a:rPr>
              <a:t>°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alcohol </a:t>
            </a:r>
          </a:p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(methanol or ethanol) (0.5ml) </a:t>
            </a:r>
          </a:p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(1ml) ZnCl</a:t>
            </a:r>
            <a:r>
              <a:rPr lang="en-US" sz="20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\</a:t>
            </a:r>
            <a:r>
              <a:rPr lang="en-US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HCl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(con.)</a:t>
            </a:r>
            <a:endParaRPr lang="ar-IQ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lucas.jpg"/>
          <p:cNvPicPr>
            <a:picLocks noChangeAspect="1"/>
          </p:cNvPicPr>
          <p:nvPr/>
        </p:nvPicPr>
        <p:blipFill>
          <a:blip r:embed="rId2" cstate="print"/>
          <a:srcRect l="37500" t="7143" r="19643" b="7143"/>
          <a:stretch>
            <a:fillRect/>
          </a:stretch>
        </p:blipFill>
        <p:spPr>
          <a:xfrm>
            <a:off x="3276600" y="762000"/>
            <a:ext cx="304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5"/>
          <p:cNvSpPr/>
          <p:nvPr/>
        </p:nvSpPr>
        <p:spPr>
          <a:xfrm>
            <a:off x="2286000" y="2514600"/>
            <a:ext cx="1420280" cy="1776355"/>
          </a:xfrm>
          <a:custGeom>
            <a:avLst/>
            <a:gdLst>
              <a:gd name="connsiteX0" fmla="*/ 0 w 1420280"/>
              <a:gd name="connsiteY0" fmla="*/ 0 h 1776355"/>
              <a:gd name="connsiteX1" fmla="*/ 53009 w 1420280"/>
              <a:gd name="connsiteY1" fmla="*/ 119269 h 1776355"/>
              <a:gd name="connsiteX2" fmla="*/ 66261 w 1420280"/>
              <a:gd name="connsiteY2" fmla="*/ 212034 h 1776355"/>
              <a:gd name="connsiteX3" fmla="*/ 92765 w 1420280"/>
              <a:gd name="connsiteY3" fmla="*/ 251791 h 1776355"/>
              <a:gd name="connsiteX4" fmla="*/ 291548 w 1420280"/>
              <a:gd name="connsiteY4" fmla="*/ 265043 h 1776355"/>
              <a:gd name="connsiteX5" fmla="*/ 304800 w 1420280"/>
              <a:gd name="connsiteY5" fmla="*/ 331304 h 1776355"/>
              <a:gd name="connsiteX6" fmla="*/ 450574 w 1420280"/>
              <a:gd name="connsiteY6" fmla="*/ 503582 h 1776355"/>
              <a:gd name="connsiteX7" fmla="*/ 477078 w 1420280"/>
              <a:gd name="connsiteY7" fmla="*/ 530087 h 1776355"/>
              <a:gd name="connsiteX8" fmla="*/ 490331 w 1420280"/>
              <a:gd name="connsiteY8" fmla="*/ 596347 h 1776355"/>
              <a:gd name="connsiteX9" fmla="*/ 503583 w 1420280"/>
              <a:gd name="connsiteY9" fmla="*/ 636104 h 1776355"/>
              <a:gd name="connsiteX10" fmla="*/ 516835 w 1420280"/>
              <a:gd name="connsiteY10" fmla="*/ 702365 h 1776355"/>
              <a:gd name="connsiteX11" fmla="*/ 530087 w 1420280"/>
              <a:gd name="connsiteY11" fmla="*/ 742121 h 1776355"/>
              <a:gd name="connsiteX12" fmla="*/ 689113 w 1420280"/>
              <a:gd name="connsiteY12" fmla="*/ 755374 h 1776355"/>
              <a:gd name="connsiteX13" fmla="*/ 715617 w 1420280"/>
              <a:gd name="connsiteY13" fmla="*/ 834887 h 1776355"/>
              <a:gd name="connsiteX14" fmla="*/ 768626 w 1420280"/>
              <a:gd name="connsiteY14" fmla="*/ 901147 h 1776355"/>
              <a:gd name="connsiteX15" fmla="*/ 821635 w 1420280"/>
              <a:gd name="connsiteY15" fmla="*/ 914400 h 1776355"/>
              <a:gd name="connsiteX16" fmla="*/ 848139 w 1420280"/>
              <a:gd name="connsiteY16" fmla="*/ 954156 h 1776355"/>
              <a:gd name="connsiteX17" fmla="*/ 874644 w 1420280"/>
              <a:gd name="connsiteY17" fmla="*/ 1046921 h 1776355"/>
              <a:gd name="connsiteX18" fmla="*/ 901148 w 1420280"/>
              <a:gd name="connsiteY18" fmla="*/ 1073426 h 1776355"/>
              <a:gd name="connsiteX19" fmla="*/ 993913 w 1420280"/>
              <a:gd name="connsiteY19" fmla="*/ 1099930 h 1776355"/>
              <a:gd name="connsiteX20" fmla="*/ 1020417 w 1420280"/>
              <a:gd name="connsiteY20" fmla="*/ 1152939 h 1776355"/>
              <a:gd name="connsiteX21" fmla="*/ 1033670 w 1420280"/>
              <a:gd name="connsiteY21" fmla="*/ 1285460 h 1776355"/>
              <a:gd name="connsiteX22" fmla="*/ 1046922 w 1420280"/>
              <a:gd name="connsiteY22" fmla="*/ 1325217 h 1776355"/>
              <a:gd name="connsiteX23" fmla="*/ 1086678 w 1420280"/>
              <a:gd name="connsiteY23" fmla="*/ 1338469 h 1776355"/>
              <a:gd name="connsiteX24" fmla="*/ 1152939 w 1420280"/>
              <a:gd name="connsiteY24" fmla="*/ 1351721 h 1776355"/>
              <a:gd name="connsiteX25" fmla="*/ 1166191 w 1420280"/>
              <a:gd name="connsiteY25" fmla="*/ 1391478 h 1776355"/>
              <a:gd name="connsiteX26" fmla="*/ 1232452 w 1420280"/>
              <a:gd name="connsiteY26" fmla="*/ 1537252 h 1776355"/>
              <a:gd name="connsiteX27" fmla="*/ 1272209 w 1420280"/>
              <a:gd name="connsiteY27" fmla="*/ 1563756 h 1776355"/>
              <a:gd name="connsiteX28" fmla="*/ 1351722 w 1420280"/>
              <a:gd name="connsiteY28" fmla="*/ 1590260 h 1776355"/>
              <a:gd name="connsiteX29" fmla="*/ 1378226 w 1420280"/>
              <a:gd name="connsiteY29" fmla="*/ 1696278 h 1776355"/>
              <a:gd name="connsiteX30" fmla="*/ 1404731 w 1420280"/>
              <a:gd name="connsiteY30" fmla="*/ 1722782 h 1776355"/>
              <a:gd name="connsiteX31" fmla="*/ 1417983 w 1420280"/>
              <a:gd name="connsiteY31" fmla="*/ 1683026 h 1776355"/>
              <a:gd name="connsiteX32" fmla="*/ 1391478 w 1420280"/>
              <a:gd name="connsiteY32" fmla="*/ 1643269 h 1776355"/>
              <a:gd name="connsiteX33" fmla="*/ 1364974 w 1420280"/>
              <a:gd name="connsiteY33" fmla="*/ 1563756 h 1776355"/>
              <a:gd name="connsiteX34" fmla="*/ 1351722 w 1420280"/>
              <a:gd name="connsiteY34" fmla="*/ 1524000 h 1776355"/>
              <a:gd name="connsiteX35" fmla="*/ 1364974 w 1420280"/>
              <a:gd name="connsiteY35" fmla="*/ 1563756 h 1776355"/>
              <a:gd name="connsiteX36" fmla="*/ 1404731 w 1420280"/>
              <a:gd name="connsiteY36" fmla="*/ 1643269 h 1776355"/>
              <a:gd name="connsiteX37" fmla="*/ 1391478 w 1420280"/>
              <a:gd name="connsiteY37" fmla="*/ 1762539 h 1776355"/>
              <a:gd name="connsiteX38" fmla="*/ 1232452 w 1420280"/>
              <a:gd name="connsiteY38" fmla="*/ 1722782 h 1776355"/>
              <a:gd name="connsiteX39" fmla="*/ 1192696 w 1420280"/>
              <a:gd name="connsiteY39" fmla="*/ 1709530 h 1776355"/>
              <a:gd name="connsiteX40" fmla="*/ 1166191 w 1420280"/>
              <a:gd name="connsiteY40" fmla="*/ 1669774 h 177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20280" h="1776355">
                <a:moveTo>
                  <a:pt x="0" y="0"/>
                </a:moveTo>
                <a:cubicBezTo>
                  <a:pt x="16064" y="32128"/>
                  <a:pt x="44549" y="85430"/>
                  <a:pt x="53009" y="119269"/>
                </a:cubicBezTo>
                <a:cubicBezTo>
                  <a:pt x="60585" y="149572"/>
                  <a:pt x="57286" y="182116"/>
                  <a:pt x="66261" y="212034"/>
                </a:cubicBezTo>
                <a:cubicBezTo>
                  <a:pt x="70838" y="227290"/>
                  <a:pt x="77261" y="248143"/>
                  <a:pt x="92765" y="251791"/>
                </a:cubicBezTo>
                <a:cubicBezTo>
                  <a:pt x="157408" y="267001"/>
                  <a:pt x="225287" y="260626"/>
                  <a:pt x="291548" y="265043"/>
                </a:cubicBezTo>
                <a:cubicBezTo>
                  <a:pt x="295965" y="287130"/>
                  <a:pt x="299641" y="309378"/>
                  <a:pt x="304800" y="331304"/>
                </a:cubicBezTo>
                <a:cubicBezTo>
                  <a:pt x="350261" y="524514"/>
                  <a:pt x="292251" y="483792"/>
                  <a:pt x="450574" y="503582"/>
                </a:cubicBezTo>
                <a:cubicBezTo>
                  <a:pt x="459409" y="512417"/>
                  <a:pt x="472156" y="518603"/>
                  <a:pt x="477078" y="530087"/>
                </a:cubicBezTo>
                <a:cubicBezTo>
                  <a:pt x="485951" y="550790"/>
                  <a:pt x="484868" y="574495"/>
                  <a:pt x="490331" y="596347"/>
                </a:cubicBezTo>
                <a:cubicBezTo>
                  <a:pt x="493719" y="609899"/>
                  <a:pt x="500195" y="622552"/>
                  <a:pt x="503583" y="636104"/>
                </a:cubicBezTo>
                <a:cubicBezTo>
                  <a:pt x="509046" y="657956"/>
                  <a:pt x="511372" y="680513"/>
                  <a:pt x="516835" y="702365"/>
                </a:cubicBezTo>
                <a:cubicBezTo>
                  <a:pt x="520223" y="715917"/>
                  <a:pt x="516736" y="738013"/>
                  <a:pt x="530087" y="742121"/>
                </a:cubicBezTo>
                <a:cubicBezTo>
                  <a:pt x="580927" y="757764"/>
                  <a:pt x="636104" y="750956"/>
                  <a:pt x="689113" y="755374"/>
                </a:cubicBezTo>
                <a:lnTo>
                  <a:pt x="715617" y="834887"/>
                </a:lnTo>
                <a:cubicBezTo>
                  <a:pt x="729733" y="877235"/>
                  <a:pt x="722006" y="881167"/>
                  <a:pt x="768626" y="901147"/>
                </a:cubicBezTo>
                <a:cubicBezTo>
                  <a:pt x="785367" y="908322"/>
                  <a:pt x="803965" y="909982"/>
                  <a:pt x="821635" y="914400"/>
                </a:cubicBezTo>
                <a:cubicBezTo>
                  <a:pt x="830470" y="927652"/>
                  <a:pt x="841865" y="939517"/>
                  <a:pt x="848139" y="954156"/>
                </a:cubicBezTo>
                <a:cubicBezTo>
                  <a:pt x="856808" y="974384"/>
                  <a:pt x="861744" y="1025422"/>
                  <a:pt x="874644" y="1046921"/>
                </a:cubicBezTo>
                <a:cubicBezTo>
                  <a:pt x="881072" y="1057635"/>
                  <a:pt x="890434" y="1066998"/>
                  <a:pt x="901148" y="1073426"/>
                </a:cubicBezTo>
                <a:cubicBezTo>
                  <a:pt x="914728" y="1081574"/>
                  <a:pt x="984012" y="1097455"/>
                  <a:pt x="993913" y="1099930"/>
                </a:cubicBezTo>
                <a:cubicBezTo>
                  <a:pt x="1002748" y="1117600"/>
                  <a:pt x="1016278" y="1133622"/>
                  <a:pt x="1020417" y="1152939"/>
                </a:cubicBezTo>
                <a:cubicBezTo>
                  <a:pt x="1029719" y="1196348"/>
                  <a:pt x="1026919" y="1241582"/>
                  <a:pt x="1033670" y="1285460"/>
                </a:cubicBezTo>
                <a:cubicBezTo>
                  <a:pt x="1035794" y="1299267"/>
                  <a:pt x="1037044" y="1315339"/>
                  <a:pt x="1046922" y="1325217"/>
                </a:cubicBezTo>
                <a:cubicBezTo>
                  <a:pt x="1056799" y="1335095"/>
                  <a:pt x="1073126" y="1335081"/>
                  <a:pt x="1086678" y="1338469"/>
                </a:cubicBezTo>
                <a:cubicBezTo>
                  <a:pt x="1108530" y="1343932"/>
                  <a:pt x="1130852" y="1347304"/>
                  <a:pt x="1152939" y="1351721"/>
                </a:cubicBezTo>
                <a:cubicBezTo>
                  <a:pt x="1157356" y="1364973"/>
                  <a:pt x="1162803" y="1377926"/>
                  <a:pt x="1166191" y="1391478"/>
                </a:cubicBezTo>
                <a:cubicBezTo>
                  <a:pt x="1179960" y="1446554"/>
                  <a:pt x="1175055" y="1498988"/>
                  <a:pt x="1232452" y="1537252"/>
                </a:cubicBezTo>
                <a:cubicBezTo>
                  <a:pt x="1245704" y="1546087"/>
                  <a:pt x="1257655" y="1557287"/>
                  <a:pt x="1272209" y="1563756"/>
                </a:cubicBezTo>
                <a:cubicBezTo>
                  <a:pt x="1297739" y="1575103"/>
                  <a:pt x="1351722" y="1590260"/>
                  <a:pt x="1351722" y="1590260"/>
                </a:cubicBezTo>
                <a:cubicBezTo>
                  <a:pt x="1354572" y="1604509"/>
                  <a:pt x="1366002" y="1675904"/>
                  <a:pt x="1378226" y="1696278"/>
                </a:cubicBezTo>
                <a:cubicBezTo>
                  <a:pt x="1384654" y="1706992"/>
                  <a:pt x="1395896" y="1713947"/>
                  <a:pt x="1404731" y="1722782"/>
                </a:cubicBezTo>
                <a:cubicBezTo>
                  <a:pt x="1409148" y="1709530"/>
                  <a:pt x="1420280" y="1696805"/>
                  <a:pt x="1417983" y="1683026"/>
                </a:cubicBezTo>
                <a:cubicBezTo>
                  <a:pt x="1415364" y="1667315"/>
                  <a:pt x="1397947" y="1657824"/>
                  <a:pt x="1391478" y="1643269"/>
                </a:cubicBezTo>
                <a:cubicBezTo>
                  <a:pt x="1380131" y="1617739"/>
                  <a:pt x="1373809" y="1590260"/>
                  <a:pt x="1364974" y="1563756"/>
                </a:cubicBezTo>
                <a:lnTo>
                  <a:pt x="1351722" y="1524000"/>
                </a:lnTo>
                <a:lnTo>
                  <a:pt x="1364974" y="1563756"/>
                </a:lnTo>
                <a:cubicBezTo>
                  <a:pt x="1383263" y="1618624"/>
                  <a:pt x="1370477" y="1591889"/>
                  <a:pt x="1404731" y="1643269"/>
                </a:cubicBezTo>
                <a:cubicBezTo>
                  <a:pt x="1400313" y="1683026"/>
                  <a:pt x="1417819" y="1732435"/>
                  <a:pt x="1391478" y="1762539"/>
                </a:cubicBezTo>
                <a:cubicBezTo>
                  <a:pt x="1379389" y="1776355"/>
                  <a:pt x="1238699" y="1724864"/>
                  <a:pt x="1232452" y="1722782"/>
                </a:cubicBezTo>
                <a:lnTo>
                  <a:pt x="1192696" y="1709530"/>
                </a:lnTo>
                <a:lnTo>
                  <a:pt x="1166191" y="166977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318" y="6150114"/>
            <a:ext cx="363631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/>
              </a:rPr>
              <a:t>°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alcohol (</a:t>
            </a:r>
            <a:r>
              <a:rPr lang="en-US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isopropanol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(0.5ml) </a:t>
            </a:r>
          </a:p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(1ml) ZnCl</a:t>
            </a:r>
            <a:r>
              <a:rPr lang="en-US" sz="20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\</a:t>
            </a:r>
            <a:r>
              <a:rPr lang="en-US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HCl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(con.)</a:t>
            </a:r>
            <a:endParaRPr lang="ar-IQ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4592" y="1371600"/>
            <a:ext cx="251940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/>
              </a:rPr>
              <a:t>°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alcohol </a:t>
            </a:r>
          </a:p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tert-butanol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(0.5ml) </a:t>
            </a:r>
          </a:p>
          <a:p>
            <a:pPr algn="ctr" rtl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(1ml) ZnCl</a:t>
            </a:r>
            <a:r>
              <a:rPr lang="en-US" sz="20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\</a:t>
            </a:r>
            <a:r>
              <a:rPr lang="en-US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HCl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(con.)</a:t>
            </a:r>
            <a:endParaRPr lang="ar-IQ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73592" y="5129632"/>
            <a:ext cx="383938" cy="1059133"/>
          </a:xfrm>
          <a:custGeom>
            <a:avLst/>
            <a:gdLst>
              <a:gd name="connsiteX0" fmla="*/ 291173 w 383938"/>
              <a:gd name="connsiteY0" fmla="*/ 1059133 h 1059133"/>
              <a:gd name="connsiteX1" fmla="*/ 264669 w 383938"/>
              <a:gd name="connsiteY1" fmla="*/ 939864 h 1059133"/>
              <a:gd name="connsiteX2" fmla="*/ 224912 w 383938"/>
              <a:gd name="connsiteY2" fmla="*/ 847098 h 1059133"/>
              <a:gd name="connsiteX3" fmla="*/ 185156 w 383938"/>
              <a:gd name="connsiteY3" fmla="*/ 820594 h 1059133"/>
              <a:gd name="connsiteX4" fmla="*/ 198408 w 383938"/>
              <a:gd name="connsiteY4" fmla="*/ 754333 h 1059133"/>
              <a:gd name="connsiteX5" fmla="*/ 251417 w 383938"/>
              <a:gd name="connsiteY5" fmla="*/ 688072 h 1059133"/>
              <a:gd name="connsiteX6" fmla="*/ 277921 w 383938"/>
              <a:gd name="connsiteY6" fmla="*/ 648316 h 1059133"/>
              <a:gd name="connsiteX7" fmla="*/ 264669 w 383938"/>
              <a:gd name="connsiteY7" fmla="*/ 595307 h 1059133"/>
              <a:gd name="connsiteX8" fmla="*/ 224912 w 383938"/>
              <a:gd name="connsiteY8" fmla="*/ 568803 h 1059133"/>
              <a:gd name="connsiteX9" fmla="*/ 198408 w 383938"/>
              <a:gd name="connsiteY9" fmla="*/ 542298 h 1059133"/>
              <a:gd name="connsiteX10" fmla="*/ 185156 w 383938"/>
              <a:gd name="connsiteY10" fmla="*/ 502542 h 1059133"/>
              <a:gd name="connsiteX11" fmla="*/ 238165 w 383938"/>
              <a:gd name="connsiteY11" fmla="*/ 436281 h 1059133"/>
              <a:gd name="connsiteX12" fmla="*/ 211660 w 383938"/>
              <a:gd name="connsiteY12" fmla="*/ 370020 h 1059133"/>
              <a:gd name="connsiteX13" fmla="*/ 171904 w 383938"/>
              <a:gd name="connsiteY13" fmla="*/ 290507 h 1059133"/>
              <a:gd name="connsiteX14" fmla="*/ 185156 w 383938"/>
              <a:gd name="connsiteY14" fmla="*/ 197742 h 1059133"/>
              <a:gd name="connsiteX15" fmla="*/ 198408 w 383938"/>
              <a:gd name="connsiteY15" fmla="*/ 157985 h 1059133"/>
              <a:gd name="connsiteX16" fmla="*/ 185156 w 383938"/>
              <a:gd name="connsiteY16" fmla="*/ 91725 h 1059133"/>
              <a:gd name="connsiteX17" fmla="*/ 158651 w 383938"/>
              <a:gd name="connsiteY17" fmla="*/ 12211 h 1059133"/>
              <a:gd name="connsiteX18" fmla="*/ 118895 w 383938"/>
              <a:gd name="connsiteY18" fmla="*/ 51968 h 1059133"/>
              <a:gd name="connsiteX19" fmla="*/ 65886 w 383938"/>
              <a:gd name="connsiteY19" fmla="*/ 118229 h 1059133"/>
              <a:gd name="connsiteX20" fmla="*/ 39382 w 383938"/>
              <a:gd name="connsiteY20" fmla="*/ 171238 h 1059133"/>
              <a:gd name="connsiteX21" fmla="*/ 12878 w 383938"/>
              <a:gd name="connsiteY21" fmla="*/ 210994 h 1059133"/>
              <a:gd name="connsiteX22" fmla="*/ 26130 w 383938"/>
              <a:gd name="connsiteY22" fmla="*/ 157985 h 1059133"/>
              <a:gd name="connsiteX23" fmla="*/ 92391 w 383938"/>
              <a:gd name="connsiteY23" fmla="*/ 91725 h 1059133"/>
              <a:gd name="connsiteX24" fmla="*/ 118895 w 383938"/>
              <a:gd name="connsiteY24" fmla="*/ 65220 h 1059133"/>
              <a:gd name="connsiteX25" fmla="*/ 132147 w 383938"/>
              <a:gd name="connsiteY25" fmla="*/ 25464 h 1059133"/>
              <a:gd name="connsiteX26" fmla="*/ 238165 w 383938"/>
              <a:gd name="connsiteY26" fmla="*/ 65220 h 1059133"/>
              <a:gd name="connsiteX27" fmla="*/ 277921 w 383938"/>
              <a:gd name="connsiteY27" fmla="*/ 78472 h 1059133"/>
              <a:gd name="connsiteX28" fmla="*/ 304425 w 383938"/>
              <a:gd name="connsiteY28" fmla="*/ 104977 h 1059133"/>
              <a:gd name="connsiteX29" fmla="*/ 344182 w 383938"/>
              <a:gd name="connsiteY29" fmla="*/ 118229 h 1059133"/>
              <a:gd name="connsiteX30" fmla="*/ 370686 w 383938"/>
              <a:gd name="connsiteY30" fmla="*/ 157985 h 1059133"/>
              <a:gd name="connsiteX31" fmla="*/ 383938 w 383938"/>
              <a:gd name="connsiteY31" fmla="*/ 171238 h 10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3938" h="1059133">
                <a:moveTo>
                  <a:pt x="291173" y="1059133"/>
                </a:moveTo>
                <a:cubicBezTo>
                  <a:pt x="265383" y="981762"/>
                  <a:pt x="287991" y="1056478"/>
                  <a:pt x="264669" y="939864"/>
                </a:cubicBezTo>
                <a:cubicBezTo>
                  <a:pt x="257065" y="901845"/>
                  <a:pt x="253203" y="875389"/>
                  <a:pt x="224912" y="847098"/>
                </a:cubicBezTo>
                <a:cubicBezTo>
                  <a:pt x="213650" y="835836"/>
                  <a:pt x="198408" y="829429"/>
                  <a:pt x="185156" y="820594"/>
                </a:cubicBezTo>
                <a:cubicBezTo>
                  <a:pt x="189573" y="798507"/>
                  <a:pt x="190499" y="775423"/>
                  <a:pt x="198408" y="754333"/>
                </a:cubicBezTo>
                <a:cubicBezTo>
                  <a:pt x="212804" y="715945"/>
                  <a:pt x="228586" y="716610"/>
                  <a:pt x="251417" y="688072"/>
                </a:cubicBezTo>
                <a:cubicBezTo>
                  <a:pt x="261366" y="675635"/>
                  <a:pt x="269086" y="661568"/>
                  <a:pt x="277921" y="648316"/>
                </a:cubicBezTo>
                <a:cubicBezTo>
                  <a:pt x="273504" y="630646"/>
                  <a:pt x="274772" y="610461"/>
                  <a:pt x="264669" y="595307"/>
                </a:cubicBezTo>
                <a:cubicBezTo>
                  <a:pt x="255834" y="582055"/>
                  <a:pt x="237349" y="578753"/>
                  <a:pt x="224912" y="568803"/>
                </a:cubicBezTo>
                <a:cubicBezTo>
                  <a:pt x="215156" y="560998"/>
                  <a:pt x="207243" y="551133"/>
                  <a:pt x="198408" y="542298"/>
                </a:cubicBezTo>
                <a:cubicBezTo>
                  <a:pt x="193991" y="529046"/>
                  <a:pt x="182860" y="516321"/>
                  <a:pt x="185156" y="502542"/>
                </a:cubicBezTo>
                <a:cubicBezTo>
                  <a:pt x="188500" y="482478"/>
                  <a:pt x="224003" y="450443"/>
                  <a:pt x="238165" y="436281"/>
                </a:cubicBezTo>
                <a:cubicBezTo>
                  <a:pt x="229330" y="414194"/>
                  <a:pt x="222299" y="391297"/>
                  <a:pt x="211660" y="370020"/>
                </a:cubicBezTo>
                <a:cubicBezTo>
                  <a:pt x="160283" y="267267"/>
                  <a:pt x="205212" y="390432"/>
                  <a:pt x="171904" y="290507"/>
                </a:cubicBezTo>
                <a:cubicBezTo>
                  <a:pt x="176321" y="259585"/>
                  <a:pt x="179030" y="228371"/>
                  <a:pt x="185156" y="197742"/>
                </a:cubicBezTo>
                <a:cubicBezTo>
                  <a:pt x="187896" y="184044"/>
                  <a:pt x="198408" y="171954"/>
                  <a:pt x="198408" y="157985"/>
                </a:cubicBezTo>
                <a:cubicBezTo>
                  <a:pt x="198408" y="135461"/>
                  <a:pt x="191083" y="113455"/>
                  <a:pt x="185156" y="91725"/>
                </a:cubicBezTo>
                <a:cubicBezTo>
                  <a:pt x="177805" y="64771"/>
                  <a:pt x="158651" y="12211"/>
                  <a:pt x="158651" y="12211"/>
                </a:cubicBezTo>
                <a:cubicBezTo>
                  <a:pt x="145399" y="25463"/>
                  <a:pt x="130893" y="37570"/>
                  <a:pt x="118895" y="51968"/>
                </a:cubicBezTo>
                <a:cubicBezTo>
                  <a:pt x="35325" y="152255"/>
                  <a:pt x="142983" y="41135"/>
                  <a:pt x="65886" y="118229"/>
                </a:cubicBezTo>
                <a:cubicBezTo>
                  <a:pt x="57051" y="135899"/>
                  <a:pt x="49183" y="154086"/>
                  <a:pt x="39382" y="171238"/>
                </a:cubicBezTo>
                <a:cubicBezTo>
                  <a:pt x="31480" y="185066"/>
                  <a:pt x="24140" y="222256"/>
                  <a:pt x="12878" y="210994"/>
                </a:cubicBezTo>
                <a:cubicBezTo>
                  <a:pt x="0" y="198115"/>
                  <a:pt x="16027" y="173139"/>
                  <a:pt x="26130" y="157985"/>
                </a:cubicBezTo>
                <a:cubicBezTo>
                  <a:pt x="43456" y="131996"/>
                  <a:pt x="70304" y="113812"/>
                  <a:pt x="92391" y="91725"/>
                </a:cubicBezTo>
                <a:lnTo>
                  <a:pt x="118895" y="65220"/>
                </a:lnTo>
                <a:cubicBezTo>
                  <a:pt x="123312" y="51968"/>
                  <a:pt x="118716" y="29301"/>
                  <a:pt x="132147" y="25464"/>
                </a:cubicBezTo>
                <a:cubicBezTo>
                  <a:pt x="221271" y="0"/>
                  <a:pt x="193921" y="38674"/>
                  <a:pt x="238165" y="65220"/>
                </a:cubicBezTo>
                <a:cubicBezTo>
                  <a:pt x="250143" y="72407"/>
                  <a:pt x="264669" y="74055"/>
                  <a:pt x="277921" y="78472"/>
                </a:cubicBezTo>
                <a:cubicBezTo>
                  <a:pt x="286756" y="87307"/>
                  <a:pt x="293711" y="98549"/>
                  <a:pt x="304425" y="104977"/>
                </a:cubicBezTo>
                <a:cubicBezTo>
                  <a:pt x="316403" y="112164"/>
                  <a:pt x="333274" y="109503"/>
                  <a:pt x="344182" y="118229"/>
                </a:cubicBezTo>
                <a:cubicBezTo>
                  <a:pt x="356619" y="128178"/>
                  <a:pt x="361130" y="145243"/>
                  <a:pt x="370686" y="157985"/>
                </a:cubicBezTo>
                <a:cubicBezTo>
                  <a:pt x="374434" y="162983"/>
                  <a:pt x="379521" y="166820"/>
                  <a:pt x="383938" y="17123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81600" y="2514600"/>
            <a:ext cx="2428772" cy="1775792"/>
          </a:xfrm>
          <a:custGeom>
            <a:avLst/>
            <a:gdLst>
              <a:gd name="connsiteX0" fmla="*/ 2428772 w 2428772"/>
              <a:gd name="connsiteY0" fmla="*/ 0 h 1775792"/>
              <a:gd name="connsiteX1" fmla="*/ 2256494 w 2428772"/>
              <a:gd name="connsiteY1" fmla="*/ 13253 h 1775792"/>
              <a:gd name="connsiteX2" fmla="*/ 2044459 w 2428772"/>
              <a:gd name="connsiteY2" fmla="*/ 66261 h 1775792"/>
              <a:gd name="connsiteX3" fmla="*/ 1858928 w 2428772"/>
              <a:gd name="connsiteY3" fmla="*/ 159027 h 1775792"/>
              <a:gd name="connsiteX4" fmla="*/ 1713154 w 2428772"/>
              <a:gd name="connsiteY4" fmla="*/ 318053 h 1775792"/>
              <a:gd name="connsiteX5" fmla="*/ 1633641 w 2428772"/>
              <a:gd name="connsiteY5" fmla="*/ 424070 h 1775792"/>
              <a:gd name="connsiteX6" fmla="*/ 1607137 w 2428772"/>
              <a:gd name="connsiteY6" fmla="*/ 516835 h 1775792"/>
              <a:gd name="connsiteX7" fmla="*/ 1554128 w 2428772"/>
              <a:gd name="connsiteY7" fmla="*/ 622853 h 1775792"/>
              <a:gd name="connsiteX8" fmla="*/ 1501120 w 2428772"/>
              <a:gd name="connsiteY8" fmla="*/ 662609 h 1775792"/>
              <a:gd name="connsiteX9" fmla="*/ 1421607 w 2428772"/>
              <a:gd name="connsiteY9" fmla="*/ 702366 h 1775792"/>
              <a:gd name="connsiteX10" fmla="*/ 1183068 w 2428772"/>
              <a:gd name="connsiteY10" fmla="*/ 715618 h 1775792"/>
              <a:gd name="connsiteX11" fmla="*/ 1169815 w 2428772"/>
              <a:gd name="connsiteY11" fmla="*/ 848140 h 1775792"/>
              <a:gd name="connsiteX12" fmla="*/ 1103554 w 2428772"/>
              <a:gd name="connsiteY12" fmla="*/ 901148 h 1775792"/>
              <a:gd name="connsiteX13" fmla="*/ 997537 w 2428772"/>
              <a:gd name="connsiteY13" fmla="*/ 914400 h 1775792"/>
              <a:gd name="connsiteX14" fmla="*/ 971033 w 2428772"/>
              <a:gd name="connsiteY14" fmla="*/ 1020418 h 1775792"/>
              <a:gd name="connsiteX15" fmla="*/ 957781 w 2428772"/>
              <a:gd name="connsiteY15" fmla="*/ 1073427 h 1775792"/>
              <a:gd name="connsiteX16" fmla="*/ 931276 w 2428772"/>
              <a:gd name="connsiteY16" fmla="*/ 1099931 h 1775792"/>
              <a:gd name="connsiteX17" fmla="*/ 838511 w 2428772"/>
              <a:gd name="connsiteY17" fmla="*/ 1152940 h 1775792"/>
              <a:gd name="connsiteX18" fmla="*/ 732494 w 2428772"/>
              <a:gd name="connsiteY18" fmla="*/ 1179444 h 1775792"/>
              <a:gd name="connsiteX19" fmla="*/ 626476 w 2428772"/>
              <a:gd name="connsiteY19" fmla="*/ 1205948 h 1775792"/>
              <a:gd name="connsiteX20" fmla="*/ 573468 w 2428772"/>
              <a:gd name="connsiteY20" fmla="*/ 1232453 h 1775792"/>
              <a:gd name="connsiteX21" fmla="*/ 520459 w 2428772"/>
              <a:gd name="connsiteY21" fmla="*/ 1298713 h 1775792"/>
              <a:gd name="connsiteX22" fmla="*/ 493954 w 2428772"/>
              <a:gd name="connsiteY22" fmla="*/ 1391479 h 1775792"/>
              <a:gd name="connsiteX23" fmla="*/ 480702 w 2428772"/>
              <a:gd name="connsiteY23" fmla="*/ 1457740 h 1775792"/>
              <a:gd name="connsiteX24" fmla="*/ 454198 w 2428772"/>
              <a:gd name="connsiteY24" fmla="*/ 1537253 h 1775792"/>
              <a:gd name="connsiteX25" fmla="*/ 440946 w 2428772"/>
              <a:gd name="connsiteY25" fmla="*/ 1577009 h 1775792"/>
              <a:gd name="connsiteX26" fmla="*/ 242163 w 2428772"/>
              <a:gd name="connsiteY26" fmla="*/ 1603513 h 1775792"/>
              <a:gd name="connsiteX27" fmla="*/ 122894 w 2428772"/>
              <a:gd name="connsiteY27" fmla="*/ 1669774 h 1775792"/>
              <a:gd name="connsiteX28" fmla="*/ 149398 w 2428772"/>
              <a:gd name="connsiteY28" fmla="*/ 1524000 h 1775792"/>
              <a:gd name="connsiteX29" fmla="*/ 175902 w 2428772"/>
              <a:gd name="connsiteY29" fmla="*/ 1484244 h 1775792"/>
              <a:gd name="connsiteX30" fmla="*/ 202407 w 2428772"/>
              <a:gd name="connsiteY30" fmla="*/ 1431235 h 1775792"/>
              <a:gd name="connsiteX31" fmla="*/ 215659 w 2428772"/>
              <a:gd name="connsiteY31" fmla="*/ 1391479 h 1775792"/>
              <a:gd name="connsiteX32" fmla="*/ 189154 w 2428772"/>
              <a:gd name="connsiteY32" fmla="*/ 1497496 h 1775792"/>
              <a:gd name="connsiteX33" fmla="*/ 175902 w 2428772"/>
              <a:gd name="connsiteY33" fmla="*/ 1550505 h 1775792"/>
              <a:gd name="connsiteX34" fmla="*/ 122894 w 2428772"/>
              <a:gd name="connsiteY34" fmla="*/ 1616766 h 1775792"/>
              <a:gd name="connsiteX35" fmla="*/ 69885 w 2428772"/>
              <a:gd name="connsiteY35" fmla="*/ 1696279 h 1775792"/>
              <a:gd name="connsiteX36" fmla="*/ 175902 w 2428772"/>
              <a:gd name="connsiteY36" fmla="*/ 1722783 h 1775792"/>
              <a:gd name="connsiteX37" fmla="*/ 255415 w 2428772"/>
              <a:gd name="connsiteY37" fmla="*/ 1749287 h 1775792"/>
              <a:gd name="connsiteX38" fmla="*/ 308424 w 2428772"/>
              <a:gd name="connsiteY38" fmla="*/ 1762540 h 1775792"/>
              <a:gd name="connsiteX39" fmla="*/ 348181 w 2428772"/>
              <a:gd name="connsiteY39" fmla="*/ 1775792 h 177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28772" h="1775792">
                <a:moveTo>
                  <a:pt x="2428772" y="0"/>
                </a:moveTo>
                <a:cubicBezTo>
                  <a:pt x="2371346" y="4418"/>
                  <a:pt x="2313606" y="5804"/>
                  <a:pt x="2256494" y="13253"/>
                </a:cubicBezTo>
                <a:cubicBezTo>
                  <a:pt x="2166350" y="25011"/>
                  <a:pt x="2123437" y="38054"/>
                  <a:pt x="2044459" y="66261"/>
                </a:cubicBezTo>
                <a:cubicBezTo>
                  <a:pt x="1959706" y="96530"/>
                  <a:pt x="1926724" y="102530"/>
                  <a:pt x="1858928" y="159027"/>
                </a:cubicBezTo>
                <a:cubicBezTo>
                  <a:pt x="1818671" y="192574"/>
                  <a:pt x="1744822" y="274509"/>
                  <a:pt x="1713154" y="318053"/>
                </a:cubicBezTo>
                <a:cubicBezTo>
                  <a:pt x="1625334" y="438806"/>
                  <a:pt x="1719568" y="338143"/>
                  <a:pt x="1633641" y="424070"/>
                </a:cubicBezTo>
                <a:cubicBezTo>
                  <a:pt x="1628018" y="446563"/>
                  <a:pt x="1617699" y="493598"/>
                  <a:pt x="1607137" y="516835"/>
                </a:cubicBezTo>
                <a:cubicBezTo>
                  <a:pt x="1590787" y="552804"/>
                  <a:pt x="1585736" y="599147"/>
                  <a:pt x="1554128" y="622853"/>
                </a:cubicBezTo>
                <a:cubicBezTo>
                  <a:pt x="1536459" y="636105"/>
                  <a:pt x="1519093" y="649771"/>
                  <a:pt x="1501120" y="662609"/>
                </a:cubicBezTo>
                <a:cubicBezTo>
                  <a:pt x="1477756" y="679297"/>
                  <a:pt x="1451901" y="699481"/>
                  <a:pt x="1421607" y="702366"/>
                </a:cubicBezTo>
                <a:cubicBezTo>
                  <a:pt x="1342330" y="709916"/>
                  <a:pt x="1262581" y="711201"/>
                  <a:pt x="1183068" y="715618"/>
                </a:cubicBezTo>
                <a:cubicBezTo>
                  <a:pt x="1178650" y="759792"/>
                  <a:pt x="1179798" y="804883"/>
                  <a:pt x="1169815" y="848140"/>
                </a:cubicBezTo>
                <a:cubicBezTo>
                  <a:pt x="1161222" y="885376"/>
                  <a:pt x="1135915" y="895264"/>
                  <a:pt x="1103554" y="901148"/>
                </a:cubicBezTo>
                <a:cubicBezTo>
                  <a:pt x="1068514" y="907519"/>
                  <a:pt x="1032876" y="909983"/>
                  <a:pt x="997537" y="914400"/>
                </a:cubicBezTo>
                <a:lnTo>
                  <a:pt x="971033" y="1020418"/>
                </a:lnTo>
                <a:cubicBezTo>
                  <a:pt x="966616" y="1038088"/>
                  <a:pt x="970660" y="1060548"/>
                  <a:pt x="957781" y="1073427"/>
                </a:cubicBezTo>
                <a:cubicBezTo>
                  <a:pt x="948946" y="1082262"/>
                  <a:pt x="941032" y="1092126"/>
                  <a:pt x="931276" y="1099931"/>
                </a:cubicBezTo>
                <a:cubicBezTo>
                  <a:pt x="910503" y="1116549"/>
                  <a:pt x="861831" y="1145167"/>
                  <a:pt x="838511" y="1152940"/>
                </a:cubicBezTo>
                <a:cubicBezTo>
                  <a:pt x="803954" y="1164459"/>
                  <a:pt x="767051" y="1167925"/>
                  <a:pt x="732494" y="1179444"/>
                </a:cubicBezTo>
                <a:cubicBezTo>
                  <a:pt x="671368" y="1199819"/>
                  <a:pt x="706435" y="1189956"/>
                  <a:pt x="626476" y="1205948"/>
                </a:cubicBezTo>
                <a:cubicBezTo>
                  <a:pt x="608807" y="1214783"/>
                  <a:pt x="589905" y="1221495"/>
                  <a:pt x="573468" y="1232453"/>
                </a:cubicBezTo>
                <a:cubicBezTo>
                  <a:pt x="550806" y="1247561"/>
                  <a:pt x="534639" y="1277443"/>
                  <a:pt x="520459" y="1298713"/>
                </a:cubicBezTo>
                <a:cubicBezTo>
                  <a:pt x="505704" y="1342981"/>
                  <a:pt x="505046" y="1341566"/>
                  <a:pt x="493954" y="1391479"/>
                </a:cubicBezTo>
                <a:cubicBezTo>
                  <a:pt x="489068" y="1413467"/>
                  <a:pt x="486628" y="1436009"/>
                  <a:pt x="480702" y="1457740"/>
                </a:cubicBezTo>
                <a:cubicBezTo>
                  <a:pt x="473351" y="1484694"/>
                  <a:pt x="463033" y="1510749"/>
                  <a:pt x="454198" y="1537253"/>
                </a:cubicBezTo>
                <a:cubicBezTo>
                  <a:pt x="449781" y="1550505"/>
                  <a:pt x="454498" y="1573621"/>
                  <a:pt x="440946" y="1577009"/>
                </a:cubicBezTo>
                <a:cubicBezTo>
                  <a:pt x="340602" y="1602095"/>
                  <a:pt x="406076" y="1588612"/>
                  <a:pt x="242163" y="1603513"/>
                </a:cubicBezTo>
                <a:cubicBezTo>
                  <a:pt x="144871" y="1635945"/>
                  <a:pt x="182405" y="1610263"/>
                  <a:pt x="122894" y="1669774"/>
                </a:cubicBezTo>
                <a:cubicBezTo>
                  <a:pt x="127462" y="1633230"/>
                  <a:pt x="128970" y="1564857"/>
                  <a:pt x="149398" y="1524000"/>
                </a:cubicBezTo>
                <a:cubicBezTo>
                  <a:pt x="156521" y="1509754"/>
                  <a:pt x="168000" y="1498072"/>
                  <a:pt x="175902" y="1484244"/>
                </a:cubicBezTo>
                <a:cubicBezTo>
                  <a:pt x="185703" y="1467092"/>
                  <a:pt x="194625" y="1449393"/>
                  <a:pt x="202407" y="1431235"/>
                </a:cubicBezTo>
                <a:cubicBezTo>
                  <a:pt x="207910" y="1418396"/>
                  <a:pt x="215659" y="1377510"/>
                  <a:pt x="215659" y="1391479"/>
                </a:cubicBezTo>
                <a:cubicBezTo>
                  <a:pt x="215659" y="1431901"/>
                  <a:pt x="199613" y="1460891"/>
                  <a:pt x="189154" y="1497496"/>
                </a:cubicBezTo>
                <a:cubicBezTo>
                  <a:pt x="184150" y="1515009"/>
                  <a:pt x="183077" y="1533764"/>
                  <a:pt x="175902" y="1550505"/>
                </a:cubicBezTo>
                <a:cubicBezTo>
                  <a:pt x="154285" y="1600946"/>
                  <a:pt x="151390" y="1578772"/>
                  <a:pt x="122894" y="1616766"/>
                </a:cubicBezTo>
                <a:cubicBezTo>
                  <a:pt x="103781" y="1642250"/>
                  <a:pt x="69885" y="1696279"/>
                  <a:pt x="69885" y="1696279"/>
                </a:cubicBezTo>
                <a:cubicBezTo>
                  <a:pt x="190510" y="1736487"/>
                  <a:pt x="0" y="1674810"/>
                  <a:pt x="175902" y="1722783"/>
                </a:cubicBezTo>
                <a:cubicBezTo>
                  <a:pt x="202856" y="1730134"/>
                  <a:pt x="228311" y="1742511"/>
                  <a:pt x="255415" y="1749287"/>
                </a:cubicBezTo>
                <a:cubicBezTo>
                  <a:pt x="273085" y="1753705"/>
                  <a:pt x="290911" y="1757536"/>
                  <a:pt x="308424" y="1762540"/>
                </a:cubicBezTo>
                <a:cubicBezTo>
                  <a:pt x="321856" y="1766378"/>
                  <a:pt x="348181" y="1775792"/>
                  <a:pt x="348181" y="177579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456219">
            <a:off x="2122414" y="3202565"/>
            <a:ext cx="904461" cy="53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Not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Formed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5410200"/>
            <a:ext cx="1596591" cy="53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Formed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After (3-5 min)</a:t>
            </a:r>
          </a:p>
        </p:txBody>
      </p:sp>
      <p:sp>
        <p:nvSpPr>
          <p:cNvPr id="13" name="Rectangle 12"/>
          <p:cNvSpPr/>
          <p:nvPr/>
        </p:nvSpPr>
        <p:spPr>
          <a:xfrm rot="19121090">
            <a:off x="6343542" y="3171774"/>
            <a:ext cx="1269578" cy="53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Formed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Immediately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38824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Procedure:- (</a:t>
            </a:r>
            <a:r>
              <a:rPr lang="en-US" sz="2400" b="1" u="sng" dirty="0">
                <a:solidFill>
                  <a:srgbClr val="FFFF00"/>
                </a:solidFill>
              </a:rPr>
              <a:t>in dry test tube</a:t>
            </a:r>
            <a:r>
              <a:rPr lang="en-US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ar-IQ" sz="2400" b="1" u="sng" dirty="0">
              <a:solidFill>
                <a:srgbClr val="FF66FF"/>
              </a:solidFill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6096000" y="228600"/>
            <a:ext cx="281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Lucas test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20915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>
            <a:spLocks/>
          </p:cNvSpPr>
          <p:nvPr/>
        </p:nvSpPr>
        <p:spPr>
          <a:xfrm>
            <a:off x="0" y="0"/>
            <a:ext cx="4419600" cy="7293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9900"/>
                </a:solidFill>
                <a:ea typeface="+mj-ea"/>
                <a:cs typeface="Times New Roman"/>
              </a:rPr>
              <a:t>Procedre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Times New Roman"/>
              </a:rPr>
              <a:t>: </a:t>
            </a: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00"/>
                </a:solidFill>
                <a:ea typeface="+mj-ea"/>
                <a:cs typeface="Times New Roman"/>
              </a:rPr>
              <a:t>(0.5ml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) of compound</a:t>
            </a: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>
                <a:solidFill>
                  <a:srgbClr val="000000"/>
                </a:solidFill>
                <a:ea typeface="+mj-ea"/>
                <a:cs typeface="Times New Roman"/>
              </a:rPr>
              <a:t>(1ml) of water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00"/>
              </a:solidFill>
              <a:ea typeface="+mj-ea"/>
              <a:cs typeface="Times New Roman"/>
            </a:endParaRPr>
          </a:p>
          <a:p>
            <a:pPr lvl="0" algn="ctr" rtl="0">
              <a:spcBef>
                <a:spcPts val="455"/>
              </a:spcBef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(1ml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)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of</a:t>
            </a:r>
            <a:r>
              <a:rPr lang="en-US" sz="2600" b="1" dirty="0">
                <a:solidFill>
                  <a:srgbClr val="00B050"/>
                </a:solidFill>
                <a:ea typeface="+mj-ea"/>
                <a:cs typeface="Times New Roman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iodine solution (</a:t>
            </a:r>
            <a:r>
              <a:rPr lang="en-US" sz="26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I</a:t>
            </a:r>
            <a:r>
              <a:rPr lang="en-US" sz="2600" b="1" baseline="-25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6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\KI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) </a:t>
            </a:r>
          </a:p>
          <a:p>
            <a:pPr lvl="0" algn="ctr" rtl="0">
              <a:spcBef>
                <a:spcPts val="455"/>
              </a:spcBef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until red color produced</a:t>
            </a:r>
          </a:p>
          <a:p>
            <a:pPr lvl="0" algn="ctr" rtl="0">
              <a:spcBef>
                <a:spcPts val="455"/>
              </a:spcBef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algn="ctr" defTabSz="1254008" rtl="0">
              <a:spcBef>
                <a:spcPts val="355"/>
              </a:spcBef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warm for </a:t>
            </a:r>
            <a:r>
              <a:rPr lang="en-US" sz="2600" b="1" dirty="0">
                <a:solidFill>
                  <a:srgbClr val="000000"/>
                </a:solidFill>
                <a:ea typeface="+mj-ea"/>
                <a:cs typeface="Times New Roman"/>
              </a:rPr>
              <a:t>(</a:t>
            </a:r>
            <a:r>
              <a:rPr kumimoji="0" lang="en-US" sz="2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3-15min) </a:t>
            </a:r>
            <a:r>
              <a:rPr lang="en-US" sz="2600" b="1" dirty="0">
                <a:solidFill>
                  <a:srgbClr val="000000"/>
                </a:solidFill>
                <a:ea typeface="+mj-ea"/>
                <a:cs typeface="Times New Roman"/>
              </a:rPr>
              <a:t> then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cool then added </a:t>
            </a:r>
          </a:p>
          <a:p>
            <a:pPr algn="ctr" defTabSz="1254008" rtl="0">
              <a:spcBef>
                <a:spcPts val="355"/>
              </a:spcBef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algn="ctr" defTabSz="1254008" rtl="0">
              <a:spcBef>
                <a:spcPts val="355"/>
              </a:spcBef>
              <a:defRPr/>
            </a:pPr>
            <a:r>
              <a:rPr lang="en-US" sz="2600" b="1" spc="-5" dirty="0">
                <a:solidFill>
                  <a:srgbClr val="000000"/>
                </a:solidFill>
                <a:ea typeface="+mj-ea"/>
                <a:cs typeface="Times New Roman"/>
              </a:rPr>
              <a:t>3 </a:t>
            </a:r>
            <a:r>
              <a:rPr lang="en-US" sz="2600" b="1" dirty="0">
                <a:solidFill>
                  <a:srgbClr val="000000"/>
                </a:solidFill>
                <a:ea typeface="+mj-ea"/>
                <a:cs typeface="Times New Roman"/>
              </a:rPr>
              <a:t>drops</a:t>
            </a:r>
            <a:r>
              <a:rPr lang="en-US" sz="2600" b="1" spc="-165" dirty="0">
                <a:solidFill>
                  <a:srgbClr val="000000"/>
                </a:solidFill>
                <a:ea typeface="+mj-ea"/>
                <a:cs typeface="Times New Roman"/>
              </a:rPr>
              <a:t> </a:t>
            </a:r>
            <a:r>
              <a:rPr lang="en-US" sz="2600" b="1" dirty="0">
                <a:solidFill>
                  <a:srgbClr val="000000"/>
                </a:solidFill>
                <a:ea typeface="+mj-ea"/>
                <a:cs typeface="Times New Roman"/>
              </a:rPr>
              <a:t>10%NaOH</a:t>
            </a:r>
            <a:endParaRPr lang="en-US" sz="2600" b="1" dirty="0">
              <a:solidFill>
                <a:srgbClr val="00B050"/>
              </a:solidFill>
              <a:ea typeface="+mj-ea"/>
              <a:cs typeface="Times New Roman"/>
            </a:endParaRP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marL="0" marR="0" lvl="0" indent="0" algn="ctr" defTabSz="1254008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spc="-5" dirty="0">
              <a:solidFill>
                <a:srgbClr val="000000"/>
              </a:solidFill>
              <a:ea typeface="+mj-ea"/>
              <a:cs typeface="Times New Roman"/>
            </a:endParaRPr>
          </a:p>
        </p:txBody>
      </p:sp>
      <p:pic>
        <p:nvPicPr>
          <p:cNvPr id="3" name="Picture 2" descr="image-0-02-05-0fc0ac4027ecd74eaf53882b0c52e509659f61d4861d3bd75632d641f52f344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4648200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itchFamily="66" charset="0"/>
              </a:rPr>
              <a:t>Yellow </a:t>
            </a:r>
            <a:r>
              <a:rPr lang="en-US" sz="4400" dirty="0" err="1">
                <a:solidFill>
                  <a:srgbClr val="FFFF00"/>
                </a:solidFill>
                <a:latin typeface="Comic Sans MS" pitchFamily="66" charset="0"/>
              </a:rPr>
              <a:t>ppt</a:t>
            </a:r>
            <a:endParaRPr lang="en-US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495800" y="152400"/>
            <a:ext cx="28194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iodoform</a:t>
            </a:r>
            <a:r>
              <a:rPr lang="en-US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test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 bwMode="auto">
          <a:xfrm>
            <a:off x="-601374" y="0"/>
            <a:ext cx="974537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9" tIns="45440" rIns="90879" bIns="45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2186" indent="-272186" algn="ctr" defTabSz="907719" rtl="0" eaLnBrk="0" hangingPunct="0">
              <a:buClr>
                <a:schemeClr val="accent1"/>
              </a:buClr>
              <a:buSzPct val="100000"/>
              <a:defRPr/>
            </a:pPr>
            <a:r>
              <a:rPr lang="en-US" sz="4100" b="1" spc="34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Unknown</a:t>
            </a:r>
          </a:p>
          <a:p>
            <a:pPr marL="272186" indent="-272186" algn="ctr" defTabSz="907719" rtl="0" eaLnBrk="0" hangingPunct="0">
              <a:buClr>
                <a:schemeClr val="accent1"/>
              </a:buClr>
              <a:buSzPct val="100000"/>
              <a:defRPr/>
            </a:pPr>
            <a:r>
              <a:rPr lang="en-US" sz="3000" b="1" spc="34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(</a:t>
            </a:r>
            <a:r>
              <a:rPr lang="en-US" sz="3000" b="1" spc="34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isoprpanol</a:t>
            </a:r>
            <a:r>
              <a:rPr lang="en-US" sz="3000" b="1" spc="34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, ethanol, , </a:t>
            </a:r>
            <a:r>
              <a:rPr lang="en-US" sz="3000" b="1" spc="34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tert-butanol</a:t>
            </a:r>
            <a:r>
              <a:rPr lang="en-US" sz="3000" b="1" spc="34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,  methanol)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038600" y="1295400"/>
            <a:ext cx="0" cy="55626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-228600" y="2133600"/>
            <a:ext cx="1980145" cy="4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839" tIns="52421" rIns="104839" bIns="52421">
            <a:spAutoFit/>
          </a:bodyPr>
          <a:lstStyle/>
          <a:p>
            <a:pPr algn="ctr" defTabSz="907719" rtl="0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CAN  Test : 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1447800" y="1905000"/>
            <a:ext cx="2395141" cy="84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839" tIns="52421" rIns="104839" bIns="52421">
            <a:spAutoFit/>
          </a:bodyPr>
          <a:lstStyle/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1. (5 drops) of unknown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(1 ml) water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( 4 drops) of (CAN)</a:t>
            </a:r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-152400" y="3733800"/>
            <a:ext cx="1762461" cy="6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839" tIns="52421" rIns="104839" bIns="52421">
            <a:spAutoFit/>
          </a:bodyPr>
          <a:lstStyle/>
          <a:p>
            <a:pPr algn="ctr" defTabSz="907719" rtl="0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Lucas ‘s Test :</a:t>
            </a:r>
          </a:p>
          <a:p>
            <a:pPr algn="ctr" defTabSz="907719" rtl="0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(dry test tube )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1524000" y="3429000"/>
            <a:ext cx="2971800" cy="14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839" tIns="52421" rIns="104839" bIns="52421">
            <a:spAutoFit/>
          </a:bodyPr>
          <a:lstStyle/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0.5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ml) of unknown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ml) ZnCl</a:t>
            </a:r>
            <a:r>
              <a:rPr lang="en-US" sz="16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\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HCl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(con.)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If you need heat so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Heated  for (3-5 min) 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water bath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0" y="5562600"/>
            <a:ext cx="1604893" cy="72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839" tIns="52421" rIns="104839" bIns="52421">
            <a:spAutoFit/>
          </a:bodyPr>
          <a:lstStyle/>
          <a:p>
            <a:pPr algn="ctr" defTabSz="907719" rtl="0">
              <a:defRPr/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iodoform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Test :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5410200" y="3200400"/>
            <a:ext cx="1168710" cy="37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512" tIns="31255" rIns="62512" bIns="31255">
            <a:spAutoFit/>
          </a:bodyPr>
          <a:lstStyle/>
          <a:p>
            <a:pPr algn="l" rtl="0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Lucas test</a:t>
            </a:r>
            <a:endParaRPr lang="ar-IQ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6503889" y="1942604"/>
            <a:ext cx="381000" cy="9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398096" y="2133600"/>
            <a:ext cx="3162101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8342907" y="2350889"/>
            <a:ext cx="434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43801" y="2514600"/>
            <a:ext cx="1524000" cy="324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2512" tIns="31255" rIns="62512" bIns="31255" rtlCol="1">
            <a:spAutoFit/>
          </a:bodyPr>
          <a:lstStyle/>
          <a:p>
            <a:pPr algn="l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(-) not alcohol 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5181302" y="2350393"/>
            <a:ext cx="434579" cy="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31768" y="2514600"/>
            <a:ext cx="1173518" cy="324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2512" tIns="31255" rIns="62512" bIns="31255" rtlCol="1">
            <a:spAutoFit/>
          </a:bodyPr>
          <a:lstStyle/>
          <a:p>
            <a:pPr algn="l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(+)  alcohol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TextBox 32"/>
          <p:cNvSpPr txBox="1">
            <a:spLocks noChangeArrowheads="1"/>
          </p:cNvSpPr>
          <p:nvPr/>
        </p:nvSpPr>
        <p:spPr bwMode="auto">
          <a:xfrm>
            <a:off x="6248400" y="2133600"/>
            <a:ext cx="1046753" cy="37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512" tIns="31255" rIns="62512" bIns="31255">
            <a:spAutoFit/>
          </a:bodyPr>
          <a:lstStyle/>
          <a:p>
            <a:pPr algn="l" rtl="0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test</a:t>
            </a:r>
            <a:endParaRPr lang="ar-IQ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034955" y="3221831"/>
            <a:ext cx="2903141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720707" y="3439220"/>
            <a:ext cx="435769" cy="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818063" y="3438724"/>
            <a:ext cx="435769" cy="1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72806" y="3657600"/>
            <a:ext cx="613558" cy="324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2512" tIns="31255" rIns="62512" bIns="31255" rtlCol="1">
            <a:spAutoFit/>
          </a:bodyPr>
          <a:lstStyle/>
          <a:p>
            <a:pPr algn="l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(-) 1°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96200" y="3602831"/>
            <a:ext cx="1046369" cy="324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2512" tIns="31255" rIns="62512" bIns="31255" rtlCol="1">
            <a:spAutoFit/>
          </a:bodyPr>
          <a:lstStyle/>
          <a:p>
            <a:pPr algn="l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(+) 2° , 3° 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909818" y="4227413"/>
            <a:ext cx="488156" cy="9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45"/>
          <p:cNvSpPr txBox="1">
            <a:spLocks noChangeArrowheads="1"/>
          </p:cNvSpPr>
          <p:nvPr/>
        </p:nvSpPr>
        <p:spPr bwMode="auto">
          <a:xfrm>
            <a:off x="6781800" y="4191000"/>
            <a:ext cx="1435065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512" tIns="31255" rIns="62512" bIns="31255">
            <a:spAutoFit/>
          </a:bodyPr>
          <a:lstStyle/>
          <a:p>
            <a:pPr algn="l" rt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Iodoform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test</a:t>
            </a:r>
            <a:endParaRPr lang="ar-IQ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467600" y="4517231"/>
            <a:ext cx="122674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8468816" y="4735215"/>
            <a:ext cx="436959" cy="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467600" y="4517231"/>
            <a:ext cx="992" cy="457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229600" y="4974431"/>
            <a:ext cx="914400" cy="1109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2512" tIns="31255" rIns="62512" bIns="31255" rtlCol="1">
            <a:spAutoFit/>
          </a:bodyPr>
          <a:lstStyle/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(-) not 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(-CH</a:t>
            </a:r>
            <a:r>
              <a:rPr lang="en-US" sz="17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terminal 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10399" y="4974431"/>
            <a:ext cx="914401" cy="1109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2512" tIns="31255" rIns="62512" bIns="31255" rtlCol="1">
            <a:spAutoFit/>
          </a:bodyPr>
          <a:lstStyle/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(+)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(-CH</a:t>
            </a:r>
            <a:r>
              <a:rPr lang="en-US" sz="17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terminal 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5208092" y="3030835"/>
            <a:ext cx="381000" cy="9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25"/>
          <p:cNvSpPr txBox="1">
            <a:spLocks noChangeArrowheads="1"/>
          </p:cNvSpPr>
          <p:nvPr/>
        </p:nvSpPr>
        <p:spPr bwMode="auto">
          <a:xfrm>
            <a:off x="1371600" y="5181600"/>
            <a:ext cx="2971800" cy="14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839" tIns="52421" rIns="104839" bIns="52421">
            <a:spAutoFit/>
          </a:bodyPr>
          <a:lstStyle/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0.5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ml) of unknown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ml) water, (1ml)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Consolas" pitchFamily="49" charset="0"/>
              </a:rPr>
              <a:t>I</a:t>
            </a:r>
            <a:r>
              <a:rPr lang="en-US" sz="16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Consolas" pitchFamily="49" charset="0"/>
              </a:rPr>
              <a:t>\KI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Heated  for (15 min) 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water bath then cooled</a:t>
            </a:r>
          </a:p>
          <a:p>
            <a:pPr algn="l" rtl="0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Drops of (</a:t>
            </a:r>
            <a:r>
              <a:rPr lang="en-US" sz="1600" b="1" dirty="0">
                <a:solidFill>
                  <a:srgbClr val="000000"/>
                </a:solidFill>
                <a:cs typeface="Times New Roman"/>
              </a:rPr>
              <a:t>10%NaOH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8400" y="1447800"/>
            <a:ext cx="1002639" cy="324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2512" tIns="31255" rIns="62512" bIns="31255" rtlCol="1">
            <a:spAutoFit/>
          </a:bodyPr>
          <a:lstStyle/>
          <a:p>
            <a:pPr algn="l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4709418" y="4205982"/>
            <a:ext cx="488156" cy="9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45"/>
          <p:cNvSpPr txBox="1">
            <a:spLocks noChangeArrowheads="1"/>
          </p:cNvSpPr>
          <p:nvPr/>
        </p:nvSpPr>
        <p:spPr bwMode="auto">
          <a:xfrm>
            <a:off x="5029200" y="4114800"/>
            <a:ext cx="1435065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512" tIns="31255" rIns="62512" bIns="31255">
            <a:spAutoFit/>
          </a:bodyPr>
          <a:lstStyle/>
          <a:p>
            <a:pPr algn="l" rt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Iodoform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test</a:t>
            </a:r>
            <a:endParaRPr lang="ar-IQ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800600" y="4419600"/>
            <a:ext cx="122674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5801816" y="4637584"/>
            <a:ext cx="436959" cy="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800600" y="4419600"/>
            <a:ext cx="992" cy="457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486400" y="4876800"/>
            <a:ext cx="914400" cy="1109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2512" tIns="31255" rIns="62512" bIns="31255" rtlCol="1">
            <a:spAutoFit/>
          </a:bodyPr>
          <a:lstStyle/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(-) not 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(-CH</a:t>
            </a:r>
            <a:r>
              <a:rPr lang="en-US" sz="17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terminal 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3400" y="4876800"/>
            <a:ext cx="914400" cy="1109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2512" tIns="31255" rIns="62512" bIns="31255" rtlCol="1">
            <a:spAutoFit/>
          </a:bodyPr>
          <a:lstStyle/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(+)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</a:t>
            </a:r>
          </a:p>
          <a:p>
            <a:pPr algn="ctr" defTabSz="907284" rtl="0">
              <a:defRPr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(-CH</a:t>
            </a:r>
            <a:r>
              <a:rPr lang="en-US" sz="17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terminal </a:t>
            </a:r>
            <a:endParaRPr lang="ar-IQ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609600"/>
            <a:ext cx="86868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622300" marR="0" lvl="0" indent="-6223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When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) of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hydrocarbon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compounds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substituted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by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OH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)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hydroxyl group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1752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2209800"/>
            <a:ext cx="434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2667000"/>
            <a:ext cx="1430007" cy="895826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3200" dirty="0"/>
              <a:t>Alcohol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2667000"/>
            <a:ext cx="1343638" cy="89582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3200" dirty="0"/>
              <a:t>Phenol</a:t>
            </a:r>
          </a:p>
        </p:txBody>
      </p:sp>
      <p:pic>
        <p:nvPicPr>
          <p:cNvPr id="16" name="Picture 15" descr="Aryl=Phenyl=Phenol.png"/>
          <p:cNvPicPr>
            <a:picLocks noChangeAspect="1"/>
          </p:cNvPicPr>
          <p:nvPr/>
        </p:nvPicPr>
        <p:blipFill>
          <a:blip r:embed="rId2" cstate="print"/>
          <a:srcRect l="19290" t="12989" r="3935" b="10237"/>
          <a:stretch>
            <a:fillRect/>
          </a:stretch>
        </p:blipFill>
        <p:spPr>
          <a:xfrm flipV="1">
            <a:off x="7162800" y="3657600"/>
            <a:ext cx="1143000" cy="1143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namingalcohols.jpg"/>
          <p:cNvPicPr>
            <a:picLocks noChangeAspect="1"/>
          </p:cNvPicPr>
          <p:nvPr/>
        </p:nvPicPr>
        <p:blipFill>
          <a:blip r:embed="rId3" cstate="print"/>
          <a:srcRect l="10714" t="32143" r="10714" b="35714"/>
          <a:stretch>
            <a:fillRect/>
          </a:stretch>
        </p:blipFill>
        <p:spPr>
          <a:xfrm>
            <a:off x="2286000" y="3657600"/>
            <a:ext cx="1676400" cy="685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Freeform 17"/>
          <p:cNvSpPr/>
          <p:nvPr/>
        </p:nvSpPr>
        <p:spPr>
          <a:xfrm>
            <a:off x="2675620" y="4238941"/>
            <a:ext cx="557910" cy="777007"/>
          </a:xfrm>
          <a:custGeom>
            <a:avLst/>
            <a:gdLst>
              <a:gd name="connsiteX0" fmla="*/ 557910 w 557910"/>
              <a:gd name="connsiteY0" fmla="*/ 777007 h 777007"/>
              <a:gd name="connsiteX1" fmla="*/ 518154 w 557910"/>
              <a:gd name="connsiteY1" fmla="*/ 684242 h 777007"/>
              <a:gd name="connsiteX2" fmla="*/ 491650 w 557910"/>
              <a:gd name="connsiteY2" fmla="*/ 657737 h 777007"/>
              <a:gd name="connsiteX3" fmla="*/ 332623 w 557910"/>
              <a:gd name="connsiteY3" fmla="*/ 617981 h 777007"/>
              <a:gd name="connsiteX4" fmla="*/ 279615 w 557910"/>
              <a:gd name="connsiteY4" fmla="*/ 445702 h 777007"/>
              <a:gd name="connsiteX5" fmla="*/ 213354 w 557910"/>
              <a:gd name="connsiteY5" fmla="*/ 432450 h 777007"/>
              <a:gd name="connsiteX6" fmla="*/ 200102 w 557910"/>
              <a:gd name="connsiteY6" fmla="*/ 286676 h 777007"/>
              <a:gd name="connsiteX7" fmla="*/ 160345 w 557910"/>
              <a:gd name="connsiteY7" fmla="*/ 273424 h 777007"/>
              <a:gd name="connsiteX8" fmla="*/ 120589 w 557910"/>
              <a:gd name="connsiteY8" fmla="*/ 167407 h 777007"/>
              <a:gd name="connsiteX9" fmla="*/ 80832 w 557910"/>
              <a:gd name="connsiteY9" fmla="*/ 154155 h 777007"/>
              <a:gd name="connsiteX10" fmla="*/ 54328 w 557910"/>
              <a:gd name="connsiteY10" fmla="*/ 114398 h 777007"/>
              <a:gd name="connsiteX11" fmla="*/ 14571 w 557910"/>
              <a:gd name="connsiteY11" fmla="*/ 21633 h 777007"/>
              <a:gd name="connsiteX12" fmla="*/ 1319 w 557910"/>
              <a:gd name="connsiteY12" fmla="*/ 61389 h 777007"/>
              <a:gd name="connsiteX13" fmla="*/ 14571 w 557910"/>
              <a:gd name="connsiteY13" fmla="*/ 8381 h 777007"/>
              <a:gd name="connsiteX14" fmla="*/ 54328 w 557910"/>
              <a:gd name="connsiteY14" fmla="*/ 21633 h 777007"/>
              <a:gd name="connsiteX15" fmla="*/ 160345 w 557910"/>
              <a:gd name="connsiteY15" fmla="*/ 48137 h 7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910" h="777007">
                <a:moveTo>
                  <a:pt x="557910" y="777007"/>
                </a:moveTo>
                <a:cubicBezTo>
                  <a:pt x="546130" y="741667"/>
                  <a:pt x="539989" y="716995"/>
                  <a:pt x="518154" y="684242"/>
                </a:cubicBezTo>
                <a:cubicBezTo>
                  <a:pt x="511223" y="673846"/>
                  <a:pt x="503416" y="661939"/>
                  <a:pt x="491650" y="657737"/>
                </a:cubicBezTo>
                <a:cubicBezTo>
                  <a:pt x="440193" y="639359"/>
                  <a:pt x="332623" y="617981"/>
                  <a:pt x="332623" y="617981"/>
                </a:cubicBezTo>
                <a:cubicBezTo>
                  <a:pt x="320648" y="474278"/>
                  <a:pt x="369193" y="468097"/>
                  <a:pt x="279615" y="445702"/>
                </a:cubicBezTo>
                <a:cubicBezTo>
                  <a:pt x="257763" y="440239"/>
                  <a:pt x="235441" y="436867"/>
                  <a:pt x="213354" y="432450"/>
                </a:cubicBezTo>
                <a:cubicBezTo>
                  <a:pt x="208937" y="383859"/>
                  <a:pt x="215531" y="332964"/>
                  <a:pt x="200102" y="286676"/>
                </a:cubicBezTo>
                <a:cubicBezTo>
                  <a:pt x="195685" y="273424"/>
                  <a:pt x="168094" y="285047"/>
                  <a:pt x="160345" y="273424"/>
                </a:cubicBezTo>
                <a:cubicBezTo>
                  <a:pt x="117244" y="208773"/>
                  <a:pt x="178485" y="213723"/>
                  <a:pt x="120589" y="167407"/>
                </a:cubicBezTo>
                <a:cubicBezTo>
                  <a:pt x="109681" y="158681"/>
                  <a:pt x="94084" y="158572"/>
                  <a:pt x="80832" y="154155"/>
                </a:cubicBezTo>
                <a:cubicBezTo>
                  <a:pt x="71997" y="140903"/>
                  <a:pt x="59920" y="129311"/>
                  <a:pt x="54328" y="114398"/>
                </a:cubicBezTo>
                <a:cubicBezTo>
                  <a:pt x="16643" y="13904"/>
                  <a:pt x="69197" y="76257"/>
                  <a:pt x="14571" y="21633"/>
                </a:cubicBezTo>
                <a:cubicBezTo>
                  <a:pt x="10154" y="34885"/>
                  <a:pt x="1319" y="75358"/>
                  <a:pt x="1319" y="61389"/>
                </a:cubicBezTo>
                <a:cubicBezTo>
                  <a:pt x="1319" y="43176"/>
                  <a:pt x="0" y="19309"/>
                  <a:pt x="14571" y="8381"/>
                </a:cubicBezTo>
                <a:cubicBezTo>
                  <a:pt x="25746" y="0"/>
                  <a:pt x="40630" y="18893"/>
                  <a:pt x="54328" y="21633"/>
                </a:cubicBezTo>
                <a:cubicBezTo>
                  <a:pt x="160345" y="42836"/>
                  <a:pt x="123593" y="11385"/>
                  <a:pt x="160345" y="4813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5029200"/>
            <a:ext cx="274007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000" b="1" dirty="0"/>
              <a:t>OH attached to aliphatic </a:t>
            </a:r>
          </a:p>
          <a:p>
            <a:pPr algn="ctr" rtl="0"/>
            <a:r>
              <a:rPr lang="en-US" sz="2000" b="1" dirty="0"/>
              <a:t>hydrocarbon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5181600"/>
            <a:ext cx="2852191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 rtl="0"/>
            <a:r>
              <a:rPr lang="en-US" sz="2000" b="1" dirty="0"/>
              <a:t>OH attached to aromatic </a:t>
            </a:r>
          </a:p>
          <a:p>
            <a:pPr algn="ctr" rtl="0"/>
            <a:r>
              <a:rPr lang="en-US" sz="2000" b="1" dirty="0"/>
              <a:t>hydrocarbon</a:t>
            </a:r>
          </a:p>
        </p:txBody>
      </p:sp>
      <p:sp>
        <p:nvSpPr>
          <p:cNvPr id="21" name="Freeform 20"/>
          <p:cNvSpPr/>
          <p:nvPr/>
        </p:nvSpPr>
        <p:spPr>
          <a:xfrm>
            <a:off x="7195930" y="4737652"/>
            <a:ext cx="331305" cy="450574"/>
          </a:xfrm>
          <a:custGeom>
            <a:avLst/>
            <a:gdLst>
              <a:gd name="connsiteX0" fmla="*/ 0 w 331305"/>
              <a:gd name="connsiteY0" fmla="*/ 450574 h 450574"/>
              <a:gd name="connsiteX1" fmla="*/ 106018 w 331305"/>
              <a:gd name="connsiteY1" fmla="*/ 384313 h 450574"/>
              <a:gd name="connsiteX2" fmla="*/ 185531 w 331305"/>
              <a:gd name="connsiteY2" fmla="*/ 357809 h 450574"/>
              <a:gd name="connsiteX3" fmla="*/ 159027 w 331305"/>
              <a:gd name="connsiteY3" fmla="*/ 318052 h 450574"/>
              <a:gd name="connsiteX4" fmla="*/ 145774 w 331305"/>
              <a:gd name="connsiteY4" fmla="*/ 251791 h 450574"/>
              <a:gd name="connsiteX5" fmla="*/ 185531 w 331305"/>
              <a:gd name="connsiteY5" fmla="*/ 225287 h 450574"/>
              <a:gd name="connsiteX6" fmla="*/ 198783 w 331305"/>
              <a:gd name="connsiteY6" fmla="*/ 185531 h 450574"/>
              <a:gd name="connsiteX7" fmla="*/ 172279 w 331305"/>
              <a:gd name="connsiteY7" fmla="*/ 159026 h 450574"/>
              <a:gd name="connsiteX8" fmla="*/ 198783 w 331305"/>
              <a:gd name="connsiteY8" fmla="*/ 119270 h 450574"/>
              <a:gd name="connsiteX9" fmla="*/ 265044 w 331305"/>
              <a:gd name="connsiteY9" fmla="*/ 79513 h 450574"/>
              <a:gd name="connsiteX10" fmla="*/ 238540 w 331305"/>
              <a:gd name="connsiteY10" fmla="*/ 39757 h 450574"/>
              <a:gd name="connsiteX11" fmla="*/ 278296 w 331305"/>
              <a:gd name="connsiteY11" fmla="*/ 53009 h 450574"/>
              <a:gd name="connsiteX12" fmla="*/ 304800 w 331305"/>
              <a:gd name="connsiteY12" fmla="*/ 132522 h 450574"/>
              <a:gd name="connsiteX13" fmla="*/ 331305 w 331305"/>
              <a:gd name="connsiteY13" fmla="*/ 159026 h 450574"/>
              <a:gd name="connsiteX14" fmla="*/ 304800 w 331305"/>
              <a:gd name="connsiteY14" fmla="*/ 79513 h 450574"/>
              <a:gd name="connsiteX15" fmla="*/ 291548 w 331305"/>
              <a:gd name="connsiteY15" fmla="*/ 39757 h 450574"/>
              <a:gd name="connsiteX16" fmla="*/ 238540 w 331305"/>
              <a:gd name="connsiteY16" fmla="*/ 26505 h 450574"/>
              <a:gd name="connsiteX17" fmla="*/ 172279 w 331305"/>
              <a:gd name="connsiteY17" fmla="*/ 13252 h 450574"/>
              <a:gd name="connsiteX18" fmla="*/ 132522 w 331305"/>
              <a:gd name="connsiteY18" fmla="*/ 0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305" h="450574">
                <a:moveTo>
                  <a:pt x="0" y="450574"/>
                </a:moveTo>
                <a:cubicBezTo>
                  <a:pt x="59183" y="371663"/>
                  <a:pt x="12070" y="409935"/>
                  <a:pt x="106018" y="384313"/>
                </a:cubicBezTo>
                <a:cubicBezTo>
                  <a:pt x="132972" y="376962"/>
                  <a:pt x="185531" y="357809"/>
                  <a:pt x="185531" y="357809"/>
                </a:cubicBezTo>
                <a:cubicBezTo>
                  <a:pt x="176696" y="344557"/>
                  <a:pt x="168977" y="330489"/>
                  <a:pt x="159027" y="318052"/>
                </a:cubicBezTo>
                <a:cubicBezTo>
                  <a:pt x="137054" y="290586"/>
                  <a:pt x="112460" y="293433"/>
                  <a:pt x="145774" y="251791"/>
                </a:cubicBezTo>
                <a:cubicBezTo>
                  <a:pt x="155724" y="239354"/>
                  <a:pt x="172279" y="234122"/>
                  <a:pt x="185531" y="225287"/>
                </a:cubicBezTo>
                <a:cubicBezTo>
                  <a:pt x="189948" y="212035"/>
                  <a:pt x="201522" y="199229"/>
                  <a:pt x="198783" y="185531"/>
                </a:cubicBezTo>
                <a:cubicBezTo>
                  <a:pt x="196333" y="173279"/>
                  <a:pt x="172279" y="171520"/>
                  <a:pt x="172279" y="159026"/>
                </a:cubicBezTo>
                <a:cubicBezTo>
                  <a:pt x="172279" y="143099"/>
                  <a:pt x="188834" y="131707"/>
                  <a:pt x="198783" y="119270"/>
                </a:cubicBezTo>
                <a:cubicBezTo>
                  <a:pt x="225243" y="86194"/>
                  <a:pt x="224526" y="93019"/>
                  <a:pt x="265044" y="79513"/>
                </a:cubicBezTo>
                <a:cubicBezTo>
                  <a:pt x="256209" y="66261"/>
                  <a:pt x="231417" y="54002"/>
                  <a:pt x="238540" y="39757"/>
                </a:cubicBezTo>
                <a:cubicBezTo>
                  <a:pt x="244787" y="27263"/>
                  <a:pt x="270177" y="41642"/>
                  <a:pt x="278296" y="53009"/>
                </a:cubicBezTo>
                <a:cubicBezTo>
                  <a:pt x="294535" y="75743"/>
                  <a:pt x="295965" y="106018"/>
                  <a:pt x="304800" y="132522"/>
                </a:cubicBezTo>
                <a:cubicBezTo>
                  <a:pt x="308751" y="144375"/>
                  <a:pt x="322470" y="150191"/>
                  <a:pt x="331305" y="159026"/>
                </a:cubicBezTo>
                <a:lnTo>
                  <a:pt x="304800" y="79513"/>
                </a:lnTo>
                <a:cubicBezTo>
                  <a:pt x="300383" y="66261"/>
                  <a:pt x="305100" y="43145"/>
                  <a:pt x="291548" y="39757"/>
                </a:cubicBezTo>
                <a:cubicBezTo>
                  <a:pt x="273879" y="35340"/>
                  <a:pt x="256319" y="30456"/>
                  <a:pt x="238540" y="26505"/>
                </a:cubicBezTo>
                <a:cubicBezTo>
                  <a:pt x="216552" y="21619"/>
                  <a:pt x="194131" y="18715"/>
                  <a:pt x="172279" y="13252"/>
                </a:cubicBezTo>
                <a:cubicBezTo>
                  <a:pt x="158727" y="9864"/>
                  <a:pt x="132522" y="0"/>
                  <a:pt x="132522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304800"/>
            <a:ext cx="2514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 algn="l" rtl="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Alcohols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0" y="304800"/>
            <a:ext cx="5715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6415" marR="5080" indent="-514350" algn="l" rtl="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ivi</a:t>
            </a:r>
            <a:r>
              <a:rPr sz="3200" spc="-15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ed</a:t>
            </a:r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 to :-                    </a:t>
            </a:r>
            <a:endParaRPr sz="3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352800"/>
            <a:ext cx="65081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l" rtl="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FF0066"/>
                </a:solidFill>
                <a:latin typeface="Comic Sans MS" pitchFamily="66" charset="0"/>
                <a:cs typeface="Arial"/>
              </a:rPr>
              <a:t>(3°)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733800"/>
            <a:ext cx="2590800" cy="1028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(OH) attached To </a:t>
            </a:r>
          </a:p>
          <a:p>
            <a:pPr marL="514350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(-C )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that attached one (C)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3733801"/>
            <a:ext cx="2514600" cy="1028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508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(OH) attached to  (C</a:t>
            </a:r>
            <a:r>
              <a:rPr lang="en-US" sz="2000" b="1" dirty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 that attached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2 (C)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599" y="3733800"/>
            <a:ext cx="2362201" cy="104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FF0066"/>
                </a:solidFill>
                <a:latin typeface="Arial"/>
                <a:cs typeface="Arial"/>
              </a:rPr>
              <a:t>(OH) attached to </a:t>
            </a:r>
          </a:p>
          <a:p>
            <a:pPr marR="508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FF0066"/>
                </a:solidFill>
                <a:latin typeface="Arial"/>
                <a:cs typeface="Arial"/>
              </a:rPr>
              <a:t>(–C)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that attached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3 (C)</a:t>
            </a:r>
          </a:p>
        </p:txBody>
      </p:sp>
      <p:pic>
        <p:nvPicPr>
          <p:cNvPr id="16" name="Picture 15" descr="tmp801121867715837952.jpg"/>
          <p:cNvPicPr>
            <a:picLocks noChangeAspect="1"/>
          </p:cNvPicPr>
          <p:nvPr/>
        </p:nvPicPr>
        <p:blipFill>
          <a:blip r:embed="rId3" cstate="print"/>
          <a:srcRect t="5652"/>
          <a:stretch>
            <a:fillRect/>
          </a:stretch>
        </p:blipFill>
        <p:spPr>
          <a:xfrm>
            <a:off x="838200" y="990600"/>
            <a:ext cx="7391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52600" y="3352800"/>
            <a:ext cx="60914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l" rtl="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(1°)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3352800"/>
            <a:ext cx="65081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ysClr val="windowText" lastClr="000000"/>
                </a:solidFill>
                <a:latin typeface="Comic Sans MS" pitchFamily="66" charset="0"/>
                <a:cs typeface="Arial"/>
              </a:rPr>
              <a:t>(2°)</a:t>
            </a:r>
          </a:p>
        </p:txBody>
      </p:sp>
      <p:pic>
        <p:nvPicPr>
          <p:cNvPr id="17" name="Picture 16" descr="image08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029200"/>
            <a:ext cx="86868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C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9600" y="304800"/>
            <a:ext cx="6503670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l" rtl="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Physical</a:t>
            </a:r>
            <a:r>
              <a:rPr sz="32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properties:</a:t>
            </a:r>
            <a:endParaRPr lang="en-US" sz="3200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469900" indent="-457200" algn="l" rtl="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endParaRPr sz="3200" dirty="0">
              <a:latin typeface="Arial"/>
              <a:cs typeface="Arial"/>
            </a:endParaRPr>
          </a:p>
          <a:p>
            <a:pPr marL="125095" algn="l" rtl="0">
              <a:lnSpc>
                <a:spcPct val="100000"/>
              </a:lnSpc>
            </a:pPr>
            <a:r>
              <a:rPr lang="en-US" sz="3200" spc="-5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Colorless liquid, </a:t>
            </a:r>
            <a:endParaRPr lang="en-US" sz="3200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5095" algn="l" rtl="0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have</a:t>
            </a:r>
            <a:r>
              <a:rPr sz="32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characteristic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odor </a:t>
            </a:r>
            <a:endParaRPr lang="en-US" sz="3200" spc="-4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5095" algn="l" rtl="0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miscible in 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water,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toxic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200400"/>
            <a:ext cx="6553200" cy="205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0" indent="-571500" algn="l" rtl="0">
              <a:lnSpc>
                <a:spcPct val="100000"/>
              </a:lnSpc>
              <a:spcBef>
                <a:spcPts val="2195"/>
              </a:spcBef>
              <a:buFont typeface="Wingdings"/>
              <a:buChar char=""/>
              <a:tabLst>
                <a:tab pos="1016000" algn="l"/>
                <a:tab pos="1016635" algn="l"/>
              </a:tabLst>
            </a:pPr>
            <a:r>
              <a:rPr lang="en-US" sz="2800" b="1" dirty="0">
                <a:solidFill>
                  <a:srgbClr val="FFC000"/>
                </a:solidFill>
                <a:latin typeface="Arial"/>
                <a:cs typeface="Arial"/>
              </a:rPr>
              <a:t>Chemical</a:t>
            </a:r>
            <a:r>
              <a:rPr lang="en-US" sz="28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2800" b="1" spc="-5" dirty="0">
                <a:solidFill>
                  <a:srgbClr val="FFC000"/>
                </a:solidFill>
                <a:latin typeface="Arial"/>
                <a:cs typeface="Arial"/>
              </a:rPr>
              <a:t>properties:</a:t>
            </a:r>
            <a:endParaRPr lang="en-US" sz="2800" dirty="0">
              <a:latin typeface="Arial"/>
              <a:cs typeface="Arial"/>
            </a:endParaRPr>
          </a:p>
          <a:p>
            <a:pPr marL="469900" marR="37465" indent="-457200" algn="l" rtl="0">
              <a:lnSpc>
                <a:spcPct val="100000"/>
              </a:lnSpc>
              <a:spcBef>
                <a:spcPts val="1864"/>
              </a:spcBef>
              <a:tabLst>
                <a:tab pos="469265" algn="l"/>
                <a:tab pos="4699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- They are neutral compounds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lang="en-US"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they  don’t change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color of litmus</a:t>
            </a:r>
            <a:r>
              <a:rPr lang="en-US"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paper.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2" name="Picture 11" descr="conceiv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4953000"/>
            <a:ext cx="127617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590800" y="1066800"/>
            <a:ext cx="5715000" cy="40386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spc="15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Alcohol tests</a:t>
            </a:r>
            <a:endParaRPr kumimoji="0" lang="en-US" sz="2400" b="1" i="0" u="sng" strike="noStrike" kern="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4601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General test 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19200"/>
            <a:ext cx="80772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u="sng" dirty="0">
                <a:solidFill>
                  <a:srgbClr val="FF66F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F66FF"/>
                </a:solidFill>
                <a:latin typeface="Arial"/>
                <a:cs typeface="Arial"/>
              </a:rPr>
              <a:t>eric </a:t>
            </a:r>
            <a:r>
              <a:rPr sz="3200" b="1" u="sng" spc="-5" dirty="0">
                <a:solidFill>
                  <a:srgbClr val="FF66FF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FF66FF"/>
                </a:solidFill>
                <a:latin typeface="Arial"/>
                <a:cs typeface="Arial"/>
              </a:rPr>
              <a:t>mmonium </a:t>
            </a:r>
            <a:r>
              <a:rPr sz="3200" b="1" u="sng" spc="-5" dirty="0">
                <a:solidFill>
                  <a:srgbClr val="FF66FF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FF66FF"/>
                </a:solidFill>
                <a:latin typeface="Arial"/>
                <a:cs typeface="Arial"/>
              </a:rPr>
              <a:t>itrate </a:t>
            </a:r>
            <a:r>
              <a:rPr sz="3200" dirty="0">
                <a:solidFill>
                  <a:srgbClr val="FF66FF"/>
                </a:solidFill>
                <a:latin typeface="Arial"/>
                <a:cs typeface="Arial"/>
              </a:rPr>
              <a:t>(CAN) 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is  the inorganic compounds </a:t>
            </a: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lang="en-US" sz="3200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formula 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(NH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)</a:t>
            </a:r>
            <a:r>
              <a:rPr sz="3150" b="1" baseline="-21164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Ce(NO</a:t>
            </a:r>
            <a:r>
              <a:rPr lang="en-US" sz="3150" b="1" baseline="-21164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r>
              <a:rPr lang="en-US" sz="3150" b="1" dirty="0">
                <a:solidFill>
                  <a:srgbClr val="FFC000"/>
                </a:solidFill>
                <a:latin typeface="Arial"/>
                <a:cs typeface="Arial"/>
              </a:rPr>
              <a:t>)</a:t>
            </a:r>
            <a:r>
              <a:rPr lang="en-US" sz="3150" b="1" baseline="-21164" dirty="0">
                <a:solidFill>
                  <a:srgbClr val="FFC000"/>
                </a:solidFill>
                <a:latin typeface="Arial"/>
                <a:cs typeface="Arial"/>
              </a:rPr>
              <a:t>6</a:t>
            </a: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lang="en-US" sz="32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water-soluble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2200" y="2209800"/>
            <a:ext cx="327037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  <a:tab pos="1727200" algn="l"/>
                <a:tab pos="3502660" algn="l"/>
              </a:tabLst>
            </a:pPr>
            <a:r>
              <a:rPr lang="en-US" sz="3200" spc="-5" dirty="0">
                <a:latin typeface="Arial"/>
                <a:cs typeface="Arial"/>
              </a:rPr>
              <a:t>oxidizing agent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362200" y="3124200"/>
            <a:ext cx="6477000" cy="28963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en-US" sz="32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alcohols </a:t>
            </a:r>
            <a:r>
              <a:rPr lang="en-US" sz="3200" spc="-5" dirty="0">
                <a:latin typeface="Arial"/>
                <a:cs typeface="Arial"/>
              </a:rPr>
              <a:t>oxidized by (CAN)</a:t>
            </a:r>
          </a:p>
          <a:p>
            <a:pPr marL="12700" marR="5080" algn="just" rtl="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>
                <a:latin typeface="Arial"/>
                <a:cs typeface="Arial"/>
              </a:rPr>
              <a:t> </a:t>
            </a:r>
          </a:p>
          <a:p>
            <a:pPr marL="12700" marR="5080" algn="just" rtl="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sz="3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red </a:t>
            </a:r>
            <a:r>
              <a:rPr sz="3200" spc="-5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complex </a:t>
            </a:r>
            <a:r>
              <a:rPr sz="3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(+) </a:t>
            </a:r>
            <a:r>
              <a:rPr lang="en-US" sz="3200" b="1" dirty="0">
                <a:solidFill>
                  <a:srgbClr val="FFC000"/>
                </a:solidFill>
                <a:latin typeface="Arial"/>
                <a:cs typeface="Arial"/>
              </a:rPr>
              <a:t>(NH</a:t>
            </a:r>
            <a:r>
              <a:rPr lang="en-US" sz="24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r>
              <a:rPr lang="en-US" sz="3200" b="1" dirty="0">
                <a:solidFill>
                  <a:srgbClr val="FFC000"/>
                </a:solidFill>
                <a:latin typeface="Arial"/>
                <a:cs typeface="Arial"/>
              </a:rPr>
              <a:t>)</a:t>
            </a:r>
            <a:r>
              <a:rPr lang="en-US" sz="3150" b="1" baseline="-21164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r>
              <a:rPr lang="en-US" sz="3200" b="1" dirty="0">
                <a:solidFill>
                  <a:srgbClr val="FFC000"/>
                </a:solidFill>
                <a:latin typeface="Arial"/>
                <a:cs typeface="Arial"/>
              </a:rPr>
              <a:t>Ce(NO</a:t>
            </a:r>
            <a:r>
              <a:rPr lang="en-US" sz="3150" b="1" baseline="-21164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r>
              <a:rPr lang="en-US" sz="3150" b="1" dirty="0">
                <a:solidFill>
                  <a:srgbClr val="FFC000"/>
                </a:solidFill>
                <a:latin typeface="Arial"/>
                <a:cs typeface="Arial"/>
              </a:rPr>
              <a:t>)</a:t>
            </a:r>
            <a:r>
              <a:rPr lang="en-US" sz="3150" b="1" baseline="-21164" dirty="0">
                <a:solidFill>
                  <a:srgbClr val="FFC000"/>
                </a:solidFill>
                <a:latin typeface="Arial"/>
                <a:cs typeface="Arial"/>
              </a:rPr>
              <a:t>5</a:t>
            </a:r>
            <a:endParaRPr lang="en-US" sz="3200" spc="-5" dirty="0"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105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en-US" sz="3200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phenols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give a </a:t>
            </a:r>
            <a:r>
              <a:rPr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brown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greenish brown</a:t>
            </a:r>
            <a:r>
              <a:rPr sz="3200" spc="-3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precipitate</a:t>
            </a:r>
            <a:r>
              <a:rPr lang="en-US" sz="3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(-)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607435" cy="574675"/>
          </a:xfrm>
        </p:spPr>
        <p:txBody>
          <a:bodyPr/>
          <a:lstStyle/>
          <a:p>
            <a:r>
              <a:rPr lang="en-US" dirty="0"/>
              <a:t> equation:-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286000" y="838200"/>
          <a:ext cx="6096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CS ChemDraw Drawing" r:id="rId2" imgW="6018062" imgH="4030648" progId="ChemDraw.Document.6.0">
                  <p:embed/>
                </p:oleObj>
              </mc:Choice>
              <mc:Fallback>
                <p:oleObj name="CS ChemDraw Drawing" r:id="rId2" imgW="6018062" imgH="4030648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838200"/>
                        <a:ext cx="6096000" cy="411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438400" y="15240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38800" y="15240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2200" y="2895600"/>
            <a:ext cx="9906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38800" y="2895600"/>
            <a:ext cx="9906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6000" y="4648200"/>
            <a:ext cx="9906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91200" y="4648200"/>
            <a:ext cx="20574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734478" y="3471439"/>
            <a:ext cx="1905400" cy="1090622"/>
          </a:xfrm>
          <a:custGeom>
            <a:avLst/>
            <a:gdLst>
              <a:gd name="connsiteX0" fmla="*/ 235626 w 1905400"/>
              <a:gd name="connsiteY0" fmla="*/ 1050865 h 1090622"/>
              <a:gd name="connsiteX1" fmla="*/ 195870 w 1905400"/>
              <a:gd name="connsiteY1" fmla="*/ 1024361 h 1090622"/>
              <a:gd name="connsiteX2" fmla="*/ 142861 w 1905400"/>
              <a:gd name="connsiteY2" fmla="*/ 984604 h 1090622"/>
              <a:gd name="connsiteX3" fmla="*/ 36844 w 1905400"/>
              <a:gd name="connsiteY3" fmla="*/ 905091 h 1090622"/>
              <a:gd name="connsiteX4" fmla="*/ 89852 w 1905400"/>
              <a:gd name="connsiteY4" fmla="*/ 732813 h 1090622"/>
              <a:gd name="connsiteX5" fmla="*/ 142861 w 1905400"/>
              <a:gd name="connsiteY5" fmla="*/ 719561 h 1090622"/>
              <a:gd name="connsiteX6" fmla="*/ 156113 w 1905400"/>
              <a:gd name="connsiteY6" fmla="*/ 573787 h 1090622"/>
              <a:gd name="connsiteX7" fmla="*/ 235626 w 1905400"/>
              <a:gd name="connsiteY7" fmla="*/ 547283 h 1090622"/>
              <a:gd name="connsiteX8" fmla="*/ 262131 w 1905400"/>
              <a:gd name="connsiteY8" fmla="*/ 520778 h 1090622"/>
              <a:gd name="connsiteX9" fmla="*/ 328392 w 1905400"/>
              <a:gd name="connsiteY9" fmla="*/ 441265 h 1090622"/>
              <a:gd name="connsiteX10" fmla="*/ 368148 w 1905400"/>
              <a:gd name="connsiteY10" fmla="*/ 428013 h 1090622"/>
              <a:gd name="connsiteX11" fmla="*/ 474165 w 1905400"/>
              <a:gd name="connsiteY11" fmla="*/ 401509 h 1090622"/>
              <a:gd name="connsiteX12" fmla="*/ 553679 w 1905400"/>
              <a:gd name="connsiteY12" fmla="*/ 375004 h 1090622"/>
              <a:gd name="connsiteX13" fmla="*/ 593435 w 1905400"/>
              <a:gd name="connsiteY13" fmla="*/ 242483 h 1090622"/>
              <a:gd name="connsiteX14" fmla="*/ 619939 w 1905400"/>
              <a:gd name="connsiteY14" fmla="*/ 215978 h 1090622"/>
              <a:gd name="connsiteX15" fmla="*/ 659696 w 1905400"/>
              <a:gd name="connsiteY15" fmla="*/ 202726 h 1090622"/>
              <a:gd name="connsiteX16" fmla="*/ 765713 w 1905400"/>
              <a:gd name="connsiteY16" fmla="*/ 202726 h 1090622"/>
              <a:gd name="connsiteX17" fmla="*/ 831974 w 1905400"/>
              <a:gd name="connsiteY17" fmla="*/ 136465 h 1090622"/>
              <a:gd name="connsiteX18" fmla="*/ 1083765 w 1905400"/>
              <a:gd name="connsiteY18" fmla="*/ 123213 h 1090622"/>
              <a:gd name="connsiteX19" fmla="*/ 1123522 w 1905400"/>
              <a:gd name="connsiteY19" fmla="*/ 56952 h 1090622"/>
              <a:gd name="connsiteX20" fmla="*/ 1203035 w 1905400"/>
              <a:gd name="connsiteY20" fmla="*/ 3944 h 1090622"/>
              <a:gd name="connsiteX21" fmla="*/ 1507835 w 1905400"/>
              <a:gd name="connsiteY21" fmla="*/ 30448 h 1090622"/>
              <a:gd name="connsiteX22" fmla="*/ 1547592 w 1905400"/>
              <a:gd name="connsiteY22" fmla="*/ 43700 h 1090622"/>
              <a:gd name="connsiteX23" fmla="*/ 1600600 w 1905400"/>
              <a:gd name="connsiteY23" fmla="*/ 56952 h 1090622"/>
              <a:gd name="connsiteX24" fmla="*/ 1680113 w 1905400"/>
              <a:gd name="connsiteY24" fmla="*/ 109961 h 1090622"/>
              <a:gd name="connsiteX25" fmla="*/ 1772879 w 1905400"/>
              <a:gd name="connsiteY25" fmla="*/ 202726 h 1090622"/>
              <a:gd name="connsiteX26" fmla="*/ 1799383 w 1905400"/>
              <a:gd name="connsiteY26" fmla="*/ 229231 h 1090622"/>
              <a:gd name="connsiteX27" fmla="*/ 1825887 w 1905400"/>
              <a:gd name="connsiteY27" fmla="*/ 268987 h 1090622"/>
              <a:gd name="connsiteX28" fmla="*/ 1839139 w 1905400"/>
              <a:gd name="connsiteY28" fmla="*/ 308744 h 1090622"/>
              <a:gd name="connsiteX29" fmla="*/ 1865644 w 1905400"/>
              <a:gd name="connsiteY29" fmla="*/ 348500 h 1090622"/>
              <a:gd name="connsiteX30" fmla="*/ 1878896 w 1905400"/>
              <a:gd name="connsiteY30" fmla="*/ 414761 h 1090622"/>
              <a:gd name="connsiteX31" fmla="*/ 1905400 w 1905400"/>
              <a:gd name="connsiteY31" fmla="*/ 494274 h 1090622"/>
              <a:gd name="connsiteX32" fmla="*/ 1892148 w 1905400"/>
              <a:gd name="connsiteY32" fmla="*/ 547283 h 1090622"/>
              <a:gd name="connsiteX33" fmla="*/ 1799383 w 1905400"/>
              <a:gd name="connsiteY33" fmla="*/ 587039 h 1090622"/>
              <a:gd name="connsiteX34" fmla="*/ 1719870 w 1905400"/>
              <a:gd name="connsiteY34" fmla="*/ 666552 h 1090622"/>
              <a:gd name="connsiteX35" fmla="*/ 1693365 w 1905400"/>
              <a:gd name="connsiteY35" fmla="*/ 693057 h 1090622"/>
              <a:gd name="connsiteX36" fmla="*/ 1574096 w 1905400"/>
              <a:gd name="connsiteY36" fmla="*/ 838831 h 1090622"/>
              <a:gd name="connsiteX37" fmla="*/ 1534339 w 1905400"/>
              <a:gd name="connsiteY37" fmla="*/ 865335 h 1090622"/>
              <a:gd name="connsiteX38" fmla="*/ 1468079 w 1905400"/>
              <a:gd name="connsiteY38" fmla="*/ 971352 h 1090622"/>
              <a:gd name="connsiteX39" fmla="*/ 1415070 w 1905400"/>
              <a:gd name="connsiteY39" fmla="*/ 1077370 h 1090622"/>
              <a:gd name="connsiteX40" fmla="*/ 1282548 w 1905400"/>
              <a:gd name="connsiteY40" fmla="*/ 1064118 h 1090622"/>
              <a:gd name="connsiteX41" fmla="*/ 1242792 w 1905400"/>
              <a:gd name="connsiteY41" fmla="*/ 1050865 h 1090622"/>
              <a:gd name="connsiteX42" fmla="*/ 1163279 w 1905400"/>
              <a:gd name="connsiteY42" fmla="*/ 1064118 h 1090622"/>
              <a:gd name="connsiteX43" fmla="*/ 1083765 w 1905400"/>
              <a:gd name="connsiteY43" fmla="*/ 1090622 h 1090622"/>
              <a:gd name="connsiteX44" fmla="*/ 964496 w 1905400"/>
              <a:gd name="connsiteY44" fmla="*/ 1077370 h 1090622"/>
              <a:gd name="connsiteX45" fmla="*/ 818722 w 1905400"/>
              <a:gd name="connsiteY45" fmla="*/ 1064118 h 1090622"/>
              <a:gd name="connsiteX46" fmla="*/ 712705 w 1905400"/>
              <a:gd name="connsiteY46" fmla="*/ 1050865 h 1090622"/>
              <a:gd name="connsiteX47" fmla="*/ 553679 w 1905400"/>
              <a:gd name="connsiteY47" fmla="*/ 1064118 h 1090622"/>
              <a:gd name="connsiteX48" fmla="*/ 407905 w 1905400"/>
              <a:gd name="connsiteY48" fmla="*/ 1050865 h 1090622"/>
              <a:gd name="connsiteX49" fmla="*/ 315139 w 1905400"/>
              <a:gd name="connsiteY49" fmla="*/ 1077370 h 1090622"/>
              <a:gd name="connsiteX50" fmla="*/ 262131 w 1905400"/>
              <a:gd name="connsiteY50" fmla="*/ 1064118 h 1090622"/>
              <a:gd name="connsiteX51" fmla="*/ 235626 w 1905400"/>
              <a:gd name="connsiteY51" fmla="*/ 1050865 h 109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05400" h="1090622">
                <a:moveTo>
                  <a:pt x="235626" y="1050865"/>
                </a:moveTo>
                <a:cubicBezTo>
                  <a:pt x="224583" y="1044239"/>
                  <a:pt x="208830" y="1033618"/>
                  <a:pt x="195870" y="1024361"/>
                </a:cubicBezTo>
                <a:cubicBezTo>
                  <a:pt x="177897" y="1011523"/>
                  <a:pt x="161239" y="996856"/>
                  <a:pt x="142861" y="984604"/>
                </a:cubicBezTo>
                <a:cubicBezTo>
                  <a:pt x="44063" y="918739"/>
                  <a:pt x="106794" y="975043"/>
                  <a:pt x="36844" y="905091"/>
                </a:cubicBezTo>
                <a:cubicBezTo>
                  <a:pt x="49859" y="748904"/>
                  <a:pt x="0" y="758485"/>
                  <a:pt x="89852" y="732813"/>
                </a:cubicBezTo>
                <a:cubicBezTo>
                  <a:pt x="107365" y="727809"/>
                  <a:pt x="125191" y="723978"/>
                  <a:pt x="142861" y="719561"/>
                </a:cubicBezTo>
                <a:cubicBezTo>
                  <a:pt x="147278" y="670970"/>
                  <a:pt x="132981" y="616747"/>
                  <a:pt x="156113" y="573787"/>
                </a:cubicBezTo>
                <a:cubicBezTo>
                  <a:pt x="169358" y="549188"/>
                  <a:pt x="235626" y="547283"/>
                  <a:pt x="235626" y="547283"/>
                </a:cubicBezTo>
                <a:cubicBezTo>
                  <a:pt x="244461" y="538448"/>
                  <a:pt x="254326" y="530535"/>
                  <a:pt x="262131" y="520778"/>
                </a:cubicBezTo>
                <a:cubicBezTo>
                  <a:pt x="290070" y="485854"/>
                  <a:pt x="287917" y="468248"/>
                  <a:pt x="328392" y="441265"/>
                </a:cubicBezTo>
                <a:cubicBezTo>
                  <a:pt x="340015" y="433516"/>
                  <a:pt x="354671" y="431688"/>
                  <a:pt x="368148" y="428013"/>
                </a:cubicBezTo>
                <a:cubicBezTo>
                  <a:pt x="403291" y="418429"/>
                  <a:pt x="439608" y="413028"/>
                  <a:pt x="474165" y="401509"/>
                </a:cubicBezTo>
                <a:lnTo>
                  <a:pt x="553679" y="375004"/>
                </a:lnTo>
                <a:cubicBezTo>
                  <a:pt x="565446" y="292632"/>
                  <a:pt x="551510" y="294890"/>
                  <a:pt x="593435" y="242483"/>
                </a:cubicBezTo>
                <a:cubicBezTo>
                  <a:pt x="601240" y="232727"/>
                  <a:pt x="609225" y="222406"/>
                  <a:pt x="619939" y="215978"/>
                </a:cubicBezTo>
                <a:cubicBezTo>
                  <a:pt x="631917" y="208791"/>
                  <a:pt x="646444" y="207143"/>
                  <a:pt x="659696" y="202726"/>
                </a:cubicBezTo>
                <a:cubicBezTo>
                  <a:pt x="700464" y="216315"/>
                  <a:pt x="718579" y="229659"/>
                  <a:pt x="765713" y="202726"/>
                </a:cubicBezTo>
                <a:cubicBezTo>
                  <a:pt x="811862" y="176356"/>
                  <a:pt x="768157" y="145167"/>
                  <a:pt x="831974" y="136465"/>
                </a:cubicBezTo>
                <a:cubicBezTo>
                  <a:pt x="915250" y="125109"/>
                  <a:pt x="999835" y="127630"/>
                  <a:pt x="1083765" y="123213"/>
                </a:cubicBezTo>
                <a:cubicBezTo>
                  <a:pt x="1166308" y="40673"/>
                  <a:pt x="1054710" y="160169"/>
                  <a:pt x="1123522" y="56952"/>
                </a:cubicBezTo>
                <a:cubicBezTo>
                  <a:pt x="1151884" y="14410"/>
                  <a:pt x="1161355" y="17837"/>
                  <a:pt x="1203035" y="3944"/>
                </a:cubicBezTo>
                <a:cubicBezTo>
                  <a:pt x="1351658" y="41099"/>
                  <a:pt x="1172898" y="0"/>
                  <a:pt x="1507835" y="30448"/>
                </a:cubicBezTo>
                <a:cubicBezTo>
                  <a:pt x="1521747" y="31713"/>
                  <a:pt x="1534160" y="39862"/>
                  <a:pt x="1547592" y="43700"/>
                </a:cubicBezTo>
                <a:cubicBezTo>
                  <a:pt x="1565104" y="48703"/>
                  <a:pt x="1582931" y="52535"/>
                  <a:pt x="1600600" y="56952"/>
                </a:cubicBezTo>
                <a:cubicBezTo>
                  <a:pt x="1627104" y="74622"/>
                  <a:pt x="1657589" y="87437"/>
                  <a:pt x="1680113" y="109961"/>
                </a:cubicBezTo>
                <a:lnTo>
                  <a:pt x="1772879" y="202726"/>
                </a:lnTo>
                <a:cubicBezTo>
                  <a:pt x="1781714" y="211561"/>
                  <a:pt x="1792452" y="218835"/>
                  <a:pt x="1799383" y="229231"/>
                </a:cubicBezTo>
                <a:lnTo>
                  <a:pt x="1825887" y="268987"/>
                </a:lnTo>
                <a:cubicBezTo>
                  <a:pt x="1830304" y="282239"/>
                  <a:pt x="1832892" y="296250"/>
                  <a:pt x="1839139" y="308744"/>
                </a:cubicBezTo>
                <a:cubicBezTo>
                  <a:pt x="1846262" y="322990"/>
                  <a:pt x="1860052" y="333587"/>
                  <a:pt x="1865644" y="348500"/>
                </a:cubicBezTo>
                <a:cubicBezTo>
                  <a:pt x="1873553" y="369590"/>
                  <a:pt x="1872970" y="393030"/>
                  <a:pt x="1878896" y="414761"/>
                </a:cubicBezTo>
                <a:cubicBezTo>
                  <a:pt x="1886247" y="441715"/>
                  <a:pt x="1905400" y="494274"/>
                  <a:pt x="1905400" y="494274"/>
                </a:cubicBezTo>
                <a:cubicBezTo>
                  <a:pt x="1900983" y="511944"/>
                  <a:pt x="1902251" y="532128"/>
                  <a:pt x="1892148" y="547283"/>
                </a:cubicBezTo>
                <a:cubicBezTo>
                  <a:pt x="1873845" y="574738"/>
                  <a:pt x="1825981" y="580390"/>
                  <a:pt x="1799383" y="587039"/>
                </a:cubicBezTo>
                <a:cubicBezTo>
                  <a:pt x="1732358" y="631723"/>
                  <a:pt x="1781511" y="592583"/>
                  <a:pt x="1719870" y="666552"/>
                </a:cubicBezTo>
                <a:cubicBezTo>
                  <a:pt x="1711871" y="676151"/>
                  <a:pt x="1701170" y="683300"/>
                  <a:pt x="1693365" y="693057"/>
                </a:cubicBezTo>
                <a:cubicBezTo>
                  <a:pt x="1651397" y="745517"/>
                  <a:pt x="1624388" y="796921"/>
                  <a:pt x="1574096" y="838831"/>
                </a:cubicBezTo>
                <a:cubicBezTo>
                  <a:pt x="1561860" y="849027"/>
                  <a:pt x="1547591" y="856500"/>
                  <a:pt x="1534339" y="865335"/>
                </a:cubicBezTo>
                <a:cubicBezTo>
                  <a:pt x="1500163" y="910904"/>
                  <a:pt x="1488869" y="919378"/>
                  <a:pt x="1468079" y="971352"/>
                </a:cubicBezTo>
                <a:cubicBezTo>
                  <a:pt x="1427471" y="1072870"/>
                  <a:pt x="1465869" y="1026569"/>
                  <a:pt x="1415070" y="1077370"/>
                </a:cubicBezTo>
                <a:cubicBezTo>
                  <a:pt x="1370896" y="1072953"/>
                  <a:pt x="1326426" y="1070869"/>
                  <a:pt x="1282548" y="1064118"/>
                </a:cubicBezTo>
                <a:cubicBezTo>
                  <a:pt x="1268742" y="1061994"/>
                  <a:pt x="1256761" y="1050865"/>
                  <a:pt x="1242792" y="1050865"/>
                </a:cubicBezTo>
                <a:cubicBezTo>
                  <a:pt x="1215922" y="1050865"/>
                  <a:pt x="1189347" y="1057601"/>
                  <a:pt x="1163279" y="1064118"/>
                </a:cubicBezTo>
                <a:cubicBezTo>
                  <a:pt x="1136175" y="1070894"/>
                  <a:pt x="1083765" y="1090622"/>
                  <a:pt x="1083765" y="1090622"/>
                </a:cubicBezTo>
                <a:lnTo>
                  <a:pt x="964496" y="1077370"/>
                </a:lnTo>
                <a:lnTo>
                  <a:pt x="818722" y="1064118"/>
                </a:lnTo>
                <a:cubicBezTo>
                  <a:pt x="783304" y="1060390"/>
                  <a:pt x="748044" y="1055283"/>
                  <a:pt x="712705" y="1050865"/>
                </a:cubicBezTo>
                <a:cubicBezTo>
                  <a:pt x="659696" y="1055283"/>
                  <a:pt x="606871" y="1064118"/>
                  <a:pt x="553679" y="1064118"/>
                </a:cubicBezTo>
                <a:cubicBezTo>
                  <a:pt x="504887" y="1064118"/>
                  <a:pt x="456697" y="1050865"/>
                  <a:pt x="407905" y="1050865"/>
                </a:cubicBezTo>
                <a:cubicBezTo>
                  <a:pt x="391269" y="1050865"/>
                  <a:pt x="333884" y="1071122"/>
                  <a:pt x="315139" y="1077370"/>
                </a:cubicBezTo>
                <a:cubicBezTo>
                  <a:pt x="297470" y="1072953"/>
                  <a:pt x="279643" y="1069122"/>
                  <a:pt x="262131" y="1064118"/>
                </a:cubicBezTo>
                <a:cubicBezTo>
                  <a:pt x="210858" y="1049468"/>
                  <a:pt x="246670" y="1057491"/>
                  <a:pt x="235626" y="10508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629400" y="4953000"/>
            <a:ext cx="228600" cy="381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00600" y="5334000"/>
            <a:ext cx="360743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Produced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81000" y="228600"/>
            <a:ext cx="84601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Lucas</a:t>
            </a:r>
            <a:r>
              <a:rPr kumimoji="0" lang="en-US" sz="4000" b="1" i="0" u="sng" strike="noStrike" kern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test 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11430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used to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distinguish between types of alcohol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compounds (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1° 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3°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depends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 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rate of reaction (stability of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carbocation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895600"/>
            <a:ext cx="304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 ZnCl</a:t>
            </a:r>
            <a:r>
              <a:rPr lang="en-US" sz="2800" b="1" baseline="-25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\</a:t>
            </a:r>
            <a:r>
              <a:rPr lang="en-US" sz="2800" b="1" dirty="0" err="1">
                <a:solidFill>
                  <a:srgbClr val="FFFF00"/>
                </a:solidFill>
              </a:rPr>
              <a:t>HCl</a:t>
            </a:r>
            <a:r>
              <a:rPr lang="en-US" sz="2800" b="1" dirty="0">
                <a:solidFill>
                  <a:srgbClr val="FFFF00"/>
                </a:solidFill>
              </a:rPr>
              <a:t> reagent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39624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replacement (-OH) </a:t>
            </a:r>
            <a:r>
              <a:rPr lang="en-US" sz="2400" b="1" dirty="0"/>
              <a:t>group of alcohol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 (-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Cl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400" b="1" dirty="0"/>
              <a:t>from reagent and 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formed</a:t>
            </a:r>
            <a:r>
              <a:rPr lang="en-US" sz="2400" b="1" dirty="0"/>
              <a:t> alkyl chloride 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(R-</a:t>
            </a:r>
            <a:r>
              <a:rPr lang="en-US" sz="2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Cl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 </a:t>
            </a:r>
            <a:r>
              <a:rPr lang="en-US" sz="2400" b="1" dirty="0">
                <a:solidFill>
                  <a:srgbClr val="FFC000"/>
                </a:solidFill>
              </a:rPr>
              <a:t>as cloudy (+).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cas-Test-Re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200400"/>
            <a:ext cx="5410200" cy="9908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ardrop 4"/>
          <p:cNvSpPr/>
          <p:nvPr/>
        </p:nvSpPr>
        <p:spPr>
          <a:xfrm rot="20935676">
            <a:off x="2875534" y="4351389"/>
            <a:ext cx="3345574" cy="908864"/>
          </a:xfrm>
          <a:prstGeom prst="teardrop">
            <a:avLst>
              <a:gd name="adj" fmla="val 12612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b="1" dirty="0">
                <a:solidFill>
                  <a:srgbClr val="FFC000"/>
                </a:solidFill>
                <a:latin typeface="Microsoft PhagsPa" pitchFamily="34" charset="0"/>
              </a:rPr>
              <a:t>Produced</a:t>
            </a:r>
            <a:r>
              <a:rPr lang="en-US" b="1" dirty="0">
                <a:latin typeface="Microsoft PhagsPa" pitchFamily="34" charset="0"/>
              </a:rPr>
              <a:t> </a:t>
            </a:r>
          </a:p>
          <a:p>
            <a:pPr algn="ctr" rtl="0"/>
            <a:r>
              <a:rPr lang="en-US" b="1" dirty="0">
                <a:solidFill>
                  <a:srgbClr val="FFFFCC"/>
                </a:solidFill>
                <a:latin typeface="Microsoft PhagsPa" pitchFamily="34" charset="0"/>
              </a:rPr>
              <a:t>alkyl </a:t>
            </a:r>
            <a:r>
              <a:rPr lang="en-US" b="1" dirty="0" err="1">
                <a:solidFill>
                  <a:srgbClr val="FFFFCC"/>
                </a:solidFill>
                <a:latin typeface="Microsoft PhagsPa" pitchFamily="34" charset="0"/>
              </a:rPr>
              <a:t>halid</a:t>
            </a:r>
            <a:r>
              <a:rPr lang="en-US" b="1" dirty="0">
                <a:solidFill>
                  <a:srgbClr val="FFFFCC"/>
                </a:solidFill>
                <a:latin typeface="Microsoft PhagsPa" pitchFamily="34" charset="0"/>
              </a:rPr>
              <a:t> (cloudy)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0" y="990600"/>
            <a:ext cx="65081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l" rtl="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FF0066"/>
                </a:solidFill>
                <a:latin typeface="Comic Sans MS" pitchFamily="66" charset="0"/>
                <a:cs typeface="Arial"/>
              </a:rPr>
              <a:t>(3°)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990600"/>
            <a:ext cx="60914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l" rtl="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(1°)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990600"/>
            <a:ext cx="65081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ysClr val="windowText" lastClr="000000"/>
                </a:solidFill>
                <a:latin typeface="Comic Sans MS" pitchFamily="66" charset="0"/>
                <a:cs typeface="Arial"/>
              </a:rPr>
              <a:t>(2°)</a:t>
            </a:r>
          </a:p>
        </p:txBody>
      </p:sp>
      <p:sp>
        <p:nvSpPr>
          <p:cNvPr id="9" name="Chevron 8"/>
          <p:cNvSpPr/>
          <p:nvPr/>
        </p:nvSpPr>
        <p:spPr>
          <a:xfrm flipH="1">
            <a:off x="6019800" y="838200"/>
            <a:ext cx="596348" cy="7620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3200400" y="838200"/>
            <a:ext cx="609600" cy="7620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1261" y="1600200"/>
            <a:ext cx="1420261" cy="856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Formed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Immediately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(+)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0505" y="1600200"/>
            <a:ext cx="1796966" cy="856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Formed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After (3-5 min)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(+)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00" y="1524000"/>
            <a:ext cx="928138" cy="856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Not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Formed</a:t>
            </a:r>
          </a:p>
          <a:p>
            <a:pPr marL="526415" marR="5080" indent="-514350" algn="ctr" rtl="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Arial"/>
              </a:rPr>
              <a:t>(-)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775</Words>
  <Application>Microsoft Office PowerPoint</Application>
  <PresentationFormat>On-screen Show (4:3)</PresentationFormat>
  <Paragraphs>175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Agency FB</vt:lpstr>
      <vt:lpstr>Arial</vt:lpstr>
      <vt:lpstr>Arial Black</vt:lpstr>
      <vt:lpstr>Calibri</vt:lpstr>
      <vt:lpstr>Comic Sans MS</vt:lpstr>
      <vt:lpstr>Kristen ITC</vt:lpstr>
      <vt:lpstr>Microsoft PhagsPa</vt:lpstr>
      <vt:lpstr>Segoe Print</vt:lpstr>
      <vt:lpstr>Times New Roman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test :</vt:lpstr>
      <vt:lpstr> equation:- </vt:lpstr>
      <vt:lpstr>PowerPoint Presentation</vt:lpstr>
      <vt:lpstr>PowerPoint Presentation</vt:lpstr>
      <vt:lpstr>PowerPoint Presentation</vt:lpstr>
      <vt:lpstr>NaOI + NaI + H2O</vt:lpstr>
      <vt:lpstr>PowerPoint Presentation</vt:lpstr>
      <vt:lpstr> Procedure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161</cp:revision>
  <dcterms:created xsi:type="dcterms:W3CDTF">2017-10-22T16:34:43Z</dcterms:created>
  <dcterms:modified xsi:type="dcterms:W3CDTF">2025-12-29T17:35:28Z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2017-10-22T00:00:00Z</vt:filetime>
  </property>
</Properties>
</file>