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8" r:id="rId6"/>
    <p:sldId id="270" r:id="rId7"/>
    <p:sldId id="279" r:id="rId8"/>
    <p:sldId id="280" r:id="rId9"/>
    <p:sldId id="260" r:id="rId10"/>
    <p:sldId id="264" r:id="rId11"/>
    <p:sldId id="262" r:id="rId12"/>
    <p:sldId id="263" r:id="rId13"/>
    <p:sldId id="283" r:id="rId14"/>
    <p:sldId id="281" r:id="rId15"/>
    <p:sldId id="282" r:id="rId16"/>
    <p:sldId id="278" r:id="rId17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2" autoAdjust="0"/>
    <p:restoredTop sz="94660"/>
  </p:normalViewPr>
  <p:slideViewPr>
    <p:cSldViewPr>
      <p:cViewPr varScale="1">
        <p:scale>
          <a:sx n="98" d="100"/>
          <a:sy n="98" d="100"/>
        </p:scale>
        <p:origin x="461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7D23F-73A5-4B63-ADE4-F4D1F88274F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1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9621A-A66C-4EA2-BBBE-0371476C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0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621A-A66C-4EA2-BBBE-0371476C35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405"/>
          </a:xfrm>
          <a:custGeom>
            <a:avLst/>
            <a:gdLst/>
            <a:ahLst/>
            <a:cxnLst/>
            <a:rect l="l" t="t" r="r" b="b"/>
            <a:pathLst>
              <a:path w="9144000" h="5145405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 u="heavy">
                <a:solidFill>
                  <a:srgbClr val="92D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405"/>
          </a:xfrm>
          <a:custGeom>
            <a:avLst/>
            <a:gdLst/>
            <a:ahLst/>
            <a:cxnLst/>
            <a:rect l="l" t="t" r="r" b="b"/>
            <a:pathLst>
              <a:path w="9144000" h="5145405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 u="heavy">
                <a:solidFill>
                  <a:srgbClr val="92D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 u="heavy">
                <a:solidFill>
                  <a:srgbClr val="92D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4502" y="108661"/>
            <a:ext cx="6174994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 u="heavy">
                <a:solidFill>
                  <a:srgbClr val="92D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044" y="1294587"/>
            <a:ext cx="8223910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91455" y="1621561"/>
            <a:ext cx="3363340" cy="863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DD97982-AA68-2BC6-367B-1E47F5C18D48}"/>
              </a:ext>
            </a:extLst>
          </p:cNvPr>
          <p:cNvSpPr txBox="1"/>
          <p:nvPr/>
        </p:nvSpPr>
        <p:spPr>
          <a:xfrm>
            <a:off x="4648200" y="3713225"/>
            <a:ext cx="335280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6200"/>
              </a:lnSpc>
              <a:spcBef>
                <a:spcPts val="310"/>
              </a:spcBef>
            </a:pPr>
            <a:r>
              <a:rPr lang="en-US" sz="3200" baseline="2859" dirty="0">
                <a:solidFill>
                  <a:srgbClr val="6F2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  <a:cs typeface="Kristen ITC"/>
              </a:rPr>
              <a:t>M.Sc. </a:t>
            </a:r>
            <a:r>
              <a:rPr lang="en-US" sz="3200" baseline="2859" dirty="0" err="1">
                <a:solidFill>
                  <a:srgbClr val="6F2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  <a:cs typeface="Kristen ITC"/>
              </a:rPr>
              <a:t>Hala</a:t>
            </a:r>
            <a:r>
              <a:rPr lang="en-US" sz="3200" baseline="2859" dirty="0">
                <a:solidFill>
                  <a:srgbClr val="6F2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  <a:cs typeface="Kristen ITC"/>
              </a:rPr>
              <a:t> Ayad M. R.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/>
              <a:cs typeface="Kristen I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315200" y="2803525"/>
            <a:ext cx="1828798" cy="2341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685800" y="822325"/>
            <a:ext cx="7696200" cy="2680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1" u="heavy">
                <a:solidFill>
                  <a:srgbClr val="92D05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2855"/>
              </a:lnSpc>
              <a:spcBef>
                <a:spcPts val="100"/>
              </a:spcBef>
            </a:pPr>
            <a:r>
              <a:rPr lang="en-US" sz="2400" u="none" spc="15" dirty="0">
                <a:solidFill>
                  <a:srgbClr val="0070C0"/>
                </a:solidFill>
                <a:latin typeface="MV Boli"/>
                <a:cs typeface="MV Boli"/>
              </a:rPr>
              <a:t>b. </a:t>
            </a:r>
            <a:r>
              <a:rPr lang="en-US" sz="2800" i="0" u="none" spc="-5" dirty="0">
                <a:solidFill>
                  <a:srgbClr val="0070C0"/>
                </a:solidFill>
                <a:latin typeface="Calibri"/>
                <a:cs typeface="Calibri"/>
              </a:rPr>
              <a:t>Chloroform </a:t>
            </a:r>
            <a:r>
              <a:rPr lang="en-US" sz="2800" i="0" u="none" spc="-15" dirty="0">
                <a:solidFill>
                  <a:srgbClr val="0070C0"/>
                </a:solidFill>
                <a:latin typeface="Calibri"/>
                <a:cs typeface="Calibri"/>
              </a:rPr>
              <a:t>test </a:t>
            </a:r>
          </a:p>
          <a:p>
            <a:pPr marL="12700">
              <a:lnSpc>
                <a:spcPts val="2855"/>
              </a:lnSpc>
              <a:spcBef>
                <a:spcPts val="100"/>
              </a:spcBef>
            </a:pPr>
            <a:endParaRPr lang="en-US" sz="2800" i="0" u="none" spc="-15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  <a:spcBef>
                <a:spcPts val="100"/>
              </a:spcBef>
              <a:buFontTx/>
              <a:buChar char="-"/>
            </a:pPr>
            <a:r>
              <a:rPr lang="en-US" sz="2800" i="0" u="none" spc="-15" dirty="0">
                <a:solidFill>
                  <a:srgbClr val="0070C0"/>
                </a:solidFill>
                <a:latin typeface="Calibri"/>
                <a:cs typeface="Calibri"/>
              </a:rPr>
              <a:t>Also called </a:t>
            </a:r>
            <a:r>
              <a:rPr lang="en-US" sz="2800" i="0" u="none" spc="25" dirty="0">
                <a:solidFill>
                  <a:srgbClr val="0070C0"/>
                </a:solidFill>
                <a:latin typeface="Calibri"/>
                <a:cs typeface="Calibri"/>
              </a:rPr>
              <a:t>(</a:t>
            </a:r>
            <a:r>
              <a:rPr lang="en-US" sz="2800" i="0" u="none" spc="25" dirty="0">
                <a:solidFill>
                  <a:srgbClr val="CC0000"/>
                </a:solidFill>
                <a:latin typeface="MV Boli"/>
                <a:cs typeface="MV Boli"/>
              </a:rPr>
              <a:t>Reimer-</a:t>
            </a:r>
            <a:r>
              <a:rPr lang="en-US" sz="2800" i="0" u="none" spc="25" dirty="0" err="1">
                <a:solidFill>
                  <a:srgbClr val="CC0000"/>
                </a:solidFill>
                <a:latin typeface="MV Boli"/>
                <a:cs typeface="MV Boli"/>
              </a:rPr>
              <a:t>Tiemann</a:t>
            </a:r>
            <a:r>
              <a:rPr lang="en-US" sz="2800" i="0" u="none" spc="160" dirty="0">
                <a:solidFill>
                  <a:srgbClr val="CC0000"/>
                </a:solidFill>
                <a:latin typeface="MV Boli"/>
                <a:cs typeface="MV Boli"/>
              </a:rPr>
              <a:t> </a:t>
            </a:r>
            <a:r>
              <a:rPr lang="en-US" sz="2800" i="0" u="none" spc="25" dirty="0">
                <a:solidFill>
                  <a:srgbClr val="CC0000"/>
                </a:solidFill>
                <a:latin typeface="MV Boli"/>
                <a:cs typeface="MV Boli"/>
              </a:rPr>
              <a:t>reaction</a:t>
            </a:r>
            <a:r>
              <a:rPr lang="en-US" sz="2800" i="0" u="none" spc="25" dirty="0">
                <a:solidFill>
                  <a:srgbClr val="0070C0"/>
                </a:solidFill>
                <a:latin typeface="MV Boli"/>
                <a:cs typeface="MV Boli"/>
              </a:rPr>
              <a:t>)</a:t>
            </a:r>
          </a:p>
          <a:p>
            <a:pPr marL="12700">
              <a:lnSpc>
                <a:spcPts val="2855"/>
              </a:lnSpc>
              <a:spcBef>
                <a:spcPts val="100"/>
              </a:spcBef>
              <a:buFontTx/>
              <a:buChar char="-"/>
            </a:pPr>
            <a:endParaRPr lang="en-US" sz="2800" i="0" dirty="0">
              <a:latin typeface="MV Boli"/>
              <a:cs typeface="MV Boli"/>
            </a:endParaRPr>
          </a:p>
          <a:p>
            <a:pPr marL="12700">
              <a:lnSpc>
                <a:spcPts val="2855"/>
              </a:lnSpc>
              <a:spcBef>
                <a:spcPts val="100"/>
              </a:spcBef>
              <a:buFontTx/>
              <a:buChar char="-"/>
            </a:pPr>
            <a:r>
              <a:rPr lang="en-US" sz="2800" i="0" u="none" dirty="0">
                <a:solidFill>
                  <a:srgbClr val="F9C090"/>
                </a:solidFill>
                <a:latin typeface="MV Boli"/>
                <a:cs typeface="MV Boli"/>
              </a:rPr>
              <a:t> </a:t>
            </a:r>
            <a:r>
              <a:rPr lang="en-US" sz="2800" b="0" i="0" u="none" dirty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depends on </a:t>
            </a:r>
            <a:r>
              <a:rPr lang="en-US" sz="2800" b="0" i="0" u="none" dirty="0">
                <a:solidFill>
                  <a:schemeClr val="accent6">
                    <a:lumMod val="50000"/>
                  </a:schemeClr>
                </a:solidFill>
                <a:latin typeface="Miriam" pitchFamily="34" charset="-79"/>
                <a:cs typeface="Miriam" pitchFamily="34" charset="-79"/>
              </a:rPr>
              <a:t>add (-CH=O) group to o- position of phenol. </a:t>
            </a:r>
          </a:p>
          <a:p>
            <a:pPr marL="12700">
              <a:lnSpc>
                <a:spcPts val="2855"/>
              </a:lnSpc>
              <a:spcBef>
                <a:spcPts val="100"/>
              </a:spcBef>
            </a:pPr>
            <a:r>
              <a:rPr lang="en-US" sz="2800" b="0" i="0" u="none" dirty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            (O-</a:t>
            </a:r>
            <a:r>
              <a:rPr lang="en-US" sz="2800" b="0" i="0" u="none" dirty="0" err="1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Formylation</a:t>
            </a:r>
            <a:r>
              <a:rPr lang="en-US" sz="2800" b="0" i="0" u="none" dirty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 </a:t>
            </a:r>
            <a:r>
              <a:rPr lang="en-US" sz="2800" b="0" i="0" u="none" spc="15" dirty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of </a:t>
            </a:r>
            <a:r>
              <a:rPr lang="en-US" sz="2800" b="0" i="0" u="none" spc="5" dirty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phenol</a:t>
            </a:r>
            <a:r>
              <a:rPr lang="en-US" sz="2800" b="0" i="0" u="none" spc="-270" dirty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 </a:t>
            </a:r>
            <a:r>
              <a:rPr lang="en-US" sz="2800" b="0" i="0" u="none" dirty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compounds).</a:t>
            </a:r>
            <a:endParaRPr lang="en-US" sz="2800" b="0" i="0" dirty="0">
              <a:solidFill>
                <a:srgbClr val="002060"/>
              </a:solidFill>
              <a:latin typeface="Miriam" pitchFamily="34" charset="-79"/>
              <a:cs typeface="Miriam" pitchFamily="34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19400" y="1279525"/>
            <a:ext cx="4191000" cy="3540253"/>
          </a:xfrm>
          <a:custGeom>
            <a:avLst/>
            <a:gdLst/>
            <a:ahLst/>
            <a:cxnLst/>
            <a:rect l="l" t="t" r="r" b="b"/>
            <a:pathLst>
              <a:path w="3810000" h="3209925">
                <a:moveTo>
                  <a:pt x="0" y="3209544"/>
                </a:moveTo>
                <a:lnTo>
                  <a:pt x="3810000" y="3209544"/>
                </a:lnTo>
                <a:lnTo>
                  <a:pt x="3810000" y="0"/>
                </a:lnTo>
                <a:lnTo>
                  <a:pt x="0" y="0"/>
                </a:lnTo>
                <a:lnTo>
                  <a:pt x="0" y="3209544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6959" y="1841677"/>
            <a:ext cx="324485" cy="132715"/>
          </a:xfrm>
          <a:custGeom>
            <a:avLst/>
            <a:gdLst/>
            <a:ahLst/>
            <a:cxnLst/>
            <a:rect l="l" t="t" r="r" b="b"/>
            <a:pathLst>
              <a:path w="324485" h="132714">
                <a:moveTo>
                  <a:pt x="324262" y="132143"/>
                </a:moveTo>
                <a:lnTo>
                  <a:pt x="0" y="0"/>
                </a:lnTo>
              </a:path>
            </a:pathLst>
          </a:custGeom>
          <a:ln w="7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1221" y="1973821"/>
            <a:ext cx="7620" cy="271145"/>
          </a:xfrm>
          <a:custGeom>
            <a:avLst/>
            <a:gdLst/>
            <a:ahLst/>
            <a:cxnLst/>
            <a:rect l="l" t="t" r="r" b="b"/>
            <a:pathLst>
              <a:path w="7619" h="271144">
                <a:moveTo>
                  <a:pt x="0" y="0"/>
                </a:moveTo>
                <a:lnTo>
                  <a:pt x="7460" y="271138"/>
                </a:lnTo>
              </a:path>
            </a:pathLst>
          </a:custGeom>
          <a:ln w="12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6484" y="1993652"/>
            <a:ext cx="5080" cy="233679"/>
          </a:xfrm>
          <a:custGeom>
            <a:avLst/>
            <a:gdLst/>
            <a:ahLst/>
            <a:cxnLst/>
            <a:rect l="l" t="t" r="r" b="b"/>
            <a:pathLst>
              <a:path w="5080" h="233680">
                <a:moveTo>
                  <a:pt x="0" y="0"/>
                </a:moveTo>
                <a:lnTo>
                  <a:pt x="5059" y="233189"/>
                </a:lnTo>
              </a:path>
            </a:pathLst>
          </a:custGeom>
          <a:ln w="12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9491" y="2244960"/>
            <a:ext cx="319405" cy="139065"/>
          </a:xfrm>
          <a:custGeom>
            <a:avLst/>
            <a:gdLst/>
            <a:ahLst/>
            <a:cxnLst/>
            <a:rect l="l" t="t" r="r" b="b"/>
            <a:pathLst>
              <a:path w="319405" h="139064">
                <a:moveTo>
                  <a:pt x="319190" y="0"/>
                </a:moveTo>
                <a:lnTo>
                  <a:pt x="0" y="138994"/>
                </a:lnTo>
              </a:path>
            </a:pathLst>
          </a:custGeom>
          <a:ln w="76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5532" y="2252171"/>
            <a:ext cx="324485" cy="132080"/>
          </a:xfrm>
          <a:custGeom>
            <a:avLst/>
            <a:gdLst/>
            <a:ahLst/>
            <a:cxnLst/>
            <a:rect l="l" t="t" r="r" b="b"/>
            <a:pathLst>
              <a:path w="324485" h="132080">
                <a:moveTo>
                  <a:pt x="323959" y="131783"/>
                </a:moveTo>
                <a:lnTo>
                  <a:pt x="0" y="0"/>
                </a:lnTo>
              </a:path>
            </a:pathLst>
          </a:custGeom>
          <a:ln w="7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979" y="2234053"/>
            <a:ext cx="280035" cy="114300"/>
          </a:xfrm>
          <a:custGeom>
            <a:avLst/>
            <a:gdLst/>
            <a:ahLst/>
            <a:cxnLst/>
            <a:rect l="l" t="t" r="r" b="b"/>
            <a:pathLst>
              <a:path w="280035" h="114300">
                <a:moveTo>
                  <a:pt x="279511" y="113755"/>
                </a:moveTo>
                <a:lnTo>
                  <a:pt x="0" y="0"/>
                </a:lnTo>
              </a:path>
            </a:pathLst>
          </a:custGeom>
          <a:ln w="7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8074" y="1982745"/>
            <a:ext cx="7620" cy="269875"/>
          </a:xfrm>
          <a:custGeom>
            <a:avLst/>
            <a:gdLst/>
            <a:ahLst/>
            <a:cxnLst/>
            <a:rect l="l" t="t" r="r" b="b"/>
            <a:pathLst>
              <a:path w="7619" h="269875">
                <a:moveTo>
                  <a:pt x="7457" y="269425"/>
                </a:moveTo>
                <a:lnTo>
                  <a:pt x="0" y="0"/>
                </a:lnTo>
              </a:path>
            </a:pathLst>
          </a:custGeom>
          <a:ln w="12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8074" y="1841677"/>
            <a:ext cx="319405" cy="141605"/>
          </a:xfrm>
          <a:custGeom>
            <a:avLst/>
            <a:gdLst/>
            <a:ahLst/>
            <a:cxnLst/>
            <a:rect l="l" t="t" r="r" b="b"/>
            <a:pathLst>
              <a:path w="319405" h="141605">
                <a:moveTo>
                  <a:pt x="318884" y="0"/>
                </a:moveTo>
                <a:lnTo>
                  <a:pt x="0" y="141067"/>
                </a:lnTo>
              </a:path>
            </a:pathLst>
          </a:custGeom>
          <a:ln w="7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4909" y="1879626"/>
            <a:ext cx="272415" cy="121285"/>
          </a:xfrm>
          <a:custGeom>
            <a:avLst/>
            <a:gdLst/>
            <a:ahLst/>
            <a:cxnLst/>
            <a:rect l="l" t="t" r="r" b="b"/>
            <a:pathLst>
              <a:path w="272414" h="121285">
                <a:moveTo>
                  <a:pt x="272050" y="0"/>
                </a:moveTo>
                <a:lnTo>
                  <a:pt x="0" y="121147"/>
                </a:lnTo>
              </a:path>
            </a:pathLst>
          </a:custGeom>
          <a:ln w="7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2195" y="1637512"/>
            <a:ext cx="5080" cy="204470"/>
          </a:xfrm>
          <a:custGeom>
            <a:avLst/>
            <a:gdLst/>
            <a:ahLst/>
            <a:cxnLst/>
            <a:rect l="l" t="t" r="r" b="b"/>
            <a:pathLst>
              <a:path w="5080" h="204469">
                <a:moveTo>
                  <a:pt x="4764" y="204165"/>
                </a:moveTo>
                <a:lnTo>
                  <a:pt x="0" y="0"/>
                </a:lnTo>
              </a:path>
            </a:pathLst>
          </a:custGeom>
          <a:ln w="12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7419" y="1968323"/>
            <a:ext cx="123825" cy="46990"/>
          </a:xfrm>
          <a:custGeom>
            <a:avLst/>
            <a:gdLst/>
            <a:ahLst/>
            <a:cxnLst/>
            <a:rect l="l" t="t" r="r" b="b"/>
            <a:pathLst>
              <a:path w="123825" h="46989">
                <a:moveTo>
                  <a:pt x="0" y="0"/>
                </a:moveTo>
                <a:lnTo>
                  <a:pt x="14895" y="23526"/>
                </a:lnTo>
                <a:lnTo>
                  <a:pt x="0" y="46872"/>
                </a:lnTo>
                <a:lnTo>
                  <a:pt x="123721" y="235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2507" y="1995274"/>
            <a:ext cx="1232535" cy="0"/>
          </a:xfrm>
          <a:custGeom>
            <a:avLst/>
            <a:gdLst/>
            <a:ahLst/>
            <a:cxnLst/>
            <a:rect l="l" t="t" r="r" b="b"/>
            <a:pathLst>
              <a:path w="1232535">
                <a:moveTo>
                  <a:pt x="123202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2807" y="1992609"/>
            <a:ext cx="1239520" cy="0"/>
          </a:xfrm>
          <a:custGeom>
            <a:avLst/>
            <a:gdLst/>
            <a:ahLst/>
            <a:cxnLst/>
            <a:rect l="l" t="t" r="r" b="b"/>
            <a:pathLst>
              <a:path w="1239520">
                <a:moveTo>
                  <a:pt x="0" y="0"/>
                </a:moveTo>
                <a:lnTo>
                  <a:pt x="1239434" y="0"/>
                </a:lnTo>
              </a:path>
            </a:pathLst>
          </a:custGeom>
          <a:ln w="8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0678" y="1756676"/>
            <a:ext cx="319405" cy="135890"/>
          </a:xfrm>
          <a:custGeom>
            <a:avLst/>
            <a:gdLst/>
            <a:ahLst/>
            <a:cxnLst/>
            <a:rect l="l" t="t" r="r" b="b"/>
            <a:pathLst>
              <a:path w="319404" h="135889">
                <a:moveTo>
                  <a:pt x="319214" y="135569"/>
                </a:moveTo>
                <a:lnTo>
                  <a:pt x="0" y="0"/>
                </a:lnTo>
              </a:path>
            </a:pathLst>
          </a:custGeom>
          <a:ln w="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9893" y="1892245"/>
            <a:ext cx="0" cy="271145"/>
          </a:xfrm>
          <a:custGeom>
            <a:avLst/>
            <a:gdLst/>
            <a:ahLst/>
            <a:cxnLst/>
            <a:rect l="l" t="t" r="r" b="b"/>
            <a:pathLst>
              <a:path h="271144">
                <a:moveTo>
                  <a:pt x="0" y="0"/>
                </a:moveTo>
                <a:lnTo>
                  <a:pt x="0" y="271138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55082" y="1912346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206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0678" y="2163384"/>
            <a:ext cx="319405" cy="135890"/>
          </a:xfrm>
          <a:custGeom>
            <a:avLst/>
            <a:gdLst/>
            <a:ahLst/>
            <a:cxnLst/>
            <a:rect l="l" t="t" r="r" b="b"/>
            <a:pathLst>
              <a:path w="319404" h="135889">
                <a:moveTo>
                  <a:pt x="319214" y="0"/>
                </a:moveTo>
                <a:lnTo>
                  <a:pt x="0" y="135839"/>
                </a:lnTo>
              </a:path>
            </a:pathLst>
          </a:custGeom>
          <a:ln w="76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9124" y="2163384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321553" y="135839"/>
                </a:moveTo>
                <a:lnTo>
                  <a:pt x="0" y="0"/>
                </a:lnTo>
              </a:path>
            </a:pathLst>
          </a:custGeom>
          <a:ln w="7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03566" y="2143553"/>
            <a:ext cx="277495" cy="118110"/>
          </a:xfrm>
          <a:custGeom>
            <a:avLst/>
            <a:gdLst/>
            <a:ahLst/>
            <a:cxnLst/>
            <a:rect l="l" t="t" r="r" b="b"/>
            <a:pathLst>
              <a:path w="277495" h="118110">
                <a:moveTo>
                  <a:pt x="277112" y="117541"/>
                </a:moveTo>
                <a:lnTo>
                  <a:pt x="0" y="0"/>
                </a:lnTo>
              </a:path>
            </a:pathLst>
          </a:custGeom>
          <a:ln w="7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59124" y="1892245"/>
            <a:ext cx="0" cy="271145"/>
          </a:xfrm>
          <a:custGeom>
            <a:avLst/>
            <a:gdLst/>
            <a:ahLst/>
            <a:cxnLst/>
            <a:rect l="l" t="t" r="r" b="b"/>
            <a:pathLst>
              <a:path h="271144">
                <a:moveTo>
                  <a:pt x="0" y="271138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9124" y="1756676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321553" y="0"/>
                </a:moveTo>
                <a:lnTo>
                  <a:pt x="0" y="135569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3566" y="1794624"/>
            <a:ext cx="277495" cy="116205"/>
          </a:xfrm>
          <a:custGeom>
            <a:avLst/>
            <a:gdLst/>
            <a:ahLst/>
            <a:cxnLst/>
            <a:rect l="l" t="t" r="r" b="b"/>
            <a:pathLst>
              <a:path w="277495" h="116205">
                <a:moveTo>
                  <a:pt x="277112" y="0"/>
                </a:moveTo>
                <a:lnTo>
                  <a:pt x="0" y="115738"/>
                </a:lnTo>
              </a:path>
            </a:pathLst>
          </a:custGeom>
          <a:ln w="7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80678" y="1552421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255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99893" y="1785701"/>
            <a:ext cx="252095" cy="106680"/>
          </a:xfrm>
          <a:custGeom>
            <a:avLst/>
            <a:gdLst/>
            <a:ahLst/>
            <a:cxnLst/>
            <a:rect l="l" t="t" r="r" b="b"/>
            <a:pathLst>
              <a:path w="252095" h="106680">
                <a:moveTo>
                  <a:pt x="0" y="106544"/>
                </a:moveTo>
                <a:lnTo>
                  <a:pt x="251998" y="0"/>
                </a:lnTo>
              </a:path>
            </a:pathLst>
          </a:custGeom>
          <a:ln w="7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53945" y="2817974"/>
            <a:ext cx="321945" cy="137795"/>
          </a:xfrm>
          <a:custGeom>
            <a:avLst/>
            <a:gdLst/>
            <a:ahLst/>
            <a:cxnLst/>
            <a:rect l="l" t="t" r="r" b="b"/>
            <a:pathLst>
              <a:path w="321944" h="137794">
                <a:moveTo>
                  <a:pt x="321566" y="137281"/>
                </a:moveTo>
                <a:lnTo>
                  <a:pt x="0" y="0"/>
                </a:lnTo>
              </a:path>
            </a:pathLst>
          </a:custGeom>
          <a:ln w="7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5511" y="2955256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425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1069" y="2973374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477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53945" y="3224682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4" h="135889">
                <a:moveTo>
                  <a:pt x="321566" y="0"/>
                </a:moveTo>
                <a:lnTo>
                  <a:pt x="0" y="135569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4752" y="3224682"/>
            <a:ext cx="319405" cy="135890"/>
          </a:xfrm>
          <a:custGeom>
            <a:avLst/>
            <a:gdLst/>
            <a:ahLst/>
            <a:cxnLst/>
            <a:rect l="l" t="t" r="r" b="b"/>
            <a:pathLst>
              <a:path w="319405" h="135889">
                <a:moveTo>
                  <a:pt x="319192" y="135569"/>
                </a:moveTo>
                <a:lnTo>
                  <a:pt x="0" y="0"/>
                </a:lnTo>
              </a:path>
            </a:pathLst>
          </a:custGeom>
          <a:ln w="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79504" y="3206564"/>
            <a:ext cx="274955" cy="116205"/>
          </a:xfrm>
          <a:custGeom>
            <a:avLst/>
            <a:gdLst/>
            <a:ahLst/>
            <a:cxnLst/>
            <a:rect l="l" t="t" r="r" b="b"/>
            <a:pathLst>
              <a:path w="274955" h="116204">
                <a:moveTo>
                  <a:pt x="274440" y="115738"/>
                </a:moveTo>
                <a:lnTo>
                  <a:pt x="0" y="0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34752" y="2955256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269425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34752" y="2817974"/>
            <a:ext cx="319405" cy="137795"/>
          </a:xfrm>
          <a:custGeom>
            <a:avLst/>
            <a:gdLst/>
            <a:ahLst/>
            <a:cxnLst/>
            <a:rect l="l" t="t" r="r" b="b"/>
            <a:pathLst>
              <a:path w="319405" h="137794">
                <a:moveTo>
                  <a:pt x="319192" y="0"/>
                </a:moveTo>
                <a:lnTo>
                  <a:pt x="0" y="137281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79504" y="2855923"/>
            <a:ext cx="274955" cy="117475"/>
          </a:xfrm>
          <a:custGeom>
            <a:avLst/>
            <a:gdLst/>
            <a:ahLst/>
            <a:cxnLst/>
            <a:rect l="l" t="t" r="r" b="b"/>
            <a:pathLst>
              <a:path w="274955" h="117475">
                <a:moveTo>
                  <a:pt x="274440" y="0"/>
                </a:moveTo>
                <a:lnTo>
                  <a:pt x="0" y="117451"/>
                </a:lnTo>
              </a:path>
            </a:pathLst>
          </a:custGeom>
          <a:ln w="7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53945" y="261371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255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4295" y="2944620"/>
            <a:ext cx="123825" cy="46990"/>
          </a:xfrm>
          <a:custGeom>
            <a:avLst/>
            <a:gdLst/>
            <a:ahLst/>
            <a:cxnLst/>
            <a:rect l="l" t="t" r="r" b="b"/>
            <a:pathLst>
              <a:path w="123825" h="46989">
                <a:moveTo>
                  <a:pt x="0" y="0"/>
                </a:moveTo>
                <a:lnTo>
                  <a:pt x="15018" y="23346"/>
                </a:lnTo>
                <a:lnTo>
                  <a:pt x="0" y="46872"/>
                </a:lnTo>
                <a:lnTo>
                  <a:pt x="123598" y="233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89481" y="2971301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123167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79793" y="2968906"/>
            <a:ext cx="1239520" cy="0"/>
          </a:xfrm>
          <a:custGeom>
            <a:avLst/>
            <a:gdLst/>
            <a:ahLst/>
            <a:cxnLst/>
            <a:rect l="l" t="t" r="r" b="b"/>
            <a:pathLst>
              <a:path w="1239520">
                <a:moveTo>
                  <a:pt x="0" y="0"/>
                </a:moveTo>
                <a:lnTo>
                  <a:pt x="1239434" y="0"/>
                </a:lnTo>
              </a:path>
            </a:pathLst>
          </a:custGeom>
          <a:ln w="8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4968" y="2732973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321553" y="135569"/>
                </a:moveTo>
                <a:lnTo>
                  <a:pt x="0" y="0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56522" y="2868542"/>
            <a:ext cx="0" cy="271145"/>
          </a:xfrm>
          <a:custGeom>
            <a:avLst/>
            <a:gdLst/>
            <a:ahLst/>
            <a:cxnLst/>
            <a:rect l="l" t="t" r="r" b="b"/>
            <a:pathLst>
              <a:path h="271144">
                <a:moveTo>
                  <a:pt x="0" y="0"/>
                </a:moveTo>
                <a:lnTo>
                  <a:pt x="0" y="271138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12080" y="2888373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477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4968" y="3139681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321553" y="0"/>
                </a:moveTo>
                <a:lnTo>
                  <a:pt x="0" y="135569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13414" y="3139681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321553" y="135569"/>
                </a:moveTo>
                <a:lnTo>
                  <a:pt x="0" y="0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58102" y="3119850"/>
            <a:ext cx="277495" cy="117475"/>
          </a:xfrm>
          <a:custGeom>
            <a:avLst/>
            <a:gdLst/>
            <a:ahLst/>
            <a:cxnLst/>
            <a:rect l="l" t="t" r="r" b="b"/>
            <a:pathLst>
              <a:path w="277495" h="117475">
                <a:moveTo>
                  <a:pt x="276866" y="117451"/>
                </a:moveTo>
                <a:lnTo>
                  <a:pt x="0" y="0"/>
                </a:lnTo>
              </a:path>
            </a:pathLst>
          </a:custGeom>
          <a:ln w="7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13414" y="2868542"/>
            <a:ext cx="0" cy="271145"/>
          </a:xfrm>
          <a:custGeom>
            <a:avLst/>
            <a:gdLst/>
            <a:ahLst/>
            <a:cxnLst/>
            <a:rect l="l" t="t" r="r" b="b"/>
            <a:pathLst>
              <a:path h="271144">
                <a:moveTo>
                  <a:pt x="0" y="271138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13414" y="2732973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321553" y="0"/>
                </a:moveTo>
                <a:lnTo>
                  <a:pt x="0" y="135569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58102" y="2770921"/>
            <a:ext cx="277495" cy="116205"/>
          </a:xfrm>
          <a:custGeom>
            <a:avLst/>
            <a:gdLst/>
            <a:ahLst/>
            <a:cxnLst/>
            <a:rect l="l" t="t" r="r" b="b"/>
            <a:pathLst>
              <a:path w="277495" h="116205">
                <a:moveTo>
                  <a:pt x="276866" y="0"/>
                </a:moveTo>
                <a:lnTo>
                  <a:pt x="0" y="115738"/>
                </a:lnTo>
              </a:path>
            </a:pathLst>
          </a:custGeom>
          <a:ln w="7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34968" y="2528718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255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75511" y="3224682"/>
            <a:ext cx="257810" cy="108585"/>
          </a:xfrm>
          <a:custGeom>
            <a:avLst/>
            <a:gdLst/>
            <a:ahLst/>
            <a:cxnLst/>
            <a:rect l="l" t="t" r="r" b="b"/>
            <a:pathLst>
              <a:path w="257810" h="108585">
                <a:moveTo>
                  <a:pt x="0" y="0"/>
                </a:moveTo>
                <a:lnTo>
                  <a:pt x="257439" y="108527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56522" y="3139681"/>
            <a:ext cx="252729" cy="107314"/>
          </a:xfrm>
          <a:custGeom>
            <a:avLst/>
            <a:gdLst/>
            <a:ahLst/>
            <a:cxnLst/>
            <a:rect l="l" t="t" r="r" b="b"/>
            <a:pathLst>
              <a:path w="252729" h="107314">
                <a:moveTo>
                  <a:pt x="0" y="0"/>
                </a:moveTo>
                <a:lnTo>
                  <a:pt x="252367" y="106814"/>
                </a:lnTo>
              </a:path>
            </a:pathLst>
          </a:custGeom>
          <a:ln w="7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34968" y="3275250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53945" y="4065374"/>
            <a:ext cx="321945" cy="137795"/>
          </a:xfrm>
          <a:custGeom>
            <a:avLst/>
            <a:gdLst/>
            <a:ahLst/>
            <a:cxnLst/>
            <a:rect l="l" t="t" r="r" b="b"/>
            <a:pathLst>
              <a:path w="321944" h="137795">
                <a:moveTo>
                  <a:pt x="321566" y="137317"/>
                </a:moveTo>
                <a:lnTo>
                  <a:pt x="0" y="0"/>
                </a:lnTo>
              </a:path>
            </a:pathLst>
          </a:custGeom>
          <a:ln w="7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75511" y="4202692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398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31069" y="4220783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217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53945" y="4472091"/>
            <a:ext cx="321945" cy="137795"/>
          </a:xfrm>
          <a:custGeom>
            <a:avLst/>
            <a:gdLst/>
            <a:ahLst/>
            <a:cxnLst/>
            <a:rect l="l" t="t" r="r" b="b"/>
            <a:pathLst>
              <a:path w="321944" h="137795">
                <a:moveTo>
                  <a:pt x="321566" y="0"/>
                </a:moveTo>
                <a:lnTo>
                  <a:pt x="0" y="137321"/>
                </a:lnTo>
              </a:path>
            </a:pathLst>
          </a:custGeom>
          <a:ln w="7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34752" y="4472091"/>
            <a:ext cx="319405" cy="137795"/>
          </a:xfrm>
          <a:custGeom>
            <a:avLst/>
            <a:gdLst/>
            <a:ahLst/>
            <a:cxnLst/>
            <a:rect l="l" t="t" r="r" b="b"/>
            <a:pathLst>
              <a:path w="319405" h="137795">
                <a:moveTo>
                  <a:pt x="319192" y="137321"/>
                </a:moveTo>
                <a:lnTo>
                  <a:pt x="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79504" y="4454000"/>
            <a:ext cx="274955" cy="118110"/>
          </a:xfrm>
          <a:custGeom>
            <a:avLst/>
            <a:gdLst/>
            <a:ahLst/>
            <a:cxnLst/>
            <a:rect l="l" t="t" r="r" b="b"/>
            <a:pathLst>
              <a:path w="274955" h="118110">
                <a:moveTo>
                  <a:pt x="274440" y="117486"/>
                </a:moveTo>
                <a:lnTo>
                  <a:pt x="0" y="0"/>
                </a:lnTo>
              </a:path>
            </a:pathLst>
          </a:custGeom>
          <a:ln w="76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34752" y="4202692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269398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34752" y="4065374"/>
            <a:ext cx="319405" cy="137795"/>
          </a:xfrm>
          <a:custGeom>
            <a:avLst/>
            <a:gdLst/>
            <a:ahLst/>
            <a:cxnLst/>
            <a:rect l="l" t="t" r="r" b="b"/>
            <a:pathLst>
              <a:path w="319405" h="137795">
                <a:moveTo>
                  <a:pt x="319192" y="0"/>
                </a:moveTo>
                <a:lnTo>
                  <a:pt x="0" y="137317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79504" y="4103296"/>
            <a:ext cx="274955" cy="118110"/>
          </a:xfrm>
          <a:custGeom>
            <a:avLst/>
            <a:gdLst/>
            <a:ahLst/>
            <a:cxnLst/>
            <a:rect l="l" t="t" r="r" b="b"/>
            <a:pathLst>
              <a:path w="274955" h="118110">
                <a:moveTo>
                  <a:pt x="274440" y="0"/>
                </a:moveTo>
                <a:lnTo>
                  <a:pt x="0" y="117487"/>
                </a:lnTo>
              </a:path>
            </a:pathLst>
          </a:custGeom>
          <a:ln w="76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53945" y="3861146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204228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04295" y="4264158"/>
            <a:ext cx="123825" cy="47625"/>
          </a:xfrm>
          <a:custGeom>
            <a:avLst/>
            <a:gdLst/>
            <a:ahLst/>
            <a:cxnLst/>
            <a:rect l="l" t="t" r="r" b="b"/>
            <a:pathLst>
              <a:path w="123825" h="47625">
                <a:moveTo>
                  <a:pt x="0" y="0"/>
                </a:moveTo>
                <a:lnTo>
                  <a:pt x="15018" y="23535"/>
                </a:lnTo>
                <a:lnTo>
                  <a:pt x="0" y="47079"/>
                </a:lnTo>
                <a:lnTo>
                  <a:pt x="123598" y="235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89481" y="4291073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123167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79793" y="4288678"/>
            <a:ext cx="1239520" cy="0"/>
          </a:xfrm>
          <a:custGeom>
            <a:avLst/>
            <a:gdLst/>
            <a:ahLst/>
            <a:cxnLst/>
            <a:rect l="l" t="t" r="r" b="b"/>
            <a:pathLst>
              <a:path w="1239520">
                <a:moveTo>
                  <a:pt x="0" y="0"/>
                </a:moveTo>
                <a:lnTo>
                  <a:pt x="1239434" y="0"/>
                </a:lnTo>
              </a:path>
            </a:pathLst>
          </a:custGeom>
          <a:ln w="8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34968" y="4052727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321553" y="135578"/>
                </a:moveTo>
                <a:lnTo>
                  <a:pt x="0" y="0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56522" y="4188305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147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12081" y="4208136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477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34968" y="4459453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321553" y="0"/>
                </a:moveTo>
                <a:lnTo>
                  <a:pt x="0" y="135572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13414" y="4459453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321553" y="135572"/>
                </a:moveTo>
                <a:lnTo>
                  <a:pt x="0" y="0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58102" y="4439613"/>
            <a:ext cx="277495" cy="118110"/>
          </a:xfrm>
          <a:custGeom>
            <a:avLst/>
            <a:gdLst/>
            <a:ahLst/>
            <a:cxnLst/>
            <a:rect l="l" t="t" r="r" b="b"/>
            <a:pathLst>
              <a:path w="277495" h="118110">
                <a:moveTo>
                  <a:pt x="276866" y="117487"/>
                </a:moveTo>
                <a:lnTo>
                  <a:pt x="0" y="0"/>
                </a:lnTo>
              </a:path>
            </a:pathLst>
          </a:custGeom>
          <a:ln w="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13414" y="4188305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271147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13414" y="4052727"/>
            <a:ext cx="321945" cy="135890"/>
          </a:xfrm>
          <a:custGeom>
            <a:avLst/>
            <a:gdLst/>
            <a:ahLst/>
            <a:cxnLst/>
            <a:rect l="l" t="t" r="r" b="b"/>
            <a:pathLst>
              <a:path w="321945" h="135889">
                <a:moveTo>
                  <a:pt x="0" y="135578"/>
                </a:moveTo>
                <a:lnTo>
                  <a:pt x="321553" y="0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58102" y="4090658"/>
            <a:ext cx="277495" cy="116205"/>
          </a:xfrm>
          <a:custGeom>
            <a:avLst/>
            <a:gdLst/>
            <a:ahLst/>
            <a:cxnLst/>
            <a:rect l="l" t="t" r="r" b="b"/>
            <a:pathLst>
              <a:path w="277495" h="116204">
                <a:moveTo>
                  <a:pt x="0" y="115738"/>
                </a:moveTo>
                <a:lnTo>
                  <a:pt x="276866" y="0"/>
                </a:lnTo>
              </a:path>
            </a:pathLst>
          </a:custGeom>
          <a:ln w="7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34968" y="384849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204228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56522" y="4081725"/>
            <a:ext cx="252729" cy="106680"/>
          </a:xfrm>
          <a:custGeom>
            <a:avLst/>
            <a:gdLst/>
            <a:ahLst/>
            <a:cxnLst/>
            <a:rect l="l" t="t" r="r" b="b"/>
            <a:pathLst>
              <a:path w="252729" h="106679">
                <a:moveTo>
                  <a:pt x="0" y="106580"/>
                </a:moveTo>
                <a:lnTo>
                  <a:pt x="252367" y="0"/>
                </a:lnTo>
              </a:path>
            </a:pathLst>
          </a:custGeom>
          <a:ln w="7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75511" y="4065374"/>
            <a:ext cx="321945" cy="137795"/>
          </a:xfrm>
          <a:custGeom>
            <a:avLst/>
            <a:gdLst/>
            <a:ahLst/>
            <a:cxnLst/>
            <a:rect l="l" t="t" r="r" b="b"/>
            <a:pathLst>
              <a:path w="321945" h="137795">
                <a:moveTo>
                  <a:pt x="0" y="137317"/>
                </a:moveTo>
                <a:lnTo>
                  <a:pt x="321578" y="0"/>
                </a:lnTo>
              </a:path>
            </a:pathLst>
          </a:custGeom>
          <a:ln w="7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68433" y="4085204"/>
            <a:ext cx="245110" cy="103505"/>
          </a:xfrm>
          <a:custGeom>
            <a:avLst/>
            <a:gdLst/>
            <a:ahLst/>
            <a:cxnLst/>
            <a:rect l="l" t="t" r="r" b="b"/>
            <a:pathLst>
              <a:path w="245110" h="103504">
                <a:moveTo>
                  <a:pt x="244981" y="103101"/>
                </a:moveTo>
                <a:lnTo>
                  <a:pt x="0" y="0"/>
                </a:lnTo>
              </a:path>
            </a:pathLst>
          </a:custGeom>
          <a:ln w="7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601577" y="1480012"/>
            <a:ext cx="2590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225" dirty="0">
                <a:latin typeface="Times New Roman"/>
                <a:cs typeface="Times New Roman"/>
              </a:rPr>
              <a:t>H</a:t>
            </a:r>
            <a:r>
              <a:rPr sz="1000" spc="254" dirty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43412" y="1769269"/>
            <a:ext cx="489584" cy="43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190" dirty="0">
                <a:latin typeface="Times New Roman"/>
                <a:cs typeface="Times New Roman"/>
              </a:rPr>
              <a:t>CHCl</a:t>
            </a:r>
            <a:r>
              <a:rPr sz="1125" spc="284" baseline="-18518" dirty="0">
                <a:latin typeface="Times New Roman"/>
                <a:cs typeface="Times New Roman"/>
              </a:rPr>
              <a:t>3</a:t>
            </a:r>
            <a:endParaRPr sz="1125" baseline="-18518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790"/>
              </a:spcBef>
            </a:pPr>
            <a:r>
              <a:rPr sz="1000" spc="225" dirty="0">
                <a:latin typeface="Times New Roman"/>
                <a:cs typeface="Times New Roman"/>
              </a:rPr>
              <a:t>N</a:t>
            </a:r>
            <a:r>
              <a:rPr sz="1000" spc="130" dirty="0">
                <a:latin typeface="Times New Roman"/>
                <a:cs typeface="Times New Roman"/>
              </a:rPr>
              <a:t>a</a:t>
            </a:r>
            <a:r>
              <a:rPr sz="1000" spc="305" dirty="0">
                <a:latin typeface="Times New Roman"/>
                <a:cs typeface="Times New Roman"/>
              </a:rPr>
              <a:t>O</a:t>
            </a:r>
            <a:r>
              <a:rPr sz="1000" spc="254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218879" y="1395011"/>
            <a:ext cx="268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300" dirty="0">
                <a:latin typeface="Times New Roman"/>
                <a:cs typeface="Times New Roman"/>
              </a:rPr>
              <a:t>O</a:t>
            </a:r>
            <a:r>
              <a:rPr sz="1000" spc="254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866787" y="1664437"/>
            <a:ext cx="3803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280" dirty="0">
                <a:latin typeface="Times New Roman"/>
                <a:cs typeface="Times New Roman"/>
              </a:rPr>
              <a:t>C</a:t>
            </a:r>
            <a:r>
              <a:rPr sz="1000" spc="225" dirty="0">
                <a:latin typeface="Times New Roman"/>
                <a:cs typeface="Times New Roman"/>
              </a:rPr>
              <a:t>H</a:t>
            </a:r>
            <a:r>
              <a:rPr sz="1000" spc="254" dirty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794583" y="2456219"/>
            <a:ext cx="269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300" dirty="0">
                <a:latin typeface="Times New Roman"/>
                <a:cs typeface="Times New Roman"/>
              </a:rPr>
              <a:t>O</a:t>
            </a:r>
            <a:r>
              <a:rPr sz="1000" spc="254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897702" y="2745476"/>
            <a:ext cx="489584" cy="43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190" dirty="0">
                <a:latin typeface="Times New Roman"/>
                <a:cs typeface="Times New Roman"/>
              </a:rPr>
              <a:t>CHCl</a:t>
            </a:r>
            <a:r>
              <a:rPr sz="1125" spc="284" baseline="-18518" dirty="0">
                <a:latin typeface="Times New Roman"/>
                <a:cs typeface="Times New Roman"/>
              </a:rPr>
              <a:t>3</a:t>
            </a:r>
            <a:endParaRPr sz="1125" baseline="-18518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790"/>
              </a:spcBef>
            </a:pPr>
            <a:r>
              <a:rPr sz="1000" spc="225" dirty="0">
                <a:latin typeface="Times New Roman"/>
                <a:cs typeface="Times New Roman"/>
              </a:rPr>
              <a:t>N</a:t>
            </a:r>
            <a:r>
              <a:rPr sz="1000" spc="140" dirty="0">
                <a:latin typeface="Times New Roman"/>
                <a:cs typeface="Times New Roman"/>
              </a:rPr>
              <a:t>a</a:t>
            </a:r>
            <a:r>
              <a:rPr sz="1000" spc="300" dirty="0">
                <a:latin typeface="Times New Roman"/>
                <a:cs typeface="Times New Roman"/>
              </a:rPr>
              <a:t>O</a:t>
            </a:r>
            <a:r>
              <a:rPr sz="1000" spc="254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73169" y="2371218"/>
            <a:ext cx="268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300" dirty="0">
                <a:latin typeface="Times New Roman"/>
                <a:cs typeface="Times New Roman"/>
              </a:rPr>
              <a:t>O</a:t>
            </a:r>
            <a:r>
              <a:rPr sz="1000" spc="254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437727" y="3269725"/>
            <a:ext cx="269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300" dirty="0">
                <a:latin typeface="Times New Roman"/>
                <a:cs typeface="Times New Roman"/>
              </a:rPr>
              <a:t>O</a:t>
            </a:r>
            <a:r>
              <a:rPr sz="1000" spc="254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916399" y="3182921"/>
            <a:ext cx="268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300" dirty="0">
                <a:latin typeface="Times New Roman"/>
                <a:cs typeface="Times New Roman"/>
              </a:rPr>
              <a:t>O</a:t>
            </a:r>
            <a:r>
              <a:rPr sz="1000" spc="254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794583" y="3703664"/>
            <a:ext cx="269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300" dirty="0">
                <a:latin typeface="Times New Roman"/>
                <a:cs typeface="Times New Roman"/>
              </a:rPr>
              <a:t>O</a:t>
            </a:r>
            <a:r>
              <a:rPr sz="1000" spc="254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22446" y="4066066"/>
            <a:ext cx="464820" cy="4298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580"/>
              </a:spcBef>
            </a:pPr>
            <a:r>
              <a:rPr sz="750" spc="150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95"/>
              </a:spcBef>
            </a:pPr>
            <a:r>
              <a:rPr sz="1000" spc="225" dirty="0">
                <a:latin typeface="Times New Roman"/>
                <a:cs typeface="Times New Roman"/>
              </a:rPr>
              <a:t>N</a:t>
            </a:r>
            <a:r>
              <a:rPr sz="1000" spc="140" dirty="0">
                <a:latin typeface="Times New Roman"/>
                <a:cs typeface="Times New Roman"/>
              </a:rPr>
              <a:t>a</a:t>
            </a:r>
            <a:r>
              <a:rPr sz="1000" spc="300" dirty="0">
                <a:latin typeface="Times New Roman"/>
                <a:cs typeface="Times New Roman"/>
              </a:rPr>
              <a:t>O</a:t>
            </a:r>
            <a:r>
              <a:rPr sz="1000" spc="254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273169" y="3369111"/>
            <a:ext cx="397510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6985">
              <a:lnSpc>
                <a:spcPct val="155500"/>
              </a:lnSpc>
              <a:spcBef>
                <a:spcPts val="100"/>
              </a:spcBef>
            </a:pPr>
            <a:r>
              <a:rPr sz="1000" spc="280" dirty="0">
                <a:latin typeface="Times New Roman"/>
                <a:cs typeface="Times New Roman"/>
              </a:rPr>
              <a:t>C</a:t>
            </a:r>
            <a:r>
              <a:rPr sz="1000" spc="300" dirty="0">
                <a:latin typeface="Times New Roman"/>
                <a:cs typeface="Times New Roman"/>
              </a:rPr>
              <a:t>O</a:t>
            </a:r>
            <a:r>
              <a:rPr sz="1000" spc="140" dirty="0">
                <a:latin typeface="Times New Roman"/>
                <a:cs typeface="Times New Roman"/>
              </a:rPr>
              <a:t>H  </a:t>
            </a:r>
            <a:r>
              <a:rPr sz="1000" spc="275" dirty="0">
                <a:latin typeface="Times New Roman"/>
                <a:cs typeface="Times New Roman"/>
              </a:rPr>
              <a:t>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921447" y="3960435"/>
            <a:ext cx="3219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280" dirty="0">
                <a:latin typeface="Times New Roman"/>
                <a:cs typeface="Times New Roman"/>
              </a:rPr>
              <a:t>C</a:t>
            </a:r>
            <a:r>
              <a:rPr sz="1000" spc="225" dirty="0">
                <a:latin typeface="Times New Roman"/>
                <a:cs typeface="Times New Roman"/>
              </a:rPr>
              <a:t>H</a:t>
            </a:r>
            <a:r>
              <a:rPr sz="1125" spc="225" baseline="-18518" dirty="0">
                <a:latin typeface="Times New Roman"/>
                <a:cs typeface="Times New Roman"/>
              </a:rPr>
              <a:t>3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472333" y="3983754"/>
            <a:ext cx="322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280" dirty="0">
                <a:latin typeface="Times New Roman"/>
                <a:cs typeface="Times New Roman"/>
              </a:rPr>
              <a:t>C</a:t>
            </a:r>
            <a:r>
              <a:rPr sz="1000" spc="225" dirty="0">
                <a:latin typeface="Times New Roman"/>
                <a:cs typeface="Times New Roman"/>
              </a:rPr>
              <a:t>H</a:t>
            </a:r>
            <a:r>
              <a:rPr sz="1125" spc="225" baseline="-18518" dirty="0">
                <a:latin typeface="Times New Roman"/>
                <a:cs typeface="Times New Roman"/>
              </a:rPr>
              <a:t>3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897702" y="3960435"/>
            <a:ext cx="868044" cy="282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7045">
              <a:lnSpc>
                <a:spcPts val="1015"/>
              </a:lnSpc>
              <a:spcBef>
                <a:spcPts val="95"/>
              </a:spcBef>
            </a:pPr>
            <a:r>
              <a:rPr sz="1000" spc="225" dirty="0">
                <a:latin typeface="Times New Roman"/>
                <a:cs typeface="Times New Roman"/>
              </a:rPr>
              <a:t>H</a:t>
            </a:r>
            <a:r>
              <a:rPr sz="1000" spc="305" dirty="0">
                <a:latin typeface="Times New Roman"/>
                <a:cs typeface="Times New Roman"/>
              </a:rPr>
              <a:t>O</a:t>
            </a:r>
            <a:r>
              <a:rPr sz="1000" spc="235" dirty="0">
                <a:latin typeface="Times New Roman"/>
                <a:cs typeface="Times New Roman"/>
              </a:rPr>
              <a:t>C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1015"/>
              </a:lnSpc>
            </a:pPr>
            <a:r>
              <a:rPr sz="1000" spc="215" dirty="0">
                <a:latin typeface="Times New Roman"/>
                <a:cs typeface="Times New Roman"/>
              </a:rPr>
              <a:t>CHCl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524000" y="2041525"/>
            <a:ext cx="554355" cy="12309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38100"/>
                </a:moveTo>
                <a:lnTo>
                  <a:pt x="762000" y="38100"/>
                </a:lnTo>
                <a:lnTo>
                  <a:pt x="762000" y="0"/>
                </a:lnTo>
                <a:lnTo>
                  <a:pt x="838200" y="76200"/>
                </a:lnTo>
                <a:lnTo>
                  <a:pt x="762000" y="152400"/>
                </a:lnTo>
                <a:lnTo>
                  <a:pt x="7620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00199" y="3040765"/>
            <a:ext cx="653143" cy="14376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38100"/>
                </a:moveTo>
                <a:lnTo>
                  <a:pt x="762000" y="38100"/>
                </a:lnTo>
                <a:lnTo>
                  <a:pt x="762000" y="0"/>
                </a:lnTo>
                <a:lnTo>
                  <a:pt x="838200" y="76200"/>
                </a:lnTo>
                <a:lnTo>
                  <a:pt x="762000" y="152400"/>
                </a:lnTo>
                <a:lnTo>
                  <a:pt x="7620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76399" y="4247823"/>
            <a:ext cx="576943" cy="155902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38100"/>
                </a:moveTo>
                <a:lnTo>
                  <a:pt x="762000" y="38100"/>
                </a:lnTo>
                <a:lnTo>
                  <a:pt x="762000" y="0"/>
                </a:lnTo>
                <a:lnTo>
                  <a:pt x="838200" y="76200"/>
                </a:lnTo>
                <a:lnTo>
                  <a:pt x="762000" y="152400"/>
                </a:lnTo>
                <a:lnTo>
                  <a:pt x="7620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83540" y="1904884"/>
            <a:ext cx="7645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phenol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07340" y="4093585"/>
            <a:ext cx="8947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7030A0"/>
                </a:solidFill>
                <a:latin typeface="Calibri"/>
                <a:cs typeface="Calibri"/>
              </a:rPr>
              <a:t>O-cresol</a:t>
            </a:r>
            <a:endParaRPr sz="2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31140" y="2925410"/>
            <a:ext cx="11233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Resorcinol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72013" y="288925"/>
            <a:ext cx="6505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Complete the chemical reaction??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7" name="Picture 106" descr="teacherf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262" y="3278886"/>
            <a:ext cx="1695738" cy="1870964"/>
          </a:xfrm>
          <a:prstGeom prst="rect">
            <a:avLst/>
          </a:prstGeom>
        </p:spPr>
      </p:pic>
      <p:pic>
        <p:nvPicPr>
          <p:cNvPr id="109" name="Picture 108" descr="chem-molecule-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212725"/>
            <a:ext cx="960582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12725"/>
            <a:ext cx="61749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6930" marR="5080" indent="-2094864">
              <a:lnSpc>
                <a:spcPct val="100000"/>
              </a:lnSpc>
              <a:spcBef>
                <a:spcPts val="100"/>
              </a:spcBef>
            </a:pPr>
            <a:r>
              <a:rPr sz="2800" i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Mechanism for </a:t>
            </a:r>
            <a:r>
              <a:rPr sz="2800" i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formylation</a:t>
            </a:r>
            <a:r>
              <a:rPr sz="2800" i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phenol: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3325"/>
            <a:ext cx="4876801" cy="3597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257800" y="1812925"/>
            <a:ext cx="3429000" cy="2215991"/>
          </a:xfrm>
          <a:prstGeom prst="leftArrowCallout">
            <a:avLst>
              <a:gd name="adj1" fmla="val 8875"/>
              <a:gd name="adj2" fmla="val 11115"/>
              <a:gd name="adj3" fmla="val 12906"/>
              <a:gd name="adj4" fmla="val 7811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Used excess of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:-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formation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dichloro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carbine (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CCl</a:t>
            </a:r>
            <a:r>
              <a:rPr kumimoji="0" lang="en-US" b="0" i="0" u="none" strike="noStrike" cap="none" normalizeH="0" baseline="-3000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formation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phenoxide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complete the reaction.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590800" y="669925"/>
            <a:ext cx="4191000" cy="2743200"/>
          </a:xfrm>
          <a:prstGeom prst="cloudCallout">
            <a:avLst>
              <a:gd name="adj1" fmla="val -85927"/>
              <a:gd name="adj2" fmla="val 434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Procedure </a:t>
            </a:r>
            <a:endParaRPr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F7F72-432C-EAA6-FA57-8376E78DD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" y="3210658"/>
            <a:ext cx="171450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04800" y="1279525"/>
            <a:ext cx="45720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250825" algn="l"/>
              </a:tabLst>
            </a:pPr>
            <a:r>
              <a:rPr lang="en-US" sz="2800" spc="-20" dirty="0">
                <a:latin typeface="Calibri"/>
                <a:cs typeface="Calibri"/>
              </a:rPr>
              <a:t>In different test tube, Few amounts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lang="en-US" sz="2800" spc="-15" dirty="0">
                <a:latin typeface="Calibri"/>
                <a:cs typeface="Calibri"/>
              </a:rPr>
              <a:t>different </a:t>
            </a:r>
            <a:r>
              <a:rPr sz="2800" spc="-10" dirty="0">
                <a:latin typeface="Calibri"/>
                <a:cs typeface="Calibri"/>
              </a:rPr>
              <a:t>phenol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compounds</a:t>
            </a:r>
            <a:r>
              <a:rPr lang="en-US" sz="2800" spc="-10" dirty="0">
                <a:latin typeface="Calibri"/>
                <a:cs typeface="Calibri"/>
              </a:rPr>
              <a:t> dissolved in </a:t>
            </a:r>
            <a:r>
              <a:rPr sz="2800" spc="-5" dirty="0">
                <a:latin typeface="Calibri"/>
                <a:cs typeface="Calibri"/>
              </a:rPr>
              <a:t>ethanol</a:t>
            </a:r>
            <a:r>
              <a:rPr lang="en-US" sz="2800" spc="-5" dirty="0">
                <a:latin typeface="Calibri"/>
                <a:cs typeface="Calibri"/>
              </a:rPr>
              <a:t>.</a:t>
            </a:r>
          </a:p>
          <a:p>
            <a:pPr marL="527050" indent="-514350">
              <a:lnSpc>
                <a:spcPct val="100000"/>
              </a:lnSpc>
              <a:buFont typeface="+mj-lt"/>
              <a:buAutoNum type="arabicPeriod"/>
              <a:tabLst>
                <a:tab pos="250825" algn="l"/>
              </a:tabLst>
            </a:pPr>
            <a:r>
              <a:rPr lang="en-US" sz="2800" dirty="0">
                <a:latin typeface="Calibri"/>
                <a:cs typeface="Calibri"/>
              </a:rPr>
              <a:t>Add (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15" dirty="0">
                <a:latin typeface="Calibri"/>
                <a:cs typeface="Calibri"/>
              </a:rPr>
              <a:t>drop</a:t>
            </a:r>
            <a:r>
              <a:rPr lang="en-US" sz="2800" spc="-15" dirty="0">
                <a:latin typeface="Calibri"/>
                <a:cs typeface="Calibri"/>
              </a:rPr>
              <a:t>s)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5%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FeCl</a:t>
            </a:r>
            <a:r>
              <a:rPr sz="2800" spc="-22" baseline="-20833" dirty="0">
                <a:latin typeface="Calibri"/>
                <a:cs typeface="Calibri"/>
              </a:rPr>
              <a:t>3</a:t>
            </a:r>
            <a:r>
              <a:rPr lang="en-US" sz="2800" spc="-22" baseline="-20833" dirty="0">
                <a:latin typeface="Calibri"/>
                <a:cs typeface="Calibri"/>
              </a:rPr>
              <a:t> . </a:t>
            </a:r>
          </a:p>
          <a:p>
            <a:pPr marL="527050" indent="-514350">
              <a:lnSpc>
                <a:spcPct val="100000"/>
              </a:lnSpc>
              <a:buFont typeface="+mj-lt"/>
              <a:buAutoNum type="arabicPeriod"/>
              <a:tabLst>
                <a:tab pos="250825" algn="l"/>
              </a:tabLst>
            </a:pPr>
            <a:r>
              <a:rPr sz="2800" spc="-10" dirty="0">
                <a:latin typeface="Calibri"/>
                <a:cs typeface="Calibri"/>
              </a:rPr>
              <a:t>observes </a:t>
            </a:r>
            <a:r>
              <a:rPr sz="2800" spc="-5" dirty="0">
                <a:latin typeface="Calibri"/>
                <a:cs typeface="Calibri"/>
              </a:rPr>
              <a:t>the color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</a:t>
            </a:r>
            <a:r>
              <a:rPr lang="en-US"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2645719"/>
            <a:ext cx="1676400" cy="1986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15000" y="3946525"/>
            <a:ext cx="1176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Resorcinol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(dark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violet)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1226" y="365125"/>
            <a:ext cx="3424174" cy="1977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2800" y="2651125"/>
            <a:ext cx="1752600" cy="1986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67600" y="3946525"/>
            <a:ext cx="1176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Phenol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(dark</a:t>
            </a:r>
            <a:r>
              <a:rPr sz="1800" b="1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violet)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1200" y="1660525"/>
            <a:ext cx="11760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β-naphnol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(</a:t>
            </a:r>
            <a:r>
              <a:rPr lang="en-US" b="1" spc="-5" dirty="0">
                <a:solidFill>
                  <a:srgbClr val="FFFF00"/>
                </a:solidFill>
                <a:latin typeface="Calibri"/>
                <a:cs typeface="Calibri"/>
              </a:rPr>
              <a:t>orange</a:t>
            </a:r>
            <a:r>
              <a:rPr sz="1800" b="1" spc="-15" dirty="0">
                <a:solidFill>
                  <a:srgbClr val="FFFF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1066800" y="365125"/>
            <a:ext cx="3505200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3200" b="1" u="sng" spc="-5" dirty="0">
                <a:solidFill>
                  <a:srgbClr val="FF0000"/>
                </a:solidFill>
                <a:latin typeface="Calibri"/>
                <a:cs typeface="Calibri"/>
              </a:rPr>
              <a:t>Ferric chloride </a:t>
            </a:r>
            <a:r>
              <a:rPr sz="3200" b="1" u="sng" spc="-10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lang="en-US" sz="3200" b="1" i="1" u="sng" spc="25" dirty="0">
                <a:solidFill>
                  <a:srgbClr val="FF0000"/>
                </a:solidFill>
                <a:latin typeface="MV Boli"/>
                <a:cs typeface="MV Boli"/>
              </a:rPr>
              <a:t>       </a:t>
            </a:r>
            <a:endParaRPr sz="3200" u="sng" dirty="0">
              <a:solidFill>
                <a:srgbClr val="FF0000"/>
              </a:solidFill>
              <a:latin typeface="MV Boli"/>
              <a:cs typeface="MV Bol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511629" y="1012136"/>
            <a:ext cx="797638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lang="en-US" sz="2400" dirty="0">
                <a:latin typeface="Calibri"/>
                <a:cs typeface="Calibri"/>
              </a:rPr>
              <a:t>(4-5 drops)</a:t>
            </a:r>
            <a:r>
              <a:rPr sz="2400" dirty="0">
                <a:latin typeface="Calibri"/>
                <a:cs typeface="Calibri"/>
              </a:rPr>
              <a:t> of </a:t>
            </a:r>
            <a:r>
              <a:rPr sz="2400" spc="-10" dirty="0">
                <a:latin typeface="Calibri"/>
                <a:cs typeface="Calibri"/>
              </a:rPr>
              <a:t>phenol dissolved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excess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30%NaOH</a:t>
            </a:r>
            <a:r>
              <a:rPr lang="en-US" sz="2400" spc="-5" dirty="0">
                <a:latin typeface="Calibri"/>
                <a:cs typeface="Calibri"/>
              </a:rPr>
              <a:t> (1ml).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lang="en-US" sz="240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1ml</a:t>
            </a:r>
            <a:r>
              <a:rPr lang="en-US" sz="2400" dirty="0">
                <a:latin typeface="Calibri"/>
                <a:cs typeface="Calibri"/>
              </a:rPr>
              <a:t>)</a:t>
            </a:r>
            <a:r>
              <a:rPr sz="2400" dirty="0">
                <a:latin typeface="Calibri"/>
                <a:cs typeface="Calibri"/>
              </a:rPr>
              <a:t> of </a:t>
            </a:r>
            <a:r>
              <a:rPr lang="en-US" sz="2400" spc="-10" dirty="0">
                <a:latin typeface="Calibri"/>
                <a:cs typeface="Calibri"/>
              </a:rPr>
              <a:t>(</a:t>
            </a:r>
            <a:r>
              <a:rPr sz="2400" spc="-5" dirty="0">
                <a:latin typeface="Calibri"/>
                <a:cs typeface="Calibri"/>
              </a:rPr>
              <a:t>CHCl</a:t>
            </a:r>
            <a:r>
              <a:rPr sz="2400" spc="-7" baseline="-20833" dirty="0">
                <a:latin typeface="Calibri"/>
                <a:cs typeface="Calibri"/>
              </a:rPr>
              <a:t>3</a:t>
            </a:r>
            <a:r>
              <a:rPr lang="en-US" sz="2400" spc="-7" baseline="-20833" dirty="0">
                <a:latin typeface="Calibri"/>
                <a:cs typeface="Calibri"/>
              </a:rPr>
              <a:t> </a:t>
            </a:r>
            <a:r>
              <a:rPr lang="en-US" sz="2400" spc="-7" dirty="0">
                <a:latin typeface="Calibri"/>
                <a:cs typeface="Calibri"/>
              </a:rPr>
              <a:t>) </a:t>
            </a:r>
            <a:r>
              <a:rPr sz="2400" spc="-5" dirty="0">
                <a:latin typeface="Calibri"/>
                <a:cs typeface="Calibri"/>
              </a:rPr>
              <a:t>then </a:t>
            </a:r>
            <a:r>
              <a:rPr sz="2400" spc="-15" dirty="0">
                <a:latin typeface="Calibri"/>
                <a:cs typeface="Calibri"/>
              </a:rPr>
              <a:t>heat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water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bath</a:t>
            </a:r>
            <a:r>
              <a:rPr lang="en-US" sz="2400" spc="-10" dirty="0">
                <a:latin typeface="Calibri"/>
                <a:cs typeface="Calibri"/>
              </a:rPr>
              <a:t> for (5min).</a:t>
            </a:r>
            <a:endParaRPr sz="2400" dirty="0">
              <a:latin typeface="Calibri"/>
              <a:cs typeface="Calibri"/>
            </a:endParaRPr>
          </a:p>
          <a:p>
            <a:pPr marL="396240" indent="-383540">
              <a:lnSpc>
                <a:spcPct val="100000"/>
              </a:lnSpc>
              <a:buAutoNum type="arabicPeriod"/>
              <a:tabLst>
                <a:tab pos="396240" algn="l"/>
                <a:tab pos="396875" algn="l"/>
              </a:tabLst>
            </a:pPr>
            <a:r>
              <a:rPr sz="2400" spc="-10" dirty="0">
                <a:latin typeface="Calibri"/>
                <a:cs typeface="Calibri"/>
              </a:rPr>
              <a:t>observes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color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change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057400" y="2498725"/>
            <a:ext cx="4954397" cy="2418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5118863" y="4294653"/>
            <a:ext cx="12515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Phenol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(pale</a:t>
            </a:r>
            <a:r>
              <a:rPr sz="1800" b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yellow)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2764282" y="4294653"/>
            <a:ext cx="10083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00"/>
                </a:solidFill>
                <a:latin typeface="Calibri"/>
                <a:cs typeface="Calibri"/>
              </a:rPr>
              <a:t>Resorcinol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(red)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212725"/>
            <a:ext cx="328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spc="-5" dirty="0">
                <a:solidFill>
                  <a:srgbClr val="0070C0"/>
                </a:solidFill>
                <a:cs typeface="Calibri"/>
              </a:rPr>
              <a:t>Chloroform </a:t>
            </a:r>
            <a:r>
              <a:rPr lang="en-US" sz="3600" b="1" u="sng" spc="-15" dirty="0">
                <a:solidFill>
                  <a:srgbClr val="0070C0"/>
                </a:solidFill>
                <a:cs typeface="Calibri"/>
              </a:rPr>
              <a:t>test 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4793" y="669925"/>
            <a:ext cx="587096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80F80-AEBB-3EE8-993C-D63DD0F22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2375902"/>
            <a:ext cx="9144000" cy="27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6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594410"/>
            <a:ext cx="4073398" cy="556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443" y="633983"/>
            <a:ext cx="4001554" cy="48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558493"/>
            <a:ext cx="719835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97840" algn="l"/>
              </a:tabLst>
            </a:pPr>
            <a:r>
              <a:rPr sz="3200" spc="-10" dirty="0">
                <a:latin typeface="Comic Sans MS"/>
                <a:cs typeface="Comic Sans MS"/>
              </a:rPr>
              <a:t>Aromatic compound contains </a:t>
            </a:r>
            <a:r>
              <a:rPr sz="3200" spc="-5" dirty="0">
                <a:latin typeface="Comic Sans MS"/>
                <a:cs typeface="Comic Sans MS"/>
              </a:rPr>
              <a:t>one or  more </a:t>
            </a:r>
            <a:r>
              <a:rPr sz="3200" spc="-10" dirty="0">
                <a:latin typeface="Comic Sans MS"/>
                <a:cs typeface="Comic Sans MS"/>
              </a:rPr>
              <a:t>hydroxyl </a:t>
            </a:r>
            <a:r>
              <a:rPr sz="3200" spc="-5" dirty="0">
                <a:latin typeface="Comic Sans MS"/>
                <a:cs typeface="Comic Sans MS"/>
              </a:rPr>
              <a:t>group</a:t>
            </a:r>
            <a:r>
              <a:rPr sz="3200" spc="50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(OH).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2913888"/>
            <a:ext cx="2776728" cy="149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4623" y="3526535"/>
            <a:ext cx="2674366" cy="458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5395" y="3588511"/>
            <a:ext cx="2515870" cy="293370"/>
          </a:xfrm>
          <a:custGeom>
            <a:avLst/>
            <a:gdLst/>
            <a:ahLst/>
            <a:cxnLst/>
            <a:rect l="l" t="t" r="r" b="b"/>
            <a:pathLst>
              <a:path w="2515870" h="293370">
                <a:moveTo>
                  <a:pt x="0" y="179070"/>
                </a:moveTo>
                <a:lnTo>
                  <a:pt x="2573" y="167403"/>
                </a:lnTo>
                <a:lnTo>
                  <a:pt x="4397" y="155463"/>
                </a:lnTo>
                <a:lnTo>
                  <a:pt x="7768" y="144119"/>
                </a:lnTo>
                <a:lnTo>
                  <a:pt x="14986" y="134239"/>
                </a:lnTo>
                <a:lnTo>
                  <a:pt x="27852" y="126692"/>
                </a:lnTo>
                <a:lnTo>
                  <a:pt x="43529" y="121872"/>
                </a:lnTo>
                <a:lnTo>
                  <a:pt x="59920" y="117647"/>
                </a:lnTo>
                <a:lnTo>
                  <a:pt x="74930" y="111887"/>
                </a:lnTo>
                <a:lnTo>
                  <a:pt x="86812" y="104076"/>
                </a:lnTo>
                <a:lnTo>
                  <a:pt x="97409" y="95123"/>
                </a:lnTo>
                <a:lnTo>
                  <a:pt x="108005" y="86169"/>
                </a:lnTo>
                <a:lnTo>
                  <a:pt x="119887" y="78359"/>
                </a:lnTo>
                <a:lnTo>
                  <a:pt x="134254" y="72026"/>
                </a:lnTo>
                <a:lnTo>
                  <a:pt x="149574" y="66849"/>
                </a:lnTo>
                <a:lnTo>
                  <a:pt x="165036" y="61839"/>
                </a:lnTo>
                <a:lnTo>
                  <a:pt x="179831" y="56006"/>
                </a:lnTo>
                <a:lnTo>
                  <a:pt x="195341" y="48158"/>
                </a:lnTo>
                <a:lnTo>
                  <a:pt x="210280" y="39703"/>
                </a:lnTo>
                <a:lnTo>
                  <a:pt x="224980" y="30986"/>
                </a:lnTo>
                <a:lnTo>
                  <a:pt x="239776" y="22352"/>
                </a:lnTo>
                <a:lnTo>
                  <a:pt x="277570" y="24171"/>
                </a:lnTo>
                <a:lnTo>
                  <a:pt x="315531" y="25288"/>
                </a:lnTo>
                <a:lnTo>
                  <a:pt x="353111" y="27763"/>
                </a:lnTo>
                <a:lnTo>
                  <a:pt x="389763" y="33655"/>
                </a:lnTo>
                <a:lnTo>
                  <a:pt x="411061" y="44668"/>
                </a:lnTo>
                <a:lnTo>
                  <a:pt x="431561" y="63754"/>
                </a:lnTo>
                <a:lnTo>
                  <a:pt x="449895" y="84554"/>
                </a:lnTo>
                <a:lnTo>
                  <a:pt x="464693" y="100711"/>
                </a:lnTo>
                <a:lnTo>
                  <a:pt x="471787" y="106543"/>
                </a:lnTo>
                <a:lnTo>
                  <a:pt x="479536" y="111934"/>
                </a:lnTo>
                <a:lnTo>
                  <a:pt x="487356" y="117302"/>
                </a:lnTo>
                <a:lnTo>
                  <a:pt x="494665" y="123062"/>
                </a:lnTo>
                <a:lnTo>
                  <a:pt x="514607" y="142611"/>
                </a:lnTo>
                <a:lnTo>
                  <a:pt x="535908" y="164290"/>
                </a:lnTo>
                <a:lnTo>
                  <a:pt x="559065" y="184945"/>
                </a:lnTo>
                <a:lnTo>
                  <a:pt x="584581" y="201422"/>
                </a:lnTo>
                <a:lnTo>
                  <a:pt x="595016" y="205364"/>
                </a:lnTo>
                <a:lnTo>
                  <a:pt x="606345" y="208010"/>
                </a:lnTo>
                <a:lnTo>
                  <a:pt x="618031" y="210155"/>
                </a:lnTo>
                <a:lnTo>
                  <a:pt x="629539" y="212598"/>
                </a:lnTo>
                <a:lnTo>
                  <a:pt x="644834" y="207373"/>
                </a:lnTo>
                <a:lnTo>
                  <a:pt x="660368" y="202422"/>
                </a:lnTo>
                <a:lnTo>
                  <a:pt x="675473" y="196971"/>
                </a:lnTo>
                <a:lnTo>
                  <a:pt x="731666" y="164171"/>
                </a:lnTo>
                <a:lnTo>
                  <a:pt x="761851" y="136109"/>
                </a:lnTo>
                <a:lnTo>
                  <a:pt x="765486" y="133916"/>
                </a:lnTo>
                <a:lnTo>
                  <a:pt x="778756" y="130523"/>
                </a:lnTo>
                <a:lnTo>
                  <a:pt x="809371" y="123062"/>
                </a:lnTo>
                <a:lnTo>
                  <a:pt x="843375" y="124916"/>
                </a:lnTo>
                <a:lnTo>
                  <a:pt x="877569" y="126079"/>
                </a:lnTo>
                <a:lnTo>
                  <a:pt x="944245" y="134239"/>
                </a:lnTo>
                <a:lnTo>
                  <a:pt x="992489" y="152701"/>
                </a:lnTo>
                <a:lnTo>
                  <a:pt x="1034161" y="179070"/>
                </a:lnTo>
                <a:lnTo>
                  <a:pt x="1048194" y="191246"/>
                </a:lnTo>
                <a:lnTo>
                  <a:pt x="1055556" y="196982"/>
                </a:lnTo>
                <a:lnTo>
                  <a:pt x="1119774" y="216550"/>
                </a:lnTo>
                <a:lnTo>
                  <a:pt x="1154176" y="223774"/>
                </a:lnTo>
                <a:lnTo>
                  <a:pt x="1169882" y="218888"/>
                </a:lnTo>
                <a:lnTo>
                  <a:pt x="1186100" y="214503"/>
                </a:lnTo>
                <a:lnTo>
                  <a:pt x="1228127" y="186013"/>
                </a:lnTo>
                <a:lnTo>
                  <a:pt x="1248284" y="151290"/>
                </a:lnTo>
                <a:lnTo>
                  <a:pt x="1259078" y="134239"/>
                </a:lnTo>
                <a:lnTo>
                  <a:pt x="1266047" y="125642"/>
                </a:lnTo>
                <a:lnTo>
                  <a:pt x="1273587" y="117284"/>
                </a:lnTo>
                <a:lnTo>
                  <a:pt x="1281366" y="109021"/>
                </a:lnTo>
                <a:lnTo>
                  <a:pt x="1289050" y="100711"/>
                </a:lnTo>
                <a:lnTo>
                  <a:pt x="1289573" y="84171"/>
                </a:lnTo>
                <a:lnTo>
                  <a:pt x="1293621" y="51450"/>
                </a:lnTo>
                <a:lnTo>
                  <a:pt x="1306623" y="18182"/>
                </a:lnTo>
                <a:lnTo>
                  <a:pt x="1334008" y="0"/>
                </a:lnTo>
                <a:lnTo>
                  <a:pt x="1345461" y="263"/>
                </a:lnTo>
                <a:lnTo>
                  <a:pt x="1356677" y="3349"/>
                </a:lnTo>
                <a:lnTo>
                  <a:pt x="1367797" y="7554"/>
                </a:lnTo>
                <a:lnTo>
                  <a:pt x="1378966" y="11175"/>
                </a:lnTo>
                <a:lnTo>
                  <a:pt x="1402017" y="28326"/>
                </a:lnTo>
                <a:lnTo>
                  <a:pt x="1409160" y="33647"/>
                </a:lnTo>
                <a:lnTo>
                  <a:pt x="1407471" y="32726"/>
                </a:lnTo>
                <a:lnTo>
                  <a:pt x="1404023" y="31149"/>
                </a:lnTo>
                <a:lnTo>
                  <a:pt x="1453895" y="78359"/>
                </a:lnTo>
                <a:lnTo>
                  <a:pt x="1502870" y="114411"/>
                </a:lnTo>
                <a:lnTo>
                  <a:pt x="1558798" y="145415"/>
                </a:lnTo>
                <a:lnTo>
                  <a:pt x="1569716" y="151497"/>
                </a:lnTo>
                <a:lnTo>
                  <a:pt x="1618301" y="171569"/>
                </a:lnTo>
                <a:lnTo>
                  <a:pt x="1648583" y="176553"/>
                </a:lnTo>
                <a:lnTo>
                  <a:pt x="1663700" y="179070"/>
                </a:lnTo>
                <a:lnTo>
                  <a:pt x="1679120" y="176911"/>
                </a:lnTo>
                <a:lnTo>
                  <a:pt x="1694767" y="175228"/>
                </a:lnTo>
                <a:lnTo>
                  <a:pt x="1709866" y="172640"/>
                </a:lnTo>
                <a:lnTo>
                  <a:pt x="1723644" y="167767"/>
                </a:lnTo>
                <a:lnTo>
                  <a:pt x="1743656" y="154928"/>
                </a:lnTo>
                <a:lnTo>
                  <a:pt x="1761156" y="139827"/>
                </a:lnTo>
                <a:lnTo>
                  <a:pt x="1778633" y="124725"/>
                </a:lnTo>
                <a:lnTo>
                  <a:pt x="1798574" y="111887"/>
                </a:lnTo>
                <a:lnTo>
                  <a:pt x="1843658" y="89534"/>
                </a:lnTo>
                <a:lnTo>
                  <a:pt x="1859026" y="91638"/>
                </a:lnTo>
                <a:lnTo>
                  <a:pt x="1874678" y="93313"/>
                </a:lnTo>
                <a:lnTo>
                  <a:pt x="1913018" y="107646"/>
                </a:lnTo>
                <a:lnTo>
                  <a:pt x="1926230" y="125660"/>
                </a:lnTo>
                <a:lnTo>
                  <a:pt x="1933575" y="134239"/>
                </a:lnTo>
                <a:lnTo>
                  <a:pt x="1950872" y="148548"/>
                </a:lnTo>
                <a:lnTo>
                  <a:pt x="1967658" y="158988"/>
                </a:lnTo>
                <a:lnTo>
                  <a:pt x="1986135" y="168261"/>
                </a:lnTo>
                <a:lnTo>
                  <a:pt x="2008505" y="179070"/>
                </a:lnTo>
                <a:lnTo>
                  <a:pt x="2064684" y="175696"/>
                </a:lnTo>
                <a:lnTo>
                  <a:pt x="2120852" y="171989"/>
                </a:lnTo>
                <a:lnTo>
                  <a:pt x="2177043" y="168997"/>
                </a:lnTo>
                <a:lnTo>
                  <a:pt x="2233295" y="167767"/>
                </a:lnTo>
                <a:lnTo>
                  <a:pt x="2301170" y="168699"/>
                </a:lnTo>
                <a:lnTo>
                  <a:pt x="2361390" y="171083"/>
                </a:lnTo>
                <a:lnTo>
                  <a:pt x="2413042" y="174295"/>
                </a:lnTo>
                <a:lnTo>
                  <a:pt x="2455213" y="177715"/>
                </a:lnTo>
                <a:lnTo>
                  <a:pt x="2486993" y="180721"/>
                </a:lnTo>
                <a:lnTo>
                  <a:pt x="2507468" y="182690"/>
                </a:lnTo>
                <a:lnTo>
                  <a:pt x="2515727" y="183000"/>
                </a:lnTo>
                <a:lnTo>
                  <a:pt x="2510858" y="181031"/>
                </a:lnTo>
                <a:lnTo>
                  <a:pt x="2491947" y="176161"/>
                </a:lnTo>
                <a:lnTo>
                  <a:pt x="2458085" y="167767"/>
                </a:lnTo>
                <a:lnTo>
                  <a:pt x="2435927" y="150838"/>
                </a:lnTo>
                <a:lnTo>
                  <a:pt x="2395184" y="123743"/>
                </a:lnTo>
                <a:lnTo>
                  <a:pt x="2357304" y="108461"/>
                </a:lnTo>
                <a:lnTo>
                  <a:pt x="2334575" y="103278"/>
                </a:lnTo>
                <a:lnTo>
                  <a:pt x="2323211" y="100711"/>
                </a:lnTo>
                <a:lnTo>
                  <a:pt x="2278666" y="78882"/>
                </a:lnTo>
                <a:lnTo>
                  <a:pt x="2252947" y="66548"/>
                </a:lnTo>
                <a:lnTo>
                  <a:pt x="2237803" y="58658"/>
                </a:lnTo>
                <a:lnTo>
                  <a:pt x="2224988" y="50165"/>
                </a:lnTo>
                <a:lnTo>
                  <a:pt x="2206253" y="36020"/>
                </a:lnTo>
                <a:lnTo>
                  <a:pt x="2173351" y="11175"/>
                </a:lnTo>
                <a:lnTo>
                  <a:pt x="2203323" y="33655"/>
                </a:lnTo>
                <a:lnTo>
                  <a:pt x="2211131" y="39022"/>
                </a:lnTo>
                <a:lnTo>
                  <a:pt x="2240228" y="64781"/>
                </a:lnTo>
                <a:lnTo>
                  <a:pt x="2246757" y="73818"/>
                </a:lnTo>
                <a:lnTo>
                  <a:pt x="2254047" y="82331"/>
                </a:lnTo>
                <a:lnTo>
                  <a:pt x="2263267" y="89534"/>
                </a:lnTo>
                <a:lnTo>
                  <a:pt x="2273381" y="93870"/>
                </a:lnTo>
                <a:lnTo>
                  <a:pt x="2284745" y="96504"/>
                </a:lnTo>
                <a:lnTo>
                  <a:pt x="2296610" y="98446"/>
                </a:lnTo>
                <a:lnTo>
                  <a:pt x="2308225" y="100711"/>
                </a:lnTo>
                <a:lnTo>
                  <a:pt x="2332349" y="118847"/>
                </a:lnTo>
                <a:lnTo>
                  <a:pt x="2338827" y="123759"/>
                </a:lnTo>
                <a:lnTo>
                  <a:pt x="2337403" y="122158"/>
                </a:lnTo>
                <a:lnTo>
                  <a:pt x="2383155" y="145415"/>
                </a:lnTo>
                <a:lnTo>
                  <a:pt x="2397569" y="157305"/>
                </a:lnTo>
                <a:lnTo>
                  <a:pt x="2404693" y="163220"/>
                </a:lnTo>
                <a:lnTo>
                  <a:pt x="2468705" y="183007"/>
                </a:lnTo>
                <a:lnTo>
                  <a:pt x="2503043" y="190246"/>
                </a:lnTo>
                <a:lnTo>
                  <a:pt x="2488122" y="193188"/>
                </a:lnTo>
                <a:lnTo>
                  <a:pt x="2443099" y="201422"/>
                </a:lnTo>
                <a:lnTo>
                  <a:pt x="2383821" y="205767"/>
                </a:lnTo>
                <a:lnTo>
                  <a:pt x="2347976" y="206470"/>
                </a:lnTo>
                <a:lnTo>
                  <a:pt x="2322226" y="213030"/>
                </a:lnTo>
                <a:lnTo>
                  <a:pt x="2293239" y="234950"/>
                </a:lnTo>
                <a:lnTo>
                  <a:pt x="2285626" y="243296"/>
                </a:lnTo>
                <a:lnTo>
                  <a:pt x="2278824" y="252095"/>
                </a:lnTo>
                <a:lnTo>
                  <a:pt x="2271736" y="260703"/>
                </a:lnTo>
                <a:lnTo>
                  <a:pt x="2263267" y="268478"/>
                </a:lnTo>
                <a:lnTo>
                  <a:pt x="2248348" y="275994"/>
                </a:lnTo>
                <a:lnTo>
                  <a:pt x="2229262" y="283244"/>
                </a:lnTo>
                <a:lnTo>
                  <a:pt x="2215939" y="288709"/>
                </a:lnTo>
                <a:lnTo>
                  <a:pt x="2218309" y="290868"/>
                </a:lnTo>
                <a:lnTo>
                  <a:pt x="2264368" y="286734"/>
                </a:lnTo>
                <a:lnTo>
                  <a:pt x="2294366" y="276117"/>
                </a:lnTo>
                <a:lnTo>
                  <a:pt x="2320053" y="261689"/>
                </a:lnTo>
                <a:lnTo>
                  <a:pt x="2353183" y="246125"/>
                </a:lnTo>
                <a:lnTo>
                  <a:pt x="2364101" y="242700"/>
                </a:lnTo>
                <a:lnTo>
                  <a:pt x="2375376" y="239966"/>
                </a:lnTo>
                <a:lnTo>
                  <a:pt x="2386794" y="237517"/>
                </a:lnTo>
                <a:lnTo>
                  <a:pt x="2398141" y="234950"/>
                </a:lnTo>
                <a:lnTo>
                  <a:pt x="2405360" y="229064"/>
                </a:lnTo>
                <a:lnTo>
                  <a:pt x="2412365" y="223012"/>
                </a:lnTo>
                <a:lnTo>
                  <a:pt x="2419750" y="217340"/>
                </a:lnTo>
                <a:lnTo>
                  <a:pt x="2428113" y="212598"/>
                </a:lnTo>
                <a:lnTo>
                  <a:pt x="2443102" y="208280"/>
                </a:lnTo>
                <a:lnTo>
                  <a:pt x="2461641" y="204724"/>
                </a:lnTo>
                <a:lnTo>
                  <a:pt x="2474654" y="202311"/>
                </a:lnTo>
                <a:lnTo>
                  <a:pt x="2473071" y="201422"/>
                </a:lnTo>
                <a:lnTo>
                  <a:pt x="2416724" y="208869"/>
                </a:lnTo>
                <a:lnTo>
                  <a:pt x="2361136" y="221400"/>
                </a:lnTo>
                <a:lnTo>
                  <a:pt x="2292985" y="249388"/>
                </a:lnTo>
                <a:lnTo>
                  <a:pt x="2263267" y="268478"/>
                </a:lnTo>
                <a:lnTo>
                  <a:pt x="2252940" y="274096"/>
                </a:lnTo>
                <a:lnTo>
                  <a:pt x="2240756" y="279706"/>
                </a:lnTo>
                <a:lnTo>
                  <a:pt x="2232334" y="285299"/>
                </a:lnTo>
                <a:lnTo>
                  <a:pt x="2233295" y="290868"/>
                </a:lnTo>
                <a:lnTo>
                  <a:pt x="2242998" y="293296"/>
                </a:lnTo>
                <a:lnTo>
                  <a:pt x="2254535" y="290152"/>
                </a:lnTo>
                <a:lnTo>
                  <a:pt x="2266692" y="284561"/>
                </a:lnTo>
                <a:lnTo>
                  <a:pt x="2278253" y="279653"/>
                </a:lnTo>
                <a:lnTo>
                  <a:pt x="2319360" y="266140"/>
                </a:lnTo>
                <a:lnTo>
                  <a:pt x="2337316" y="259499"/>
                </a:lnTo>
                <a:lnTo>
                  <a:pt x="2340788" y="257353"/>
                </a:lnTo>
                <a:lnTo>
                  <a:pt x="2338441" y="257322"/>
                </a:lnTo>
                <a:lnTo>
                  <a:pt x="2338942" y="257027"/>
                </a:lnTo>
                <a:lnTo>
                  <a:pt x="2350958" y="254088"/>
                </a:lnTo>
                <a:lnTo>
                  <a:pt x="2383155" y="246125"/>
                </a:lnTo>
                <a:lnTo>
                  <a:pt x="2403201" y="235336"/>
                </a:lnTo>
                <a:lnTo>
                  <a:pt x="2426557" y="224774"/>
                </a:lnTo>
                <a:lnTo>
                  <a:pt x="2443198" y="213711"/>
                </a:lnTo>
                <a:lnTo>
                  <a:pt x="2443099" y="201422"/>
                </a:lnTo>
                <a:lnTo>
                  <a:pt x="2417556" y="172605"/>
                </a:lnTo>
                <a:lnTo>
                  <a:pt x="2406854" y="160274"/>
                </a:lnTo>
                <a:lnTo>
                  <a:pt x="2406150" y="159300"/>
                </a:lnTo>
                <a:lnTo>
                  <a:pt x="2410602" y="164560"/>
                </a:lnTo>
                <a:lnTo>
                  <a:pt x="2415371" y="170927"/>
                </a:lnTo>
                <a:lnTo>
                  <a:pt x="2415613" y="173275"/>
                </a:lnTo>
                <a:lnTo>
                  <a:pt x="2406488" y="166480"/>
                </a:lnTo>
                <a:lnTo>
                  <a:pt x="2383155" y="145415"/>
                </a:lnTo>
                <a:lnTo>
                  <a:pt x="2375739" y="136961"/>
                </a:lnTo>
                <a:lnTo>
                  <a:pt x="2369264" y="127888"/>
                </a:lnTo>
                <a:lnTo>
                  <a:pt x="2362241" y="119197"/>
                </a:lnTo>
                <a:lnTo>
                  <a:pt x="2353183" y="111887"/>
                </a:lnTo>
                <a:lnTo>
                  <a:pt x="2343068" y="107551"/>
                </a:lnTo>
                <a:lnTo>
                  <a:pt x="2331704" y="104917"/>
                </a:lnTo>
                <a:lnTo>
                  <a:pt x="2319839" y="102975"/>
                </a:lnTo>
                <a:lnTo>
                  <a:pt x="2308225" y="100711"/>
                </a:lnTo>
                <a:lnTo>
                  <a:pt x="2276316" y="85279"/>
                </a:lnTo>
                <a:lnTo>
                  <a:pt x="2265006" y="79797"/>
                </a:lnTo>
                <a:lnTo>
                  <a:pt x="2262157" y="76442"/>
                </a:lnTo>
                <a:lnTo>
                  <a:pt x="2255632" y="67394"/>
                </a:lnTo>
                <a:lnTo>
                  <a:pt x="2233295" y="44831"/>
                </a:lnTo>
                <a:lnTo>
                  <a:pt x="2214467" y="29714"/>
                </a:lnTo>
                <a:lnTo>
                  <a:pt x="2205735" y="25241"/>
                </a:lnTo>
                <a:lnTo>
                  <a:pt x="2203291" y="22149"/>
                </a:lnTo>
                <a:lnTo>
                  <a:pt x="2203323" y="11175"/>
                </a:lnTo>
              </a:path>
            </a:pathLst>
          </a:custGeom>
          <a:ln w="761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3229" y="3200857"/>
            <a:ext cx="208724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General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structure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phenol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compounds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00" y="210311"/>
            <a:ext cx="129540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8400" y="210311"/>
            <a:ext cx="1277111" cy="1277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004" y="382981"/>
            <a:ext cx="763079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i="0" u="none" spc="0" dirty="0">
                <a:solidFill>
                  <a:srgbClr val="FF0000"/>
                </a:solidFill>
                <a:latin typeface="Tempus Sans ITC"/>
                <a:cs typeface="Tempus Sans ITC"/>
              </a:rPr>
              <a:t>Phenol </a:t>
            </a:r>
            <a:r>
              <a:rPr sz="2800" i="0" u="none" dirty="0">
                <a:solidFill>
                  <a:srgbClr val="FF0000"/>
                </a:solidFill>
                <a:latin typeface="Tempus Sans ITC"/>
                <a:cs typeface="Tempus Sans ITC"/>
              </a:rPr>
              <a:t>classified </a:t>
            </a:r>
            <a:r>
              <a:rPr sz="2800" i="0" u="none" spc="0" dirty="0">
                <a:solidFill>
                  <a:srgbClr val="FF0000"/>
                </a:solidFill>
                <a:latin typeface="Tempus Sans ITC"/>
                <a:cs typeface="Tempus Sans ITC"/>
              </a:rPr>
              <a:t>according </a:t>
            </a:r>
            <a:r>
              <a:rPr sz="2800" i="0" u="none" spc="5" dirty="0">
                <a:solidFill>
                  <a:srgbClr val="FF0000"/>
                </a:solidFill>
                <a:latin typeface="Tempus Sans ITC"/>
                <a:cs typeface="Tempus Sans ITC"/>
              </a:rPr>
              <a:t>to </a:t>
            </a:r>
            <a:r>
              <a:rPr sz="2800" i="0" u="none" spc="10" dirty="0">
                <a:solidFill>
                  <a:srgbClr val="7030A0"/>
                </a:solidFill>
                <a:latin typeface="Tempus Sans ITC"/>
                <a:cs typeface="Tempus Sans ITC"/>
              </a:rPr>
              <a:t>the </a:t>
            </a:r>
            <a:r>
              <a:rPr sz="2800" i="0" u="none" spc="0" dirty="0">
                <a:solidFill>
                  <a:srgbClr val="7030A0"/>
                </a:solidFill>
                <a:latin typeface="Tempus Sans ITC"/>
                <a:cs typeface="Tempus Sans ITC"/>
              </a:rPr>
              <a:t>number of</a:t>
            </a:r>
            <a:r>
              <a:rPr sz="2800" i="0" u="none" spc="-405" dirty="0">
                <a:solidFill>
                  <a:srgbClr val="7030A0"/>
                </a:solidFill>
                <a:latin typeface="Tempus Sans ITC"/>
                <a:cs typeface="Tempus Sans ITC"/>
              </a:rPr>
              <a:t> </a:t>
            </a:r>
            <a:r>
              <a:rPr sz="2800" i="0" u="none" spc="5" dirty="0">
                <a:solidFill>
                  <a:srgbClr val="7030A0"/>
                </a:solidFill>
                <a:latin typeface="Tempus Sans ITC"/>
                <a:cs typeface="Tempus Sans ITC"/>
              </a:rPr>
              <a:t>(OH)</a:t>
            </a:r>
            <a:endParaRPr sz="2800" dirty="0">
              <a:solidFill>
                <a:srgbClr val="7030A0"/>
              </a:solidFill>
              <a:latin typeface="Tempus Sans ITC"/>
              <a:cs typeface="Tempus Sans ITC"/>
            </a:endParaRPr>
          </a:p>
          <a:p>
            <a:pPr marL="12700">
              <a:lnSpc>
                <a:spcPct val="100000"/>
              </a:lnSpc>
            </a:pPr>
            <a:r>
              <a:rPr sz="2800" i="0" u="none" spc="0" dirty="0">
                <a:solidFill>
                  <a:srgbClr val="7030A0"/>
                </a:solidFill>
                <a:latin typeface="Tempus Sans ITC"/>
                <a:cs typeface="Tempus Sans ITC"/>
              </a:rPr>
              <a:t>group</a:t>
            </a:r>
            <a:r>
              <a:rPr sz="2800" i="0" u="none" spc="-90" dirty="0">
                <a:solidFill>
                  <a:srgbClr val="7030A0"/>
                </a:solidFill>
                <a:latin typeface="Tempus Sans ITC"/>
                <a:cs typeface="Tempus Sans ITC"/>
              </a:rPr>
              <a:t> </a:t>
            </a:r>
            <a:r>
              <a:rPr sz="2800" i="0" u="none" spc="5" dirty="0">
                <a:solidFill>
                  <a:srgbClr val="FF0000"/>
                </a:solidFill>
                <a:latin typeface="Tempus Sans ITC"/>
                <a:cs typeface="Tempus Sans ITC"/>
              </a:rPr>
              <a:t>into:</a:t>
            </a:r>
            <a:endParaRPr sz="2800" dirty="0">
              <a:solidFill>
                <a:srgbClr val="FF0000"/>
              </a:solidFill>
              <a:latin typeface="Tempus Sans ITC"/>
              <a:cs typeface="Tempus Sans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33" y="1662621"/>
            <a:ext cx="2274012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10"/>
              </a:spcBef>
            </a:pPr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M</a:t>
            </a:r>
            <a:r>
              <a:rPr sz="2800" b="1" spc="5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on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o</a:t>
            </a:r>
            <a:r>
              <a:rPr sz="2800" b="1" spc="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h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y</a:t>
            </a:r>
            <a:r>
              <a:rPr sz="2800" b="1" spc="-2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d</a:t>
            </a:r>
            <a:r>
              <a:rPr sz="2800" b="1" spc="1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r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ic  phenol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empus Sans ITC"/>
              <a:cs typeface="Tempus Sans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4203" y="1386866"/>
            <a:ext cx="2815591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110"/>
              </a:spcBef>
            </a:pPr>
            <a:r>
              <a:rPr sz="2800" b="1" spc="2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D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i</a:t>
            </a:r>
            <a:r>
              <a:rPr sz="2800" b="1" spc="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h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ydric  </a:t>
            </a:r>
            <a:r>
              <a:rPr sz="2800" b="1" spc="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phenol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empus Sans ITC"/>
              <a:cs typeface="Tempus Sans IT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4411" y="1662621"/>
            <a:ext cx="1065530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16865">
              <a:lnSpc>
                <a:spcPct val="100000"/>
              </a:lnSpc>
              <a:spcBef>
                <a:spcPts val="110"/>
              </a:spcBef>
            </a:pPr>
            <a:r>
              <a:rPr sz="2800" b="1" spc="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Poly  </a:t>
            </a:r>
            <a:r>
              <a:rPr sz="2800" b="1" spc="25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p</a:t>
            </a:r>
            <a:r>
              <a:rPr sz="2800" b="1" spc="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h</a:t>
            </a:r>
            <a:r>
              <a:rPr sz="2800" b="1" spc="-15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en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o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Tempus Sans ITC"/>
                <a:cs typeface="Tempus Sans ITC"/>
              </a:rPr>
              <a:t>l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empus Sans ITC"/>
              <a:cs typeface="Tempus Sans IT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0124" y="1856105"/>
            <a:ext cx="1981200" cy="1313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4276" y="2957227"/>
            <a:ext cx="1752600" cy="1100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4774" y="4344218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phenol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6540" y="3019933"/>
            <a:ext cx="10109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Resorcinol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8974" y="4196036"/>
            <a:ext cx="171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Benzen-1,3,5-triol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Picture 32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4953"/>
            <a:ext cx="895214" cy="13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صورة ذات صل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639032"/>
            <a:ext cx="1981201" cy="8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11"/>
          <p:cNvSpPr txBox="1"/>
          <p:nvPr/>
        </p:nvSpPr>
        <p:spPr>
          <a:xfrm>
            <a:off x="3922666" y="4486219"/>
            <a:ext cx="14547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10" dirty="0">
                <a:latin typeface="Calibri"/>
                <a:cs typeface="Calibri"/>
              </a:rPr>
              <a:t>hydroquinone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390194"/>
            <a:ext cx="5539613" cy="659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29200" y="2651125"/>
            <a:ext cx="4559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Air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2636836"/>
            <a:ext cx="1979548" cy="2046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3471" y="2644218"/>
            <a:ext cx="2043556" cy="2043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9361" y="3123596"/>
            <a:ext cx="2057400" cy="170815"/>
          </a:xfrm>
          <a:custGeom>
            <a:avLst/>
            <a:gdLst/>
            <a:ahLst/>
            <a:cxnLst/>
            <a:rect l="l" t="t" r="r" b="b"/>
            <a:pathLst>
              <a:path w="2057400" h="170814">
                <a:moveTo>
                  <a:pt x="1972055" y="0"/>
                </a:moveTo>
                <a:lnTo>
                  <a:pt x="1972055" y="42672"/>
                </a:lnTo>
                <a:lnTo>
                  <a:pt x="0" y="42672"/>
                </a:lnTo>
                <a:lnTo>
                  <a:pt x="0" y="128015"/>
                </a:lnTo>
                <a:lnTo>
                  <a:pt x="1972055" y="128015"/>
                </a:lnTo>
                <a:lnTo>
                  <a:pt x="1972055" y="170687"/>
                </a:lnTo>
                <a:lnTo>
                  <a:pt x="2057400" y="85344"/>
                </a:lnTo>
                <a:lnTo>
                  <a:pt x="1972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6955" y="3123596"/>
            <a:ext cx="2057400" cy="170815"/>
          </a:xfrm>
          <a:custGeom>
            <a:avLst/>
            <a:gdLst/>
            <a:ahLst/>
            <a:cxnLst/>
            <a:rect l="l" t="t" r="r" b="b"/>
            <a:pathLst>
              <a:path w="2057400" h="170814">
                <a:moveTo>
                  <a:pt x="0" y="42672"/>
                </a:moveTo>
                <a:lnTo>
                  <a:pt x="1972055" y="42672"/>
                </a:lnTo>
                <a:lnTo>
                  <a:pt x="1972055" y="0"/>
                </a:lnTo>
                <a:lnTo>
                  <a:pt x="2057400" y="85344"/>
                </a:lnTo>
                <a:lnTo>
                  <a:pt x="1972055" y="170687"/>
                </a:lnTo>
                <a:lnTo>
                  <a:pt x="1972055" y="128015"/>
                </a:lnTo>
                <a:lnTo>
                  <a:pt x="0" y="128015"/>
                </a:lnTo>
                <a:lnTo>
                  <a:pt x="0" y="42672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2172" y="1218197"/>
            <a:ext cx="3621228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10"/>
              </a:spcBef>
              <a:buFont typeface="+mj-lt"/>
              <a:buAutoNum type="romanUcPeriod"/>
            </a:pPr>
            <a:r>
              <a:rPr lang="en-US" sz="3200" b="1" spc="-1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Calibri"/>
              </a:rPr>
              <a:t>Physical </a:t>
            </a:r>
            <a:r>
              <a:rPr sz="3200" b="1" spc="-1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Calibri"/>
              </a:rPr>
              <a:t>S</a:t>
            </a:r>
            <a:r>
              <a:rPr sz="3200" b="1" spc="-15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Calibri"/>
              </a:rPr>
              <a:t>tat</a:t>
            </a:r>
            <a:r>
              <a:rPr sz="3200" b="1" spc="-5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Calibri"/>
              </a:rPr>
              <a:t>e: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5400" y="3870325"/>
            <a:ext cx="485838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033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Pure</a:t>
            </a:r>
            <a:r>
              <a:rPr sz="2800" b="1" spc="-4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State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8835" y="1923183"/>
            <a:ext cx="6668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b="1" dirty="0">
                <a:solidFill>
                  <a:schemeClr val="tx2"/>
                </a:solidFill>
                <a:cs typeface="Calibri"/>
              </a:rPr>
              <a:t>Solid crystal in pure state (except m- cresol)</a:t>
            </a:r>
            <a:endParaRPr lang="pl-PL" sz="2800" dirty="0">
              <a:solidFill>
                <a:schemeClr val="tx2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/>
          <p:nvPr/>
        </p:nvSpPr>
        <p:spPr>
          <a:xfrm>
            <a:off x="2286000" y="3413125"/>
            <a:ext cx="50292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81000" y="846999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phenols are polar and can formed hydrogen bond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phenols are less soluble in water but more soluble in sodium hydroxide </a:t>
            </a:r>
          </a:p>
        </p:txBody>
      </p:sp>
      <p:sp>
        <p:nvSpPr>
          <p:cNvPr id="4" name="object 8"/>
          <p:cNvSpPr txBox="1"/>
          <p:nvPr/>
        </p:nvSpPr>
        <p:spPr>
          <a:xfrm>
            <a:off x="722172" y="340450"/>
            <a:ext cx="3621228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3200" b="1" spc="-1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II. Solubility</a:t>
            </a:r>
            <a:endParaRPr sz="3200" dirty="0">
              <a:solidFill>
                <a:srgbClr val="FF0000"/>
              </a:solidFill>
              <a:latin typeface="Comic Sans MS" pitchFamily="66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38A36-DFA8-CE58-1FD0-D889ABA3D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79910"/>
            <a:ext cx="2057399" cy="17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7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8853"/>
            <a:ext cx="5715000" cy="1457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15949"/>
            <a:ext cx="5795963" cy="121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608A2-56E6-93EA-6978-F5822F0F1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19392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974725"/>
            <a:ext cx="7315200" cy="1981200"/>
          </a:xfrm>
          <a:prstGeom prst="cloudCallout">
            <a:avLst>
              <a:gd name="adj1" fmla="val -40209"/>
              <a:gd name="adj2" fmla="val 575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Tests of phenols</a:t>
            </a:r>
            <a:endParaRPr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149A3-D7C0-B1B7-FD7B-6D4DBB5ED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" y="3275379"/>
            <a:ext cx="2399323" cy="17994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3400" y="249872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weak acid compounds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41325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effect of the compound on the litmus paper:-</a:t>
            </a:r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346325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change the color of litmus paper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blue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red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red still red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2727325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2C6FD10-0F0A-9010-A7F7-F2D151FD2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" y="3336925"/>
            <a:ext cx="192405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84503" y="308610"/>
            <a:ext cx="6174994" cy="11233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buBlip>
                <a:blip r:embed="rId3"/>
              </a:buBlip>
            </a:pPr>
            <a:r>
              <a:rPr lang="en-US" sz="2800" i="0" u="none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 Sans MT"/>
                <a:cs typeface="Gill Sans MT"/>
              </a:rPr>
              <a:t> </a:t>
            </a:r>
            <a:r>
              <a:rPr sz="2800" i="0" u="none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 Sans MT"/>
                <a:cs typeface="Gill Sans MT"/>
              </a:rPr>
              <a:t>General test for phenols</a:t>
            </a:r>
            <a:endParaRPr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0" y="1431925"/>
            <a:ext cx="602549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i="1" spc="15" dirty="0">
                <a:latin typeface="MV Boli"/>
                <a:cs typeface="MV Boli"/>
              </a:rPr>
              <a:t>a. </a:t>
            </a:r>
            <a:r>
              <a:rPr sz="2200" b="1" spc="-5" dirty="0">
                <a:latin typeface="Calibri"/>
                <a:cs typeface="Calibri"/>
              </a:rPr>
              <a:t>Ferric chloride </a:t>
            </a:r>
            <a:r>
              <a:rPr sz="2200" b="1" spc="-10" dirty="0">
                <a:latin typeface="Calibri"/>
                <a:cs typeface="Calibri"/>
              </a:rPr>
              <a:t>test </a:t>
            </a:r>
            <a:r>
              <a:rPr sz="2200" b="1" spc="25" dirty="0">
                <a:latin typeface="Calibri"/>
                <a:cs typeface="Calibri"/>
              </a:rPr>
              <a:t>(</a:t>
            </a:r>
            <a:r>
              <a:rPr sz="2200" b="1" i="1" spc="25" dirty="0">
                <a:solidFill>
                  <a:srgbClr val="FF0066"/>
                </a:solidFill>
                <a:latin typeface="MV Boli"/>
                <a:cs typeface="MV Boli"/>
              </a:rPr>
              <a:t>Complex</a:t>
            </a:r>
            <a:r>
              <a:rPr sz="2200" b="1" i="1" spc="125" dirty="0">
                <a:solidFill>
                  <a:srgbClr val="FF0066"/>
                </a:solidFill>
                <a:latin typeface="MV Boli"/>
                <a:cs typeface="MV Boli"/>
              </a:rPr>
              <a:t> </a:t>
            </a:r>
            <a:r>
              <a:rPr sz="2200" b="1" i="1" spc="25" dirty="0">
                <a:solidFill>
                  <a:srgbClr val="FF0066"/>
                </a:solidFill>
                <a:latin typeface="MV Boli"/>
                <a:cs typeface="MV Boli"/>
              </a:rPr>
              <a:t>Formation</a:t>
            </a:r>
            <a:r>
              <a:rPr sz="2200" b="1" i="1" spc="25" dirty="0">
                <a:latin typeface="MV Boli"/>
                <a:cs typeface="MV Boli"/>
              </a:rPr>
              <a:t>)</a:t>
            </a:r>
            <a:r>
              <a:rPr lang="en-US" sz="2200" b="1" i="1" spc="25" dirty="0">
                <a:solidFill>
                  <a:srgbClr val="FFFF00"/>
                </a:solidFill>
                <a:latin typeface="MV Boli"/>
                <a:cs typeface="MV Boli"/>
              </a:rPr>
              <a:t>        </a:t>
            </a:r>
            <a:endParaRPr sz="2200" dirty="0">
              <a:latin typeface="MV Boli"/>
              <a:cs typeface="MV Bol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485185" y="3260725"/>
            <a:ext cx="1676400" cy="1781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1"/>
          <p:cNvSpPr txBox="1"/>
          <p:nvPr/>
        </p:nvSpPr>
        <p:spPr>
          <a:xfrm>
            <a:off x="4800600" y="3794125"/>
            <a:ext cx="2522441" cy="2898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10" dirty="0">
                <a:latin typeface="Calibri"/>
                <a:cs typeface="Calibri"/>
              </a:rPr>
              <a:t>Ferric phenolate complex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16230"/>
              </p:ext>
            </p:extLst>
          </p:nvPr>
        </p:nvGraphicFramePr>
        <p:xfrm>
          <a:off x="1752600" y="2498725"/>
          <a:ext cx="5568290" cy="119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5" imgW="4838700" imgH="1236980" progId="ChemDraw.Document.6.0">
                  <p:embed/>
                </p:oleObj>
              </mc:Choice>
              <mc:Fallback>
                <p:oleObj r:id="rId5" imgW="4838700" imgH="1236980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98725"/>
                        <a:ext cx="5568290" cy="11989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325</Words>
  <Application>Microsoft Office PowerPoint</Application>
  <PresentationFormat>Custom</PresentationFormat>
  <Paragraphs>91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Calibri</vt:lpstr>
      <vt:lpstr>Comic Sans MS</vt:lpstr>
      <vt:lpstr>Gill Sans MT</vt:lpstr>
      <vt:lpstr>Kristen ITC</vt:lpstr>
      <vt:lpstr>Miriam</vt:lpstr>
      <vt:lpstr>MV Boli</vt:lpstr>
      <vt:lpstr>Tempus Sans ITC</vt:lpstr>
      <vt:lpstr>Times New Roman</vt:lpstr>
      <vt:lpstr>Wingdings</vt:lpstr>
      <vt:lpstr>Office Theme</vt:lpstr>
      <vt:lpstr>CS ChemDraw Drawing</vt:lpstr>
      <vt:lpstr>PowerPoint Presentation</vt:lpstr>
      <vt:lpstr>PowerPoint Presentation</vt:lpstr>
      <vt:lpstr>Phenol classified according to the number of (OH) group into: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 test for phenols</vt:lpstr>
      <vt:lpstr>PowerPoint Presentation</vt:lpstr>
      <vt:lpstr>PowerPoint Presentation</vt:lpstr>
      <vt:lpstr>Mechanism for formylation phenol: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salah</dc:creator>
  <cp:lastModifiedBy>hp</cp:lastModifiedBy>
  <cp:revision>99</cp:revision>
  <dcterms:created xsi:type="dcterms:W3CDTF">2018-02-16T11:38:34Z</dcterms:created>
  <dcterms:modified xsi:type="dcterms:W3CDTF">2023-10-10T19:27:22Z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2018-02-16T00:00:00Z</vt:filetime>
  </property>
</Properties>
</file>