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0" r:id="rId4"/>
    <p:sldId id="261" r:id="rId5"/>
    <p:sldId id="262" r:id="rId6"/>
    <p:sldId id="274" r:id="rId7"/>
    <p:sldId id="257" r:id="rId8"/>
    <p:sldId id="265" r:id="rId9"/>
    <p:sldId id="275" r:id="rId10"/>
    <p:sldId id="263" r:id="rId11"/>
    <p:sldId id="264" r:id="rId12"/>
    <p:sldId id="266" r:id="rId13"/>
    <p:sldId id="277" r:id="rId14"/>
    <p:sldId id="269" r:id="rId15"/>
    <p:sldId id="268" r:id="rId16"/>
    <p:sldId id="279" r:id="rId17"/>
    <p:sldId id="270" r:id="rId18"/>
    <p:sldId id="271" r:id="rId19"/>
    <p:sldId id="273" r:id="rId20"/>
    <p:sldId id="272" r:id="rId21"/>
    <p:sldId id="276" r:id="rId22"/>
  </p:sldIdLst>
  <p:sldSz cx="12801600" cy="9144000"/>
  <p:notesSz cx="6858000" cy="9144000"/>
  <p:defaultTextStyle>
    <a:defPPr>
      <a:defRPr lang="en-US"/>
    </a:defPPr>
    <a:lvl1pPr marL="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700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54008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81012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08016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3502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6202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389029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16033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0066"/>
    <a:srgbClr val="FF6699"/>
    <a:srgbClr val="009900"/>
    <a:srgbClr val="FF99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02" y="53"/>
      </p:cViewPr>
      <p:guideLst>
        <p:guide orient="horz" pos="2880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BC5CB-177E-403F-B91F-4A93C863D200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43E79-1280-4A17-AE17-BF1E3A011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3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43E79-1280-4A17-AE17-BF1E3A0112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4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840568"/>
            <a:ext cx="1088136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181600"/>
            <a:ext cx="896112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8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1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141B-35C8-4AE3-A847-1DA8660238BC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04B6-896F-4480-A843-2CFF4DF3C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141B-35C8-4AE3-A847-1DA8660238BC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04B6-896F-4480-A843-2CFF4DF3C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66185"/>
            <a:ext cx="288036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66185"/>
            <a:ext cx="842772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141B-35C8-4AE3-A847-1DA8660238BC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04B6-896F-4480-A843-2CFF4DF3C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141B-35C8-4AE3-A847-1DA8660238BC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04B6-896F-4480-A843-2CFF4DF3C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875867"/>
            <a:ext cx="10881360" cy="1816100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875618"/>
            <a:ext cx="10881360" cy="2000249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2700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540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10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080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350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62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89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160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141B-35C8-4AE3-A847-1DA8660238BC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04B6-896F-4480-A843-2CFF4DF3C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133601"/>
            <a:ext cx="5654040" cy="6034617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133601"/>
            <a:ext cx="5654040" cy="6034617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141B-35C8-4AE3-A847-1DA8660238BC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04B6-896F-4480-A843-2CFF4DF3C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046817"/>
            <a:ext cx="5656263" cy="853016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899833"/>
            <a:ext cx="5656263" cy="5268384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046817"/>
            <a:ext cx="5658485" cy="853016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899833"/>
            <a:ext cx="5658485" cy="5268384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141B-35C8-4AE3-A847-1DA8660238BC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04B6-896F-4480-A843-2CFF4DF3C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141B-35C8-4AE3-A847-1DA8660238BC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04B6-896F-4480-A843-2CFF4DF3C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141B-35C8-4AE3-A847-1DA8660238BC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04B6-896F-4480-A843-2CFF4DF3C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64067"/>
            <a:ext cx="4211638" cy="154940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64067"/>
            <a:ext cx="7156450" cy="78041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3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913467"/>
            <a:ext cx="4211638" cy="6254751"/>
          </a:xfr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141B-35C8-4AE3-A847-1DA8660238BC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04B6-896F-4480-A843-2CFF4DF3C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400800"/>
            <a:ext cx="7680960" cy="7556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17033"/>
            <a:ext cx="7680960" cy="5486400"/>
          </a:xfrm>
        </p:spPr>
        <p:txBody>
          <a:bodyPr/>
          <a:lstStyle>
            <a:lvl1pPr marL="0" indent="0">
              <a:buNone/>
              <a:defRPr sz="4400"/>
            </a:lvl1pPr>
            <a:lvl2pPr marL="627004" indent="0">
              <a:buNone/>
              <a:defRPr sz="3800"/>
            </a:lvl2pPr>
            <a:lvl3pPr marL="1254008" indent="0">
              <a:buNone/>
              <a:defRPr sz="3300"/>
            </a:lvl3pPr>
            <a:lvl4pPr marL="1881012" indent="0">
              <a:buNone/>
              <a:defRPr sz="2700"/>
            </a:lvl4pPr>
            <a:lvl5pPr marL="2508016" indent="0">
              <a:buNone/>
              <a:defRPr sz="2700"/>
            </a:lvl5pPr>
            <a:lvl6pPr marL="3135020" indent="0">
              <a:buNone/>
              <a:defRPr sz="2700"/>
            </a:lvl6pPr>
            <a:lvl7pPr marL="3762024" indent="0">
              <a:buNone/>
              <a:defRPr sz="2700"/>
            </a:lvl7pPr>
            <a:lvl8pPr marL="4389029" indent="0">
              <a:buNone/>
              <a:defRPr sz="2700"/>
            </a:lvl8pPr>
            <a:lvl9pPr marL="5016033" indent="0">
              <a:buNone/>
              <a:defRPr sz="2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156451"/>
            <a:ext cx="7680960" cy="1073149"/>
          </a:xfr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141B-35C8-4AE3-A847-1DA8660238BC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04B6-896F-4480-A843-2CFF4DF3C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67000" y="366184"/>
            <a:ext cx="9494520" cy="1524000"/>
          </a:xfrm>
          <a:prstGeom prst="rect">
            <a:avLst/>
          </a:prstGeom>
        </p:spPr>
        <p:txBody>
          <a:bodyPr vert="horz" lIns="125401" tIns="62700" rIns="125401" bIns="627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0" y="2133601"/>
            <a:ext cx="9494520" cy="6034617"/>
          </a:xfrm>
          <a:prstGeom prst="rect">
            <a:avLst/>
          </a:prstGeom>
        </p:spPr>
        <p:txBody>
          <a:bodyPr vert="horz" lIns="125401" tIns="62700" rIns="125401" bIns="627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475134"/>
            <a:ext cx="2987040" cy="486833"/>
          </a:xfrm>
          <a:prstGeom prst="rect">
            <a:avLst/>
          </a:prstGeom>
        </p:spPr>
        <p:txBody>
          <a:bodyPr vert="horz" lIns="125401" tIns="62700" rIns="125401" bIns="6270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E141B-35C8-4AE3-A847-1DA8660238BC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475134"/>
            <a:ext cx="4053840" cy="486833"/>
          </a:xfrm>
          <a:prstGeom prst="rect">
            <a:avLst/>
          </a:prstGeom>
        </p:spPr>
        <p:txBody>
          <a:bodyPr vert="horz" lIns="125401" tIns="62700" rIns="125401" bIns="6270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475134"/>
            <a:ext cx="2987040" cy="486833"/>
          </a:xfrm>
          <a:prstGeom prst="rect">
            <a:avLst/>
          </a:prstGeom>
        </p:spPr>
        <p:txBody>
          <a:bodyPr vert="horz" lIns="125401" tIns="62700" rIns="125401" bIns="6270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404B6-896F-4480-A843-2CFF4DF3C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54008" rtl="1" eaLnBrk="1" latinLnBrk="0" hangingPunct="1">
        <a:spcBef>
          <a:spcPct val="0"/>
        </a:spcBef>
        <a:buNone/>
        <a:defRPr sz="6000" kern="1200">
          <a:solidFill>
            <a:srgbClr val="00B050"/>
          </a:solidFill>
          <a:latin typeface="+mj-lt"/>
          <a:ea typeface="+mj-ea"/>
          <a:cs typeface="+mj-cs"/>
        </a:defRPr>
      </a:lvl1pPr>
    </p:titleStyle>
    <p:bodyStyle>
      <a:lvl1pPr marL="470253" indent="-470253" algn="r" defTabSz="1254008" rtl="1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rgbClr val="00B050"/>
          </a:solidFill>
          <a:latin typeface="+mn-lt"/>
          <a:ea typeface="+mn-ea"/>
          <a:cs typeface="+mn-cs"/>
        </a:defRPr>
      </a:lvl1pPr>
      <a:lvl2pPr marL="1018882" indent="-391878" algn="r" defTabSz="1254008" rtl="1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rgbClr val="00B050"/>
          </a:solidFill>
          <a:latin typeface="+mn-lt"/>
          <a:ea typeface="+mn-ea"/>
          <a:cs typeface="+mn-cs"/>
        </a:defRPr>
      </a:lvl2pPr>
      <a:lvl3pPr marL="1567510" indent="-313502" algn="r" defTabSz="1254008" rtl="1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rgbClr val="00B050"/>
          </a:solidFill>
          <a:latin typeface="+mn-lt"/>
          <a:ea typeface="+mn-ea"/>
          <a:cs typeface="+mn-cs"/>
        </a:defRPr>
      </a:lvl3pPr>
      <a:lvl4pPr marL="2194514" indent="-313502" algn="r" defTabSz="1254008" rtl="1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rgbClr val="00B050"/>
          </a:solidFill>
          <a:latin typeface="+mn-lt"/>
          <a:ea typeface="+mn-ea"/>
          <a:cs typeface="+mn-cs"/>
        </a:defRPr>
      </a:lvl4pPr>
      <a:lvl5pPr marL="2821518" indent="-313502" algn="r" defTabSz="1254008" rtl="1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rgbClr val="00B050"/>
          </a:solidFill>
          <a:latin typeface="+mn-lt"/>
          <a:ea typeface="+mn-ea"/>
          <a:cs typeface="+mn-cs"/>
        </a:defRPr>
      </a:lvl5pPr>
      <a:lvl6pPr marL="3448522" indent="-313502" algn="r" defTabSz="1254008" rtl="1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27" indent="-313502" algn="r" defTabSz="1254008" rtl="1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02531" indent="-313502" algn="r" defTabSz="1254008" rtl="1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29535" indent="-313502" algn="r" defTabSz="1254008" rtl="1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54008" rtl="1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04" algn="r" defTabSz="1254008" rtl="1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08" algn="r" defTabSz="1254008" rtl="1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012" algn="r" defTabSz="1254008" rtl="1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016" algn="r" defTabSz="1254008" rtl="1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020" algn="r" defTabSz="1254008" rtl="1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2024" algn="r" defTabSz="1254008" rtl="1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029" algn="r" defTabSz="1254008" rtl="1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16033" algn="r" defTabSz="1254008" rtl="1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emical-Factory-Powerpoint-Backgrou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801600" cy="9144000"/>
          </a:xfrm>
          <a:prstGeom prst="rect">
            <a:avLst/>
          </a:prstGeom>
        </p:spPr>
      </p:pic>
      <p:sp>
        <p:nvSpPr>
          <p:cNvPr id="2" name="Rectangle 150"/>
          <p:cNvSpPr txBox="1">
            <a:spLocks noChangeArrowheads="1"/>
          </p:cNvSpPr>
          <p:nvPr/>
        </p:nvSpPr>
        <p:spPr>
          <a:xfrm>
            <a:off x="381000" y="457200"/>
            <a:ext cx="5105400" cy="2438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5401" tIns="62700" rIns="125401" bIns="62700"/>
          <a:lstStyle/>
          <a:p>
            <a:pPr algn="ctr">
              <a:spcBef>
                <a:spcPct val="0"/>
              </a:spcBef>
            </a:pPr>
            <a:r>
              <a:rPr lang="es-UY" sz="7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Carbonyl</a:t>
            </a:r>
            <a:r>
              <a:rPr lang="es-UY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s-UY" sz="7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Compounds</a:t>
            </a:r>
            <a:endParaRPr lang="es-UY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es-UY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es-UY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627004" indent="-627004" algn="ctr">
              <a:buFont typeface="+mj-lt"/>
              <a:buAutoNum type="arabicPeriod"/>
            </a:pPr>
            <a:r>
              <a:rPr lang="es-UY" sz="5400" b="1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Aldehydes</a:t>
            </a:r>
            <a:endParaRPr lang="es-UY" sz="54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marL="627004" indent="-627004" algn="ctr">
              <a:buFont typeface="+mj-lt"/>
              <a:buAutoNum type="arabicPeriod"/>
            </a:pPr>
            <a:r>
              <a:rPr lang="es-UY" sz="5400" b="1" dirty="0" err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Ketones</a:t>
            </a:r>
            <a:r>
              <a:rPr lang="es-UY" sz="54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s-ES" sz="54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spcBef>
                <a:spcPct val="0"/>
              </a:spcBef>
            </a:pPr>
            <a:r>
              <a:rPr lang="es-UY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511E48F-3A68-5935-7EC8-FD9CBDF4011C}"/>
              </a:ext>
            </a:extLst>
          </p:cNvPr>
          <p:cNvSpPr txBox="1"/>
          <p:nvPr/>
        </p:nvSpPr>
        <p:spPr>
          <a:xfrm>
            <a:off x="819150" y="7162800"/>
            <a:ext cx="4229100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6200"/>
              </a:lnSpc>
              <a:spcBef>
                <a:spcPts val="310"/>
              </a:spcBef>
            </a:pPr>
            <a:r>
              <a:rPr lang="en-US" sz="4400" baseline="285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FFCC"/>
                </a:highlight>
                <a:latin typeface="Kristen ITC"/>
                <a:cs typeface="Kristen ITC"/>
              </a:rPr>
              <a:t>M.Sc. </a:t>
            </a:r>
            <a:r>
              <a:rPr lang="en-US" sz="4400" baseline="285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FFCC"/>
                </a:highlight>
                <a:latin typeface="Kristen ITC"/>
                <a:cs typeface="Kristen ITC"/>
              </a:rPr>
              <a:t>Hala</a:t>
            </a:r>
            <a:r>
              <a:rPr lang="en-US" sz="4400" baseline="285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FFCC"/>
                </a:highlight>
                <a:latin typeface="Kristen ITC"/>
                <a:cs typeface="Kristen ITC"/>
              </a:rPr>
              <a:t> Ayad M. R.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99FFCC"/>
              </a:highlight>
              <a:latin typeface="Kristen ITC"/>
              <a:cs typeface="Kristen IT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/>
          </p:cNvSpPr>
          <p:nvPr/>
        </p:nvSpPr>
        <p:spPr>
          <a:xfrm>
            <a:off x="838200" y="0"/>
            <a:ext cx="11430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1254008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normalizeH="0" baseline="0" noProof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Iodoforms</a:t>
            </a:r>
            <a:r>
              <a:rPr kumimoji="0" lang="en-US" sz="4800" b="1" i="0" u="sng" strike="noStrike" kern="120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Test</a:t>
            </a:r>
            <a:r>
              <a:rPr kumimoji="0" lang="en-US" sz="4800" b="1" i="0" u="sng" strike="noStrike" kern="1200" normalizeH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: </a:t>
            </a:r>
            <a:r>
              <a:rPr kumimoji="0" lang="en-US" sz="4800" b="1" i="0" u="sng" strike="noStrike" kern="120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(for</a:t>
            </a:r>
            <a:r>
              <a:rPr kumimoji="0" lang="en-US" sz="4800" b="1" i="0" u="sng" strike="noStrike" kern="1200" normalizeH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terminal CH</a:t>
            </a:r>
            <a:r>
              <a:rPr kumimoji="0" lang="en-US" sz="4800" b="1" i="0" u="sng" strike="noStrike" kern="1200" normalizeH="0" baseline="-2500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n-US" sz="4800" b="1" i="0" u="sng" strike="noStrike" kern="1200" normalizeH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group)</a:t>
            </a:r>
            <a:endParaRPr kumimoji="0" lang="en-US" sz="4800" b="1" i="0" u="sng" strike="noStrike" kern="120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295400"/>
            <a:ext cx="12801600" cy="4066165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b="1" dirty="0">
                <a:latin typeface="Comic Sans MS" pitchFamily="66" charset="0"/>
                <a:cs typeface="Consolas" pitchFamily="49" charset="0"/>
              </a:rPr>
              <a:t>Type of reaction </a:t>
            </a:r>
            <a:r>
              <a:rPr lang="en-US" sz="3200" dirty="0">
                <a:latin typeface="Comic Sans MS" pitchFamily="66" charset="0"/>
                <a:cs typeface="Consolas" pitchFamily="49" charset="0"/>
              </a:rPr>
              <a:t>is (</a:t>
            </a:r>
            <a:r>
              <a:rPr lang="en-US" sz="3200" dirty="0" err="1">
                <a:solidFill>
                  <a:srgbClr val="7030A0"/>
                </a:solidFill>
                <a:latin typeface="Comic Sans MS" pitchFamily="66" charset="0"/>
                <a:cs typeface="Consolas" pitchFamily="49" charset="0"/>
              </a:rPr>
              <a:t>halogenation</a:t>
            </a:r>
            <a:r>
              <a:rPr lang="en-US" sz="3200" dirty="0">
                <a:solidFill>
                  <a:srgbClr val="7030A0"/>
                </a:solidFill>
                <a:latin typeface="Comic Sans MS" pitchFamily="66" charset="0"/>
                <a:cs typeface="Consolas" pitchFamily="49" charset="0"/>
              </a:rPr>
              <a:t>-cleavage reaction</a:t>
            </a:r>
            <a:r>
              <a:rPr lang="en-US" sz="3200" dirty="0">
                <a:latin typeface="Comic Sans MS" pitchFamily="66" charset="0"/>
                <a:cs typeface="Consolas" pitchFamily="49" charset="0"/>
              </a:rPr>
              <a:t>).</a:t>
            </a:r>
          </a:p>
          <a:p>
            <a:endParaRPr lang="en-US" sz="3200" dirty="0">
              <a:latin typeface="Comic Sans MS" pitchFamily="66" charset="0"/>
              <a:cs typeface="Consolas" pitchFamily="49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b="1" dirty="0">
                <a:latin typeface="Comic Sans MS" pitchFamily="66" charset="0"/>
                <a:cs typeface="Consolas" pitchFamily="49" charset="0"/>
              </a:rPr>
              <a:t>Reagent is </a:t>
            </a:r>
            <a:r>
              <a:rPr lang="en-US" sz="3200" b="1" dirty="0">
                <a:solidFill>
                  <a:srgbClr val="CC9900"/>
                </a:solidFill>
                <a:latin typeface="Comic Sans MS" pitchFamily="66" charset="0"/>
                <a:cs typeface="Consolas" pitchFamily="49" charset="0"/>
              </a:rPr>
              <a:t>I</a:t>
            </a:r>
            <a:r>
              <a:rPr lang="en-US" sz="3200" b="1" baseline="-25000" dirty="0">
                <a:solidFill>
                  <a:srgbClr val="CC9900"/>
                </a:solidFill>
                <a:latin typeface="Comic Sans MS" pitchFamily="66" charset="0"/>
                <a:cs typeface="Consolas" pitchFamily="49" charset="0"/>
              </a:rPr>
              <a:t>2</a:t>
            </a:r>
            <a:r>
              <a:rPr lang="en-US" sz="3200" b="1" dirty="0">
                <a:solidFill>
                  <a:srgbClr val="CC9900"/>
                </a:solidFill>
                <a:latin typeface="Comic Sans MS" pitchFamily="66" charset="0"/>
                <a:cs typeface="Consolas" pitchFamily="49" charset="0"/>
              </a:rPr>
              <a:t>\KI in </a:t>
            </a:r>
            <a:r>
              <a:rPr lang="en-US" sz="3200" b="1" dirty="0" err="1">
                <a:solidFill>
                  <a:srgbClr val="CC9900"/>
                </a:solidFill>
                <a:latin typeface="Comic Sans MS" pitchFamily="66" charset="0"/>
                <a:cs typeface="Consolas" pitchFamily="49" charset="0"/>
              </a:rPr>
              <a:t>alkalin</a:t>
            </a:r>
            <a:r>
              <a:rPr lang="en-US" sz="3200" b="1" dirty="0">
                <a:solidFill>
                  <a:srgbClr val="CC9900"/>
                </a:solidFill>
                <a:latin typeface="Comic Sans MS" pitchFamily="66" charset="0"/>
                <a:cs typeface="Consolas" pitchFamily="49" charset="0"/>
              </a:rPr>
              <a:t> medium (</a:t>
            </a:r>
            <a:r>
              <a:rPr lang="en-US" sz="3200" b="1" dirty="0" err="1">
                <a:solidFill>
                  <a:srgbClr val="CC9900"/>
                </a:solidFill>
                <a:latin typeface="Comic Sans MS" pitchFamily="66" charset="0"/>
                <a:cs typeface="Consolas" pitchFamily="49" charset="0"/>
              </a:rPr>
              <a:t>NaOH</a:t>
            </a:r>
            <a:r>
              <a:rPr lang="en-US" sz="3200" b="1" dirty="0">
                <a:solidFill>
                  <a:srgbClr val="CC9900"/>
                </a:solidFill>
                <a:latin typeface="Comic Sans MS" pitchFamily="66" charset="0"/>
                <a:cs typeface="Consolas" pitchFamily="49" charset="0"/>
              </a:rPr>
              <a:t>)</a:t>
            </a:r>
            <a:r>
              <a:rPr lang="en-US" sz="3200" dirty="0">
                <a:latin typeface="Comic Sans MS" pitchFamily="66" charset="0"/>
                <a:cs typeface="Consolas" pitchFamily="49" charset="0"/>
              </a:rPr>
              <a:t>.</a:t>
            </a:r>
          </a:p>
          <a:p>
            <a:r>
              <a:rPr lang="en-US" sz="3200" dirty="0">
                <a:latin typeface="Comic Sans MS" pitchFamily="66" charset="0"/>
                <a:cs typeface="Consolas" pitchFamily="49" charset="0"/>
              </a:rPr>
              <a:t> </a:t>
            </a:r>
          </a:p>
          <a:p>
            <a:pPr marL="237304" indent="-237304">
              <a:buFont typeface="Wingdings" pitchFamily="2" charset="2"/>
              <a:buChar char="§"/>
            </a:pPr>
            <a:r>
              <a:rPr lang="en-US" sz="3200" b="1" dirty="0">
                <a:latin typeface="Comic Sans MS" pitchFamily="66" charset="0"/>
                <a:cs typeface="Consolas" pitchFamily="49" charset="0"/>
              </a:rPr>
              <a:t>Depends on </a:t>
            </a:r>
            <a:r>
              <a:rPr lang="en-US" sz="3200" dirty="0">
                <a:solidFill>
                  <a:srgbClr val="FF0066"/>
                </a:solidFill>
                <a:latin typeface="Comic Sans MS" pitchFamily="66" charset="0"/>
                <a:cs typeface="Consolas" pitchFamily="49" charset="0"/>
              </a:rPr>
              <a:t>addition (I</a:t>
            </a:r>
            <a:r>
              <a:rPr lang="en-US" sz="3200" baseline="-25000" dirty="0">
                <a:solidFill>
                  <a:srgbClr val="FF0066"/>
                </a:solidFill>
                <a:latin typeface="Comic Sans MS" pitchFamily="66" charset="0"/>
                <a:cs typeface="Consolas" pitchFamily="49" charset="0"/>
              </a:rPr>
              <a:t>2</a:t>
            </a:r>
            <a:r>
              <a:rPr lang="en-US" sz="3200" dirty="0">
                <a:solidFill>
                  <a:srgbClr val="FF0066"/>
                </a:solidFill>
                <a:latin typeface="Comic Sans MS" pitchFamily="66" charset="0"/>
                <a:cs typeface="Consolas" pitchFamily="49" charset="0"/>
              </a:rPr>
              <a:t>) to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  <a:cs typeface="Consolas" pitchFamily="49" charset="0"/>
              </a:rPr>
              <a:t>(CH</a:t>
            </a:r>
            <a:r>
              <a:rPr lang="en-US" sz="3200" b="1" baseline="-25000" dirty="0">
                <a:solidFill>
                  <a:srgbClr val="FF0000"/>
                </a:solidFill>
                <a:latin typeface="Comic Sans MS" pitchFamily="66" charset="0"/>
                <a:cs typeface="Consolas" pitchFamily="49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  <a:cs typeface="Consolas" pitchFamily="49" charset="0"/>
              </a:rPr>
              <a:t>)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  <a:cs typeface="Consolas" pitchFamily="49" charset="0"/>
              </a:rPr>
              <a:t> </a:t>
            </a:r>
            <a:r>
              <a:rPr lang="en-US" sz="3200" dirty="0">
                <a:solidFill>
                  <a:srgbClr val="FF0066"/>
                </a:solidFill>
                <a:latin typeface="Comic Sans MS" pitchFamily="66" charset="0"/>
                <a:cs typeface="Consolas" pitchFamily="49" charset="0"/>
              </a:rPr>
              <a:t>to form (</a:t>
            </a:r>
            <a:r>
              <a:rPr lang="en-US" sz="3200" dirty="0" err="1">
                <a:solidFill>
                  <a:srgbClr val="FF0066"/>
                </a:solidFill>
                <a:latin typeface="Comic Sans MS" pitchFamily="66" charset="0"/>
                <a:cs typeface="Consolas" pitchFamily="49" charset="0"/>
              </a:rPr>
              <a:t>triiodo</a:t>
            </a:r>
            <a:r>
              <a:rPr lang="en-US" sz="3200" dirty="0">
                <a:solidFill>
                  <a:srgbClr val="FF0066"/>
                </a:solidFill>
                <a:latin typeface="Comic Sans MS" pitchFamily="66" charset="0"/>
                <a:cs typeface="Consolas" pitchFamily="49" charset="0"/>
              </a:rPr>
              <a:t> derivatives) </a:t>
            </a:r>
            <a:r>
              <a:rPr lang="en-US" sz="3200" dirty="0">
                <a:solidFill>
                  <a:srgbClr val="009900"/>
                </a:solidFill>
                <a:latin typeface="Comic Sans MS" pitchFamily="66" charset="0"/>
                <a:cs typeface="Consolas" pitchFamily="49" charset="0"/>
              </a:rPr>
              <a:t>then cleavage to formation (CHI</a:t>
            </a:r>
            <a:r>
              <a:rPr lang="en-US" sz="3200" baseline="-25000" dirty="0">
                <a:solidFill>
                  <a:srgbClr val="009900"/>
                </a:solidFill>
                <a:latin typeface="Comic Sans MS" pitchFamily="66" charset="0"/>
                <a:cs typeface="Consolas" pitchFamily="49" charset="0"/>
              </a:rPr>
              <a:t>3</a:t>
            </a:r>
            <a:r>
              <a:rPr lang="en-US" sz="3200" dirty="0">
                <a:solidFill>
                  <a:srgbClr val="009900"/>
                </a:solidFill>
                <a:latin typeface="Comic Sans MS" pitchFamily="66" charset="0"/>
                <a:cs typeface="Consolas" pitchFamily="49" charset="0"/>
              </a:rPr>
              <a:t>) and carboxylic salt.</a:t>
            </a:r>
          </a:p>
          <a:p>
            <a:pPr marL="237304" indent="-237304"/>
            <a:endParaRPr lang="en-US" sz="3200" dirty="0">
              <a:latin typeface="Comic Sans MS" pitchFamily="66" charset="0"/>
              <a:cs typeface="Consolas" pitchFamily="49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latin typeface="Comic Sans MS" pitchFamily="66" charset="0"/>
                <a:cs typeface="Consolas" pitchFamily="49" charset="0"/>
              </a:rPr>
              <a:t> </a:t>
            </a:r>
            <a:r>
              <a:rPr lang="en-US" sz="3200" b="1" dirty="0">
                <a:latin typeface="Comic Sans MS" pitchFamily="66" charset="0"/>
                <a:cs typeface="Consolas" pitchFamily="49" charset="0"/>
              </a:rPr>
              <a:t>Produced</a:t>
            </a:r>
            <a:r>
              <a:rPr lang="en-US" sz="3200" dirty="0">
                <a:latin typeface="Comic Sans MS" pitchFamily="66" charset="0"/>
                <a:cs typeface="Consolas" pitchFamily="49" charset="0"/>
              </a:rPr>
              <a:t> </a:t>
            </a:r>
            <a:r>
              <a:rPr lang="en-US" sz="3200" dirty="0">
                <a:solidFill>
                  <a:srgbClr val="FF9900"/>
                </a:solidFill>
                <a:latin typeface="Comic Sans MS" pitchFamily="66" charset="0"/>
                <a:cs typeface="Consolas" pitchFamily="49" charset="0"/>
              </a:rPr>
              <a:t>yellow ppt. </a:t>
            </a:r>
          </a:p>
        </p:txBody>
      </p:sp>
      <p:sp>
        <p:nvSpPr>
          <p:cNvPr id="15" name="Freeform 14"/>
          <p:cNvSpPr/>
          <p:nvPr/>
        </p:nvSpPr>
        <p:spPr>
          <a:xfrm>
            <a:off x="9833113" y="6493565"/>
            <a:ext cx="1706271" cy="1647572"/>
          </a:xfrm>
          <a:custGeom>
            <a:avLst/>
            <a:gdLst>
              <a:gd name="connsiteX0" fmla="*/ 993913 w 1706271"/>
              <a:gd name="connsiteY0" fmla="*/ 887896 h 1647572"/>
              <a:gd name="connsiteX1" fmla="*/ 742122 w 1706271"/>
              <a:gd name="connsiteY1" fmla="*/ 861392 h 1647572"/>
              <a:gd name="connsiteX2" fmla="*/ 702365 w 1706271"/>
              <a:gd name="connsiteY2" fmla="*/ 848139 h 1647572"/>
              <a:gd name="connsiteX3" fmla="*/ 622852 w 1706271"/>
              <a:gd name="connsiteY3" fmla="*/ 834887 h 1647572"/>
              <a:gd name="connsiteX4" fmla="*/ 477078 w 1706271"/>
              <a:gd name="connsiteY4" fmla="*/ 834887 h 1647572"/>
              <a:gd name="connsiteX5" fmla="*/ 424070 w 1706271"/>
              <a:gd name="connsiteY5" fmla="*/ 914400 h 1647572"/>
              <a:gd name="connsiteX6" fmla="*/ 397565 w 1706271"/>
              <a:gd name="connsiteY6" fmla="*/ 954157 h 1647572"/>
              <a:gd name="connsiteX7" fmla="*/ 357809 w 1706271"/>
              <a:gd name="connsiteY7" fmla="*/ 967409 h 1647572"/>
              <a:gd name="connsiteX8" fmla="*/ 238539 w 1706271"/>
              <a:gd name="connsiteY8" fmla="*/ 940905 h 1647572"/>
              <a:gd name="connsiteX9" fmla="*/ 159026 w 1706271"/>
              <a:gd name="connsiteY9" fmla="*/ 901148 h 1647572"/>
              <a:gd name="connsiteX10" fmla="*/ 92765 w 1706271"/>
              <a:gd name="connsiteY10" fmla="*/ 940905 h 1647572"/>
              <a:gd name="connsiteX11" fmla="*/ 66261 w 1706271"/>
              <a:gd name="connsiteY11" fmla="*/ 1020418 h 1647572"/>
              <a:gd name="connsiteX12" fmla="*/ 53009 w 1706271"/>
              <a:gd name="connsiteY12" fmla="*/ 1060174 h 1647572"/>
              <a:gd name="connsiteX13" fmla="*/ 0 w 1706271"/>
              <a:gd name="connsiteY13" fmla="*/ 1139687 h 1647572"/>
              <a:gd name="connsiteX14" fmla="*/ 13252 w 1706271"/>
              <a:gd name="connsiteY14" fmla="*/ 1431235 h 1647572"/>
              <a:gd name="connsiteX15" fmla="*/ 26504 w 1706271"/>
              <a:gd name="connsiteY15" fmla="*/ 1470992 h 1647572"/>
              <a:gd name="connsiteX16" fmla="*/ 53009 w 1706271"/>
              <a:gd name="connsiteY16" fmla="*/ 1497496 h 1647572"/>
              <a:gd name="connsiteX17" fmla="*/ 79513 w 1706271"/>
              <a:gd name="connsiteY17" fmla="*/ 1537252 h 1647572"/>
              <a:gd name="connsiteX18" fmla="*/ 145774 w 1706271"/>
              <a:gd name="connsiteY18" fmla="*/ 1550505 h 1647572"/>
              <a:gd name="connsiteX19" fmla="*/ 212035 w 1706271"/>
              <a:gd name="connsiteY19" fmla="*/ 1590261 h 1647572"/>
              <a:gd name="connsiteX20" fmla="*/ 318052 w 1706271"/>
              <a:gd name="connsiteY20" fmla="*/ 1630018 h 1647572"/>
              <a:gd name="connsiteX21" fmla="*/ 437322 w 1706271"/>
              <a:gd name="connsiteY21" fmla="*/ 1616765 h 1647572"/>
              <a:gd name="connsiteX22" fmla="*/ 477078 w 1706271"/>
              <a:gd name="connsiteY22" fmla="*/ 1603513 h 1647572"/>
              <a:gd name="connsiteX23" fmla="*/ 556591 w 1706271"/>
              <a:gd name="connsiteY23" fmla="*/ 1550505 h 1647572"/>
              <a:gd name="connsiteX24" fmla="*/ 583096 w 1706271"/>
              <a:gd name="connsiteY24" fmla="*/ 1524000 h 1647572"/>
              <a:gd name="connsiteX25" fmla="*/ 689113 w 1706271"/>
              <a:gd name="connsiteY25" fmla="*/ 1484244 h 1647572"/>
              <a:gd name="connsiteX26" fmla="*/ 1113183 w 1706271"/>
              <a:gd name="connsiteY26" fmla="*/ 1497496 h 1647572"/>
              <a:gd name="connsiteX27" fmla="*/ 1152939 w 1706271"/>
              <a:gd name="connsiteY27" fmla="*/ 1444487 h 1647572"/>
              <a:gd name="connsiteX28" fmla="*/ 1166191 w 1706271"/>
              <a:gd name="connsiteY28" fmla="*/ 1391478 h 1647572"/>
              <a:gd name="connsiteX29" fmla="*/ 1179444 w 1706271"/>
              <a:gd name="connsiteY29" fmla="*/ 1351722 h 1647572"/>
              <a:gd name="connsiteX30" fmla="*/ 1152939 w 1706271"/>
              <a:gd name="connsiteY30" fmla="*/ 1113183 h 1647572"/>
              <a:gd name="connsiteX31" fmla="*/ 1126435 w 1706271"/>
              <a:gd name="connsiteY31" fmla="*/ 1060174 h 1647572"/>
              <a:gd name="connsiteX32" fmla="*/ 1086678 w 1706271"/>
              <a:gd name="connsiteY32" fmla="*/ 1046922 h 1647572"/>
              <a:gd name="connsiteX33" fmla="*/ 1046922 w 1706271"/>
              <a:gd name="connsiteY33" fmla="*/ 1007165 h 1647572"/>
              <a:gd name="connsiteX34" fmla="*/ 1020417 w 1706271"/>
              <a:gd name="connsiteY34" fmla="*/ 927652 h 1647572"/>
              <a:gd name="connsiteX35" fmla="*/ 993913 w 1706271"/>
              <a:gd name="connsiteY35" fmla="*/ 887896 h 1647572"/>
              <a:gd name="connsiteX36" fmla="*/ 1033670 w 1706271"/>
              <a:gd name="connsiteY36" fmla="*/ 861392 h 1647572"/>
              <a:gd name="connsiteX37" fmla="*/ 1060174 w 1706271"/>
              <a:gd name="connsiteY37" fmla="*/ 834887 h 1647572"/>
              <a:gd name="connsiteX38" fmla="*/ 1099930 w 1706271"/>
              <a:gd name="connsiteY38" fmla="*/ 821635 h 1647572"/>
              <a:gd name="connsiteX39" fmla="*/ 1152939 w 1706271"/>
              <a:gd name="connsiteY39" fmla="*/ 768626 h 1647572"/>
              <a:gd name="connsiteX40" fmla="*/ 1192696 w 1706271"/>
              <a:gd name="connsiteY40" fmla="*/ 675861 h 1647572"/>
              <a:gd name="connsiteX41" fmla="*/ 1232452 w 1706271"/>
              <a:gd name="connsiteY41" fmla="*/ 636105 h 1647572"/>
              <a:gd name="connsiteX42" fmla="*/ 1272209 w 1706271"/>
              <a:gd name="connsiteY42" fmla="*/ 622852 h 1647572"/>
              <a:gd name="connsiteX43" fmla="*/ 1311965 w 1706271"/>
              <a:gd name="connsiteY43" fmla="*/ 596348 h 1647572"/>
              <a:gd name="connsiteX44" fmla="*/ 1285461 w 1706271"/>
              <a:gd name="connsiteY44" fmla="*/ 556592 h 1647572"/>
              <a:gd name="connsiteX45" fmla="*/ 1258957 w 1706271"/>
              <a:gd name="connsiteY45" fmla="*/ 530087 h 1647572"/>
              <a:gd name="connsiteX46" fmla="*/ 1272209 w 1706271"/>
              <a:gd name="connsiteY46" fmla="*/ 463826 h 1647572"/>
              <a:gd name="connsiteX47" fmla="*/ 1298713 w 1706271"/>
              <a:gd name="connsiteY47" fmla="*/ 424070 h 1647572"/>
              <a:gd name="connsiteX48" fmla="*/ 1417983 w 1706271"/>
              <a:gd name="connsiteY48" fmla="*/ 357809 h 1647572"/>
              <a:gd name="connsiteX49" fmla="*/ 1417983 w 1706271"/>
              <a:gd name="connsiteY49" fmla="*/ 212035 h 1647572"/>
              <a:gd name="connsiteX50" fmla="*/ 1470991 w 1706271"/>
              <a:gd name="connsiteY50" fmla="*/ 172278 h 1647572"/>
              <a:gd name="connsiteX51" fmla="*/ 1563757 w 1706271"/>
              <a:gd name="connsiteY51" fmla="*/ 92765 h 1647572"/>
              <a:gd name="connsiteX52" fmla="*/ 1603513 w 1706271"/>
              <a:gd name="connsiteY52" fmla="*/ 79513 h 1647572"/>
              <a:gd name="connsiteX53" fmla="*/ 1683026 w 1706271"/>
              <a:gd name="connsiteY53" fmla="*/ 39757 h 1647572"/>
              <a:gd name="connsiteX54" fmla="*/ 1603513 w 1706271"/>
              <a:gd name="connsiteY54" fmla="*/ 13252 h 1647572"/>
              <a:gd name="connsiteX55" fmla="*/ 1563757 w 1706271"/>
              <a:gd name="connsiteY55" fmla="*/ 0 h 1647572"/>
              <a:gd name="connsiteX56" fmla="*/ 1603513 w 1706271"/>
              <a:gd name="connsiteY56" fmla="*/ 13252 h 1647572"/>
              <a:gd name="connsiteX57" fmla="*/ 1683026 w 1706271"/>
              <a:gd name="connsiteY57" fmla="*/ 26505 h 1647572"/>
              <a:gd name="connsiteX58" fmla="*/ 1669774 w 1706271"/>
              <a:gd name="connsiteY58" fmla="*/ 79513 h 1647572"/>
              <a:gd name="connsiteX59" fmla="*/ 1656522 w 1706271"/>
              <a:gd name="connsiteY59" fmla="*/ 198783 h 164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706271" h="1647572">
                <a:moveTo>
                  <a:pt x="993913" y="887896"/>
                </a:moveTo>
                <a:cubicBezTo>
                  <a:pt x="925063" y="882159"/>
                  <a:pt x="816313" y="876231"/>
                  <a:pt x="742122" y="861392"/>
                </a:cubicBezTo>
                <a:cubicBezTo>
                  <a:pt x="728424" y="858652"/>
                  <a:pt x="716002" y="851169"/>
                  <a:pt x="702365" y="848139"/>
                </a:cubicBezTo>
                <a:cubicBezTo>
                  <a:pt x="676135" y="842310"/>
                  <a:pt x="649356" y="839304"/>
                  <a:pt x="622852" y="834887"/>
                </a:cubicBezTo>
                <a:cubicBezTo>
                  <a:pt x="572819" y="818209"/>
                  <a:pt x="537017" y="799923"/>
                  <a:pt x="477078" y="834887"/>
                </a:cubicBezTo>
                <a:cubicBezTo>
                  <a:pt x="449563" y="850937"/>
                  <a:pt x="441739" y="887896"/>
                  <a:pt x="424070" y="914400"/>
                </a:cubicBezTo>
                <a:cubicBezTo>
                  <a:pt x="415235" y="927652"/>
                  <a:pt x="412675" y="949120"/>
                  <a:pt x="397565" y="954157"/>
                </a:cubicBezTo>
                <a:lnTo>
                  <a:pt x="357809" y="967409"/>
                </a:lnTo>
                <a:cubicBezTo>
                  <a:pt x="327274" y="962320"/>
                  <a:pt x="271161" y="957216"/>
                  <a:pt x="238539" y="940905"/>
                </a:cubicBezTo>
                <a:cubicBezTo>
                  <a:pt x="135780" y="889525"/>
                  <a:pt x="258957" y="934457"/>
                  <a:pt x="159026" y="901148"/>
                </a:cubicBezTo>
                <a:cubicBezTo>
                  <a:pt x="131822" y="910216"/>
                  <a:pt x="107318" y="911799"/>
                  <a:pt x="92765" y="940905"/>
                </a:cubicBezTo>
                <a:cubicBezTo>
                  <a:pt x="80271" y="965893"/>
                  <a:pt x="75096" y="993914"/>
                  <a:pt x="66261" y="1020418"/>
                </a:cubicBezTo>
                <a:cubicBezTo>
                  <a:pt x="61844" y="1033670"/>
                  <a:pt x="60758" y="1048551"/>
                  <a:pt x="53009" y="1060174"/>
                </a:cubicBezTo>
                <a:lnTo>
                  <a:pt x="0" y="1139687"/>
                </a:lnTo>
                <a:cubicBezTo>
                  <a:pt x="4417" y="1236870"/>
                  <a:pt x="5494" y="1334262"/>
                  <a:pt x="13252" y="1431235"/>
                </a:cubicBezTo>
                <a:cubicBezTo>
                  <a:pt x="14366" y="1445160"/>
                  <a:pt x="19317" y="1459014"/>
                  <a:pt x="26504" y="1470992"/>
                </a:cubicBezTo>
                <a:cubicBezTo>
                  <a:pt x="32932" y="1481706"/>
                  <a:pt x="45204" y="1487740"/>
                  <a:pt x="53009" y="1497496"/>
                </a:cubicBezTo>
                <a:cubicBezTo>
                  <a:pt x="62959" y="1509933"/>
                  <a:pt x="65685" y="1529350"/>
                  <a:pt x="79513" y="1537252"/>
                </a:cubicBezTo>
                <a:cubicBezTo>
                  <a:pt x="99070" y="1548427"/>
                  <a:pt x="123687" y="1546087"/>
                  <a:pt x="145774" y="1550505"/>
                </a:cubicBezTo>
                <a:cubicBezTo>
                  <a:pt x="167861" y="1563757"/>
                  <a:pt x="188120" y="1580695"/>
                  <a:pt x="212035" y="1590261"/>
                </a:cubicBezTo>
                <a:cubicBezTo>
                  <a:pt x="355315" y="1647572"/>
                  <a:pt x="216138" y="1562073"/>
                  <a:pt x="318052" y="1630018"/>
                </a:cubicBezTo>
                <a:cubicBezTo>
                  <a:pt x="357809" y="1625600"/>
                  <a:pt x="397865" y="1623341"/>
                  <a:pt x="437322" y="1616765"/>
                </a:cubicBezTo>
                <a:cubicBezTo>
                  <a:pt x="451101" y="1614468"/>
                  <a:pt x="465455" y="1611261"/>
                  <a:pt x="477078" y="1603513"/>
                </a:cubicBezTo>
                <a:cubicBezTo>
                  <a:pt x="576346" y="1537335"/>
                  <a:pt x="462061" y="1582015"/>
                  <a:pt x="556591" y="1550505"/>
                </a:cubicBezTo>
                <a:cubicBezTo>
                  <a:pt x="565426" y="1541670"/>
                  <a:pt x="572700" y="1530931"/>
                  <a:pt x="583096" y="1524000"/>
                </a:cubicBezTo>
                <a:cubicBezTo>
                  <a:pt x="624675" y="1496280"/>
                  <a:pt x="642496" y="1495898"/>
                  <a:pt x="689113" y="1484244"/>
                </a:cubicBezTo>
                <a:cubicBezTo>
                  <a:pt x="989274" y="1517595"/>
                  <a:pt x="847853" y="1516448"/>
                  <a:pt x="1113183" y="1497496"/>
                </a:cubicBezTo>
                <a:cubicBezTo>
                  <a:pt x="1126435" y="1479826"/>
                  <a:pt x="1143062" y="1464242"/>
                  <a:pt x="1152939" y="1444487"/>
                </a:cubicBezTo>
                <a:cubicBezTo>
                  <a:pt x="1161084" y="1428196"/>
                  <a:pt x="1161187" y="1408991"/>
                  <a:pt x="1166191" y="1391478"/>
                </a:cubicBezTo>
                <a:cubicBezTo>
                  <a:pt x="1170029" y="1378047"/>
                  <a:pt x="1175026" y="1364974"/>
                  <a:pt x="1179444" y="1351722"/>
                </a:cubicBezTo>
                <a:cubicBezTo>
                  <a:pt x="1177359" y="1326708"/>
                  <a:pt x="1168167" y="1163943"/>
                  <a:pt x="1152939" y="1113183"/>
                </a:cubicBezTo>
                <a:cubicBezTo>
                  <a:pt x="1147262" y="1094261"/>
                  <a:pt x="1140404" y="1074143"/>
                  <a:pt x="1126435" y="1060174"/>
                </a:cubicBezTo>
                <a:cubicBezTo>
                  <a:pt x="1116557" y="1050296"/>
                  <a:pt x="1099930" y="1051339"/>
                  <a:pt x="1086678" y="1046922"/>
                </a:cubicBezTo>
                <a:cubicBezTo>
                  <a:pt x="1073426" y="1033670"/>
                  <a:pt x="1056024" y="1023548"/>
                  <a:pt x="1046922" y="1007165"/>
                </a:cubicBezTo>
                <a:cubicBezTo>
                  <a:pt x="1033354" y="982743"/>
                  <a:pt x="1035914" y="950898"/>
                  <a:pt x="1020417" y="927652"/>
                </a:cubicBezTo>
                <a:lnTo>
                  <a:pt x="993913" y="887896"/>
                </a:lnTo>
                <a:cubicBezTo>
                  <a:pt x="1007165" y="879061"/>
                  <a:pt x="1021233" y="871342"/>
                  <a:pt x="1033670" y="861392"/>
                </a:cubicBezTo>
                <a:cubicBezTo>
                  <a:pt x="1043426" y="853587"/>
                  <a:pt x="1049460" y="841315"/>
                  <a:pt x="1060174" y="834887"/>
                </a:cubicBezTo>
                <a:cubicBezTo>
                  <a:pt x="1072152" y="827700"/>
                  <a:pt x="1086678" y="826052"/>
                  <a:pt x="1099930" y="821635"/>
                </a:cubicBezTo>
                <a:cubicBezTo>
                  <a:pt x="1117600" y="803965"/>
                  <a:pt x="1146878" y="792869"/>
                  <a:pt x="1152939" y="768626"/>
                </a:cubicBezTo>
                <a:cubicBezTo>
                  <a:pt x="1165569" y="718106"/>
                  <a:pt x="1160010" y="715084"/>
                  <a:pt x="1192696" y="675861"/>
                </a:cubicBezTo>
                <a:cubicBezTo>
                  <a:pt x="1204694" y="661464"/>
                  <a:pt x="1216858" y="646501"/>
                  <a:pt x="1232452" y="636105"/>
                </a:cubicBezTo>
                <a:cubicBezTo>
                  <a:pt x="1244075" y="628356"/>
                  <a:pt x="1259715" y="629099"/>
                  <a:pt x="1272209" y="622852"/>
                </a:cubicBezTo>
                <a:cubicBezTo>
                  <a:pt x="1286454" y="615729"/>
                  <a:pt x="1298713" y="605183"/>
                  <a:pt x="1311965" y="596348"/>
                </a:cubicBezTo>
                <a:cubicBezTo>
                  <a:pt x="1303130" y="583096"/>
                  <a:pt x="1295410" y="569029"/>
                  <a:pt x="1285461" y="556592"/>
                </a:cubicBezTo>
                <a:cubicBezTo>
                  <a:pt x="1277656" y="546836"/>
                  <a:pt x="1260724" y="542456"/>
                  <a:pt x="1258957" y="530087"/>
                </a:cubicBezTo>
                <a:cubicBezTo>
                  <a:pt x="1255772" y="507789"/>
                  <a:pt x="1264300" y="484916"/>
                  <a:pt x="1272209" y="463826"/>
                </a:cubicBezTo>
                <a:cubicBezTo>
                  <a:pt x="1277801" y="448913"/>
                  <a:pt x="1286727" y="434558"/>
                  <a:pt x="1298713" y="424070"/>
                </a:cubicBezTo>
                <a:cubicBezTo>
                  <a:pt x="1354798" y="374996"/>
                  <a:pt x="1363377" y="376010"/>
                  <a:pt x="1417983" y="357809"/>
                </a:cubicBezTo>
                <a:cubicBezTo>
                  <a:pt x="1413210" y="324402"/>
                  <a:pt x="1390707" y="250222"/>
                  <a:pt x="1417983" y="212035"/>
                </a:cubicBezTo>
                <a:cubicBezTo>
                  <a:pt x="1430821" y="194062"/>
                  <a:pt x="1454023" y="186418"/>
                  <a:pt x="1470991" y="172278"/>
                </a:cubicBezTo>
                <a:cubicBezTo>
                  <a:pt x="1526487" y="126031"/>
                  <a:pt x="1467388" y="152996"/>
                  <a:pt x="1563757" y="92765"/>
                </a:cubicBezTo>
                <a:cubicBezTo>
                  <a:pt x="1575603" y="85362"/>
                  <a:pt x="1591019" y="85760"/>
                  <a:pt x="1603513" y="79513"/>
                </a:cubicBezTo>
                <a:cubicBezTo>
                  <a:pt x="1706271" y="28134"/>
                  <a:pt x="1583099" y="73066"/>
                  <a:pt x="1683026" y="39757"/>
                </a:cubicBezTo>
                <a:lnTo>
                  <a:pt x="1603513" y="13252"/>
                </a:lnTo>
                <a:lnTo>
                  <a:pt x="1563757" y="0"/>
                </a:lnTo>
                <a:cubicBezTo>
                  <a:pt x="1563757" y="0"/>
                  <a:pt x="1589734" y="10955"/>
                  <a:pt x="1603513" y="13252"/>
                </a:cubicBezTo>
                <a:lnTo>
                  <a:pt x="1683026" y="26505"/>
                </a:lnTo>
                <a:cubicBezTo>
                  <a:pt x="1678609" y="44174"/>
                  <a:pt x="1673032" y="61594"/>
                  <a:pt x="1669774" y="79513"/>
                </a:cubicBezTo>
                <a:cubicBezTo>
                  <a:pt x="1655273" y="159271"/>
                  <a:pt x="1656522" y="147195"/>
                  <a:pt x="1656522" y="198783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10287000" y="5410200"/>
            <a:ext cx="2286000" cy="9906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iodofrom</a:t>
            </a:r>
            <a:endParaRPr lang="en-US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2667000" y="5791200"/>
          <a:ext cx="83820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310408" imgH="1535652" progId="ChemDraw.Document.6.0">
                  <p:embed/>
                </p:oleObj>
              </mc:Choice>
              <mc:Fallback>
                <p:oleObj name="CS ChemDraw Drawing" r:id="rId2" imgW="6310408" imgH="1535652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791200"/>
                        <a:ext cx="8382000" cy="292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667000" y="5562600"/>
            <a:ext cx="8991600" cy="2971800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4"/>
          <p:cNvSpPr txBox="1">
            <a:spLocks/>
          </p:cNvSpPr>
          <p:nvPr/>
        </p:nvSpPr>
        <p:spPr>
          <a:xfrm>
            <a:off x="1447800" y="152400"/>
            <a:ext cx="9753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1254008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normalizeH="0" baseline="0" noProof="0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Resorcinol</a:t>
            </a:r>
            <a:r>
              <a:rPr lang="en-US" sz="4000" b="1" u="sng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sng" strike="noStrike" kern="1200" normalizeH="0" baseline="0" noProof="0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Test</a:t>
            </a:r>
            <a:r>
              <a:rPr kumimoji="0" lang="en-US" sz="4000" b="1" i="0" u="sng" strike="noStrike" kern="1200" normalizeH="0" noProof="0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 : </a:t>
            </a:r>
            <a:r>
              <a:rPr kumimoji="0" lang="en-US" sz="4000" b="1" i="0" u="sng" strike="noStrike" kern="1200" normalizeH="0" baseline="0" noProof="0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(for</a:t>
            </a:r>
            <a:r>
              <a:rPr kumimoji="0" lang="en-US" sz="4000" b="1" i="0" u="sng" strike="noStrike" kern="1200" normalizeH="0" noProof="0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 formaldehyde)</a:t>
            </a:r>
            <a:endParaRPr kumimoji="0" lang="en-US" sz="4000" b="1" i="0" u="sng" strike="noStrike" kern="1200" normalizeH="0" baseline="0" noProof="0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12801600" cy="3573722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b="1" dirty="0">
                <a:latin typeface="Comic Sans MS" pitchFamily="66" charset="0"/>
                <a:cs typeface="Consolas" pitchFamily="49" charset="0"/>
              </a:rPr>
              <a:t>Type of reaction </a:t>
            </a:r>
            <a:r>
              <a:rPr lang="en-US" sz="3200" dirty="0">
                <a:latin typeface="Comic Sans MS" pitchFamily="66" charset="0"/>
                <a:cs typeface="Consolas" pitchFamily="49" charset="0"/>
              </a:rPr>
              <a:t>is (o-</a:t>
            </a:r>
            <a:r>
              <a:rPr lang="en-US" sz="3200" dirty="0">
                <a:solidFill>
                  <a:srgbClr val="009900"/>
                </a:solidFill>
                <a:latin typeface="Comic Sans MS" pitchFamily="66" charset="0"/>
                <a:cs typeface="Consolas" pitchFamily="49" charset="0"/>
              </a:rPr>
              <a:t>substitution aromatic reaction</a:t>
            </a:r>
            <a:r>
              <a:rPr lang="en-US" sz="3200" dirty="0">
                <a:latin typeface="Comic Sans MS" pitchFamily="66" charset="0"/>
                <a:cs typeface="Consolas" pitchFamily="49" charset="0"/>
              </a:rPr>
              <a:t>).</a:t>
            </a:r>
          </a:p>
          <a:p>
            <a:endParaRPr lang="en-US" sz="3200" dirty="0">
              <a:latin typeface="Comic Sans MS" pitchFamily="66" charset="0"/>
              <a:cs typeface="Consolas" pitchFamily="49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b="1" dirty="0">
                <a:latin typeface="Comic Sans MS" pitchFamily="66" charset="0"/>
                <a:cs typeface="Consolas" pitchFamily="49" charset="0"/>
              </a:rPr>
              <a:t>Reagent is </a:t>
            </a:r>
            <a:r>
              <a:rPr lang="en-US" sz="3200" b="1" dirty="0">
                <a:solidFill>
                  <a:srgbClr val="CC9900"/>
                </a:solidFill>
                <a:latin typeface="Comic Sans MS" pitchFamily="66" charset="0"/>
                <a:cs typeface="Consolas" pitchFamily="49" charset="0"/>
              </a:rPr>
              <a:t>resorcinol</a:t>
            </a:r>
            <a:r>
              <a:rPr lang="en-US" sz="3200" dirty="0">
                <a:latin typeface="Comic Sans MS" pitchFamily="66" charset="0"/>
                <a:cs typeface="Consolas" pitchFamily="49" charset="0"/>
              </a:rPr>
              <a:t>.</a:t>
            </a:r>
          </a:p>
          <a:p>
            <a:endParaRPr lang="en-US" sz="3200" dirty="0">
              <a:latin typeface="Comic Sans MS" pitchFamily="66" charset="0"/>
              <a:cs typeface="Consolas" pitchFamily="49" charset="0"/>
            </a:endParaRPr>
          </a:p>
          <a:p>
            <a:pPr marL="237304" indent="-237304">
              <a:buFont typeface="Wingdings" pitchFamily="2" charset="2"/>
              <a:buChar char="§"/>
            </a:pPr>
            <a:r>
              <a:rPr lang="en-US" sz="3200" b="1" dirty="0">
                <a:latin typeface="Comic Sans MS" pitchFamily="66" charset="0"/>
                <a:cs typeface="Consolas" pitchFamily="49" charset="0"/>
              </a:rPr>
              <a:t>Depends on </a:t>
            </a:r>
            <a:r>
              <a:rPr lang="en-US" sz="3200" b="1" dirty="0">
                <a:solidFill>
                  <a:srgbClr val="FF0066"/>
                </a:solidFill>
                <a:latin typeface="Comic Sans MS" pitchFamily="66" charset="0"/>
                <a:cs typeface="Consolas" pitchFamily="49" charset="0"/>
              </a:rPr>
              <a:t>substitution on aromatic ring</a:t>
            </a:r>
            <a:r>
              <a:rPr lang="en-US" sz="3200" dirty="0">
                <a:solidFill>
                  <a:srgbClr val="009900"/>
                </a:solidFill>
                <a:latin typeface="Comic Sans MS" pitchFamily="66" charset="0"/>
                <a:cs typeface="Consolas" pitchFamily="49" charset="0"/>
              </a:rPr>
              <a:t>.</a:t>
            </a:r>
          </a:p>
          <a:p>
            <a:pPr marL="237304" indent="-237304"/>
            <a:endParaRPr lang="en-US" sz="3200" dirty="0">
              <a:latin typeface="Comic Sans MS" pitchFamily="66" charset="0"/>
              <a:cs typeface="Consolas" pitchFamily="49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latin typeface="Comic Sans MS" pitchFamily="66" charset="0"/>
                <a:cs typeface="Consolas" pitchFamily="49" charset="0"/>
              </a:rPr>
              <a:t> </a:t>
            </a:r>
            <a:r>
              <a:rPr lang="en-US" sz="3200" b="1" dirty="0">
                <a:latin typeface="Comic Sans MS" pitchFamily="66" charset="0"/>
                <a:cs typeface="Consolas" pitchFamily="49" charset="0"/>
              </a:rPr>
              <a:t>Produced</a:t>
            </a:r>
            <a:r>
              <a:rPr lang="en-US" sz="3200" dirty="0">
                <a:latin typeface="Comic Sans MS" pitchFamily="66" charset="0"/>
                <a:cs typeface="Consolas" pitchFamily="49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Comic Sans MS" pitchFamily="66" charset="0"/>
                <a:cs typeface="Consolas" pitchFamily="49" charset="0"/>
              </a:rPr>
              <a:t>red violet ring and white </a:t>
            </a:r>
            <a:r>
              <a:rPr lang="en-US" sz="3200" dirty="0" err="1">
                <a:solidFill>
                  <a:srgbClr val="7030A0"/>
                </a:solidFill>
                <a:latin typeface="Comic Sans MS" pitchFamily="66" charset="0"/>
                <a:cs typeface="Consolas" pitchFamily="49" charset="0"/>
              </a:rPr>
              <a:t>ppt</a:t>
            </a:r>
            <a:r>
              <a:rPr lang="en-US" sz="3200" dirty="0">
                <a:solidFill>
                  <a:srgbClr val="7030A0"/>
                </a:solidFill>
                <a:latin typeface="Comic Sans MS" pitchFamily="66" charset="0"/>
                <a:cs typeface="Consolas" pitchFamily="49" charset="0"/>
              </a:rPr>
              <a:t> over ring</a:t>
            </a:r>
            <a:r>
              <a:rPr lang="en-US" sz="3200" dirty="0">
                <a:solidFill>
                  <a:srgbClr val="FF9900"/>
                </a:solidFill>
                <a:latin typeface="Comic Sans MS" pitchFamily="66" charset="0"/>
                <a:cs typeface="Consolas" pitchFamily="49" charset="0"/>
              </a:rPr>
              <a:t>. 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2971800" y="5867400"/>
          <a:ext cx="8370277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615580" imgH="1825291" progId="ChemDraw.Document.6.0">
                  <p:embed/>
                </p:oleObj>
              </mc:Choice>
              <mc:Fallback>
                <p:oleObj name="CS ChemDraw Drawing" r:id="rId2" imgW="5615580" imgH="1825291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867400"/>
                        <a:ext cx="8370277" cy="240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648200" y="4648200"/>
            <a:ext cx="7848600" cy="4267200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4"/>
          <p:cNvSpPr txBox="1">
            <a:spLocks/>
          </p:cNvSpPr>
          <p:nvPr/>
        </p:nvSpPr>
        <p:spPr>
          <a:xfrm>
            <a:off x="1600200" y="152400"/>
            <a:ext cx="9753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1254008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normalizeH="0" baseline="0" noProof="0" dirty="0" err="1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9900"/>
                </a:solidFill>
                <a:uLnTx/>
                <a:uFillTx/>
                <a:latin typeface="+mj-lt"/>
                <a:ea typeface="+mj-ea"/>
                <a:cs typeface="+mj-cs"/>
              </a:rPr>
              <a:t>Cannizaro</a:t>
            </a:r>
            <a:r>
              <a:rPr kumimoji="0" lang="en-US" sz="4000" b="1" i="0" u="sng" strike="noStrike" kern="1200" normalizeH="0" noProof="0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9900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000" b="1" u="sng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9900"/>
                </a:solidFill>
                <a:latin typeface="+mj-lt"/>
                <a:ea typeface="+mj-ea"/>
                <a:cs typeface="+mj-cs"/>
              </a:rPr>
              <a:t>reaction</a:t>
            </a:r>
            <a:r>
              <a:rPr kumimoji="0" lang="en-US" sz="4000" b="1" i="0" u="sng" strike="noStrike" kern="1200" normalizeH="0" noProof="0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9900"/>
                </a:solidFill>
                <a:uLnTx/>
                <a:uFillTx/>
                <a:latin typeface="+mj-lt"/>
                <a:ea typeface="+mj-ea"/>
                <a:cs typeface="+mj-cs"/>
              </a:rPr>
              <a:t> : </a:t>
            </a:r>
            <a:r>
              <a:rPr kumimoji="0" lang="en-US" sz="4000" b="1" i="0" u="sng" strike="noStrike" kern="1200" normalizeH="0" baseline="0" noProof="0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9900"/>
                </a:solidFill>
                <a:uLnTx/>
                <a:uFillTx/>
                <a:latin typeface="+mj-lt"/>
                <a:ea typeface="+mj-ea"/>
                <a:cs typeface="+mj-cs"/>
              </a:rPr>
              <a:t>(for</a:t>
            </a:r>
            <a:r>
              <a:rPr kumimoji="0" lang="en-US" sz="4000" b="1" i="0" u="sng" strike="noStrike" kern="1200" normalizeH="0" noProof="0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9900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sng" strike="noStrike" kern="1200" normalizeH="0" noProof="0" dirty="0" err="1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9900"/>
                </a:solidFill>
                <a:uLnTx/>
                <a:uFillTx/>
                <a:latin typeface="+mj-lt"/>
                <a:ea typeface="+mj-ea"/>
                <a:cs typeface="+mj-cs"/>
              </a:rPr>
              <a:t>benzaldehyde</a:t>
            </a:r>
            <a:r>
              <a:rPr kumimoji="0" lang="en-US" sz="4000" b="1" i="0" u="sng" strike="noStrike" kern="1200" normalizeH="0" noProof="0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9900"/>
                </a:solidFill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000" b="1" i="0" u="sng" strike="noStrike" kern="1200" normalizeH="0" baseline="0" noProof="0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0099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12801600" cy="4558607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b="1" dirty="0">
                <a:latin typeface="Comic Sans MS" pitchFamily="66" charset="0"/>
                <a:cs typeface="Consolas" pitchFamily="49" charset="0"/>
              </a:rPr>
              <a:t>Type of reaction </a:t>
            </a:r>
            <a:r>
              <a:rPr lang="en-US" sz="3200" dirty="0">
                <a:latin typeface="Comic Sans MS" pitchFamily="66" charset="0"/>
                <a:cs typeface="Consolas" pitchFamily="49" charset="0"/>
              </a:rPr>
              <a:t>is (</a:t>
            </a:r>
            <a:r>
              <a:rPr lang="en-US" sz="3200" dirty="0">
                <a:solidFill>
                  <a:srgbClr val="009900"/>
                </a:solidFill>
                <a:latin typeface="Comic Sans MS" pitchFamily="66" charset="0"/>
                <a:cs typeface="Consolas" pitchFamily="49" charset="0"/>
              </a:rPr>
              <a:t>oxidation-redaction reaction</a:t>
            </a:r>
            <a:r>
              <a:rPr lang="en-US" sz="3200" dirty="0">
                <a:latin typeface="Comic Sans MS" pitchFamily="66" charset="0"/>
                <a:cs typeface="Consolas" pitchFamily="49" charset="0"/>
              </a:rPr>
              <a:t>).</a:t>
            </a:r>
          </a:p>
          <a:p>
            <a:endParaRPr lang="en-US" sz="3200" dirty="0">
              <a:latin typeface="Comic Sans MS" pitchFamily="66" charset="0"/>
              <a:cs typeface="Consolas" pitchFamily="49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b="1" dirty="0">
                <a:latin typeface="Comic Sans MS" pitchFamily="66" charset="0"/>
                <a:cs typeface="Consolas" pitchFamily="49" charset="0"/>
              </a:rPr>
              <a:t>Depends on </a:t>
            </a:r>
            <a:r>
              <a:rPr lang="en-US" sz="3200" dirty="0">
                <a:solidFill>
                  <a:srgbClr val="7030A0"/>
                </a:solidFill>
                <a:latin typeface="Comic Sans MS" pitchFamily="66" charset="0"/>
                <a:cs typeface="Consolas" pitchFamily="49" charset="0"/>
              </a:rPr>
              <a:t>2 mole of </a:t>
            </a:r>
            <a:r>
              <a:rPr lang="en-US" sz="3200" dirty="0" err="1">
                <a:solidFill>
                  <a:srgbClr val="7030A0"/>
                </a:solidFill>
                <a:latin typeface="Comic Sans MS" pitchFamily="66" charset="0"/>
                <a:cs typeface="Consolas" pitchFamily="49" charset="0"/>
              </a:rPr>
              <a:t>benzaldehyde</a:t>
            </a:r>
            <a:r>
              <a:rPr lang="en-US" sz="3200" dirty="0">
                <a:solidFill>
                  <a:srgbClr val="7030A0"/>
                </a:solidFill>
                <a:latin typeface="Comic Sans MS" pitchFamily="66" charset="0"/>
                <a:cs typeface="Consolas" pitchFamily="49" charset="0"/>
              </a:rPr>
              <a:t> (which don’t have alpha H)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in the presence of a strong basic medium </a:t>
            </a:r>
            <a:r>
              <a:rPr lang="en-US" sz="3200" dirty="0">
                <a:latin typeface="Comic Sans MS" pitchFamily="66" charset="0"/>
              </a:rPr>
              <a:t>to yield </a:t>
            </a:r>
            <a:r>
              <a:rPr lang="en-US" sz="3200" dirty="0">
                <a:solidFill>
                  <a:srgbClr val="FF9900"/>
                </a:solidFill>
                <a:latin typeface="Comic Sans MS" pitchFamily="66" charset="0"/>
              </a:rPr>
              <a:t>mixture of alcohol and salt carboxylic acid</a:t>
            </a:r>
            <a:r>
              <a:rPr lang="en-US" sz="3200" dirty="0">
                <a:latin typeface="Comic Sans MS" pitchFamily="66" charset="0"/>
              </a:rPr>
              <a:t>.  </a:t>
            </a:r>
          </a:p>
          <a:p>
            <a:r>
              <a:rPr lang="en-US" sz="3200" dirty="0">
                <a:latin typeface="Comic Sans MS" pitchFamily="66" charset="0"/>
              </a:rPr>
              <a:t>(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one molecule of the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aldehyde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dirty="0">
                <a:latin typeface="Comic Sans MS" pitchFamily="66" charset="0"/>
              </a:rPr>
              <a:t>serves as the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oxidizing agent </a:t>
            </a:r>
            <a:r>
              <a:rPr lang="en-US" sz="3200" dirty="0">
                <a:latin typeface="Comic Sans MS" pitchFamily="66" charset="0"/>
              </a:rPr>
              <a:t>while the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other mole </a:t>
            </a:r>
            <a:r>
              <a:rPr lang="en-US" sz="3200" dirty="0">
                <a:latin typeface="Comic Sans MS" pitchFamily="66" charset="0"/>
              </a:rPr>
              <a:t>serves as the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reducing agent</a:t>
            </a:r>
            <a:r>
              <a:rPr lang="en-US" sz="3200" dirty="0">
                <a:latin typeface="Comic Sans MS" pitchFamily="66" charset="0"/>
              </a:rPr>
              <a:t>)</a:t>
            </a:r>
            <a:r>
              <a:rPr lang="en-US" sz="3200" dirty="0">
                <a:solidFill>
                  <a:srgbClr val="009900"/>
                </a:solidFill>
                <a:latin typeface="Comic Sans MS" pitchFamily="66" charset="0"/>
                <a:cs typeface="Consolas" pitchFamily="49" charset="0"/>
              </a:rPr>
              <a:t>.</a:t>
            </a:r>
          </a:p>
          <a:p>
            <a:pPr marL="237304" indent="-237304"/>
            <a:endParaRPr lang="en-US" sz="3200" dirty="0">
              <a:latin typeface="Comic Sans MS" pitchFamily="66" charset="0"/>
              <a:cs typeface="Consolas" pitchFamily="49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latin typeface="Comic Sans MS" pitchFamily="66" charset="0"/>
                <a:cs typeface="Consolas" pitchFamily="49" charset="0"/>
              </a:rPr>
              <a:t> </a:t>
            </a:r>
            <a:r>
              <a:rPr lang="en-US" sz="3200" b="1" dirty="0">
                <a:latin typeface="Comic Sans MS" pitchFamily="66" charset="0"/>
                <a:cs typeface="Consolas" pitchFamily="49" charset="0"/>
              </a:rPr>
              <a:t>Produced</a:t>
            </a:r>
            <a:r>
              <a:rPr lang="en-US" sz="3200" dirty="0">
                <a:latin typeface="Comic Sans MS" pitchFamily="66" charset="0"/>
                <a:cs typeface="Consolas" pitchFamily="49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Comic Sans MS" pitchFamily="66" charset="0"/>
                <a:cs typeface="Consolas" pitchFamily="49" charset="0"/>
              </a:rPr>
              <a:t>white ppt</a:t>
            </a:r>
            <a:r>
              <a:rPr lang="en-US" sz="3200" dirty="0">
                <a:solidFill>
                  <a:srgbClr val="FF9900"/>
                </a:solidFill>
                <a:latin typeface="Comic Sans MS" pitchFamily="66" charset="0"/>
                <a:cs typeface="Consolas" pitchFamily="49" charset="0"/>
              </a:rPr>
              <a:t>. 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4800600" y="4800600"/>
          <a:ext cx="75438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452127" imgH="3203032" progId="ChemDraw.Document.6.0">
                  <p:embed/>
                </p:oleObj>
              </mc:Choice>
              <mc:Fallback>
                <p:oleObj name="CS ChemDraw Drawing" r:id="rId2" imgW="6452127" imgH="3203032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800600"/>
                        <a:ext cx="7543800" cy="396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438399" y="2286000"/>
            <a:ext cx="9067800" cy="2057400"/>
          </a:xfrm>
          <a:prstGeom prst="cloudCallout">
            <a:avLst>
              <a:gd name="adj1" fmla="val -59556"/>
              <a:gd name="adj2" fmla="val 98945"/>
            </a:avLst>
          </a:prstGeom>
          <a:solidFill>
            <a:srgbClr val="99FF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1254008" rtl="1" eaLnBrk="1" latinLnBrk="0" hangingPunct="1"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tx1"/>
                </a:solidFill>
              </a:rPr>
              <a:t>Procedure</a:t>
            </a:r>
            <a:br>
              <a:rPr lang="en-US" sz="8000" dirty="0">
                <a:solidFill>
                  <a:schemeClr val="tx1"/>
                </a:solidFill>
              </a:rPr>
            </a:br>
            <a:r>
              <a:rPr lang="en-US" sz="8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3" descr="beaker-2026885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70538" y="6248400"/>
            <a:ext cx="2471323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63619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-02-05-4f4871508d6862cdaba0fddeaae26515ffbf74b804628285a1d8b5e89397bb6c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144"/>
            <a:ext cx="5041392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39" y="7086600"/>
            <a:ext cx="38395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Comic Sans MS" pitchFamily="66" charset="0"/>
              </a:rPr>
              <a:t>Yellow-orange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Comic Sans MS" pitchFamily="66" charset="0"/>
              </a:rPr>
              <a:t>ppt</a:t>
            </a:r>
            <a:endParaRPr lang="en-US" sz="4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705600" y="1371600"/>
            <a:ext cx="4724400" cy="732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different test tube add (4-5) drops of 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carbonyl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compounds, dissolved in water if not dissolved added few drops of 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ethanol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228600" marR="0" lvl="0" indent="-2286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Add (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1ml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of (2,4-DNP) shake the mixture well and observe the result.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3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Positive result is 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yellow or orange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ppt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that mean (aldehyde or ketone)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>
                <a:solidFill>
                  <a:srgbClr val="009900"/>
                </a:solidFill>
                <a:latin typeface="Comic Sans MS" pitchFamily="66" charset="0"/>
              </a:rPr>
              <a:t> </a:t>
            </a:r>
            <a:endParaRPr kumimoji="0" lang="en-US" sz="4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304800"/>
            <a:ext cx="39132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itchFamily="66" charset="0"/>
              </a:rPr>
              <a:t>General test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-02-05-5a3f50ed4011fa61d1c94a06aad67c1d04039b49704da4eea9050462f6734251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" y="0"/>
            <a:ext cx="54102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781800"/>
            <a:ext cx="474521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omic Sans MS" pitchFamily="66" charset="0"/>
                <a:cs typeface="Consolas" pitchFamily="49" charset="0"/>
              </a:rPr>
              <a:t>silver mirror on </a:t>
            </a: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omic Sans MS" pitchFamily="66" charset="0"/>
                <a:cs typeface="Consolas" pitchFamily="49" charset="0"/>
              </a:rPr>
              <a:t>the inner side of </a:t>
            </a: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omic Sans MS" pitchFamily="66" charset="0"/>
                <a:cs typeface="Consolas" pitchFamily="49" charset="0"/>
              </a:rPr>
              <a:t>test tube</a:t>
            </a:r>
            <a:endParaRPr lang="en-US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57655" y="1828800"/>
            <a:ext cx="57150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different test tube add (2-4) drops of 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carbonyl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compounds.</a:t>
            </a:r>
          </a:p>
          <a:p>
            <a:pPr marL="228600" marR="0" lvl="0" indent="-2286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Add (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2-4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drops of </a:t>
            </a:r>
            <a:r>
              <a:rPr lang="en-US" sz="3200" dirty="0"/>
              <a:t>(AgNO</a:t>
            </a:r>
            <a:r>
              <a:rPr lang="en-US" sz="3200" baseline="-25000" dirty="0"/>
              <a:t>3</a:t>
            </a:r>
            <a:r>
              <a:rPr lang="en-US" sz="3200" dirty="0"/>
              <a:t>\ NH</a:t>
            </a:r>
            <a:r>
              <a:rPr lang="en-US" sz="3200" baseline="-25000" dirty="0"/>
              <a:t>4</a:t>
            </a:r>
            <a:r>
              <a:rPr lang="en-US" sz="3200" dirty="0"/>
              <a:t>OH), shake the mixture well </a:t>
            </a:r>
          </a:p>
          <a:p>
            <a:pPr lvl="0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/>
          </a:p>
          <a:p>
            <a:pPr lvl="0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3. Added (2 drops) of (</a:t>
            </a:r>
            <a:r>
              <a:rPr lang="en-US" sz="3200" dirty="0" err="1"/>
              <a:t>NaOH</a:t>
            </a:r>
            <a:r>
              <a:rPr lang="en-US" sz="3200" dirty="0"/>
              <a:t> 10%) 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shake the mixture well and observe the result.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3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Positive result is </a:t>
            </a:r>
            <a:r>
              <a:rPr lang="en-US" sz="3200" dirty="0"/>
              <a:t>Silver mirror 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that mean (aldehyde only)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>
                <a:solidFill>
                  <a:srgbClr val="009900"/>
                </a:solidFill>
                <a:latin typeface="Comic Sans MS" pitchFamily="66" charset="0"/>
              </a:rPr>
              <a:t> </a:t>
            </a:r>
            <a:endParaRPr kumimoji="0" lang="en-US" sz="4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48600" y="304800"/>
            <a:ext cx="29331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9900"/>
                </a:solidFill>
              </a:rPr>
              <a:t>Tollen’s</a:t>
            </a:r>
            <a:r>
              <a:rPr lang="en-US" sz="4400" b="1" dirty="0">
                <a:solidFill>
                  <a:srgbClr val="009900"/>
                </a:solidFill>
              </a:rPr>
              <a:t> test</a:t>
            </a:r>
            <a:endParaRPr lang="en-GB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15000" y="1155680"/>
            <a:ext cx="640080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test tube add (2-4) drops of carbonyl compound.</a:t>
            </a:r>
          </a:p>
          <a:p>
            <a:pPr marL="228600" marR="0" lvl="0" indent="-2286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Add (1ml) of (solution 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shake the mixture well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Added (1ml) of (solution B)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shake the mixture well.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4.Heat the mixture for (10-15 min).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Positive result is red ppt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that mean (aldehyde only).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533400"/>
            <a:ext cx="33503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Fehling’s test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E8590-B564-BCF8-CBD7-86D1A441DC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865" y="2133600"/>
            <a:ext cx="4831505" cy="4311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-02-05-0fc0ac4027ecd74eaf53882b0c52e509659f61d4861d3bd75632d641f52f344a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432"/>
            <a:ext cx="51054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2241" y="6858000"/>
            <a:ext cx="2880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Comic Sans MS" pitchFamily="66" charset="0"/>
              </a:rPr>
              <a:t>Yellow </a:t>
            </a:r>
            <a:r>
              <a:rPr lang="en-US" sz="4400" dirty="0" err="1">
                <a:solidFill>
                  <a:srgbClr val="FFFF00"/>
                </a:solidFill>
                <a:latin typeface="Comic Sans MS" pitchFamily="66" charset="0"/>
              </a:rPr>
              <a:t>ppt</a:t>
            </a:r>
            <a:endParaRPr lang="en-US" sz="4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5200" y="381000"/>
            <a:ext cx="3681136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chemeClr val="accent4"/>
                </a:solidFill>
                <a:cs typeface="Times New Roman"/>
              </a:rPr>
              <a:t>Iodoform</a:t>
            </a:r>
            <a:r>
              <a:rPr lang="en-US" sz="4800" b="1" dirty="0">
                <a:ln/>
                <a:solidFill>
                  <a:schemeClr val="accent4"/>
                </a:solidFill>
                <a:cs typeface="Times New Roman"/>
              </a:rPr>
              <a:t> test</a:t>
            </a:r>
            <a:endParaRPr lang="en-GB" sz="4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298268" y="1582579"/>
            <a:ext cx="571500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different test tube add (4-5) drops of 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carbonyl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compounds</a:t>
            </a:r>
          </a:p>
          <a:p>
            <a:pPr marL="228600" marR="0" lvl="0" indent="-2286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/>
              <a:t>Add (1ml) of (I</a:t>
            </a:r>
            <a:r>
              <a:rPr lang="en-US" sz="3200" baseline="-25000" dirty="0"/>
              <a:t>2</a:t>
            </a:r>
            <a:r>
              <a:rPr lang="en-US" sz="3200" dirty="0"/>
              <a:t>\KI) solution, shake the mixture well red color result.</a:t>
            </a:r>
          </a:p>
          <a:p>
            <a:pPr lvl="0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/>
          </a:p>
          <a:p>
            <a:pPr lvl="0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3. Heat the mixture for (10-15min) on water bath then cool and 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dissolved in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NaOH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10%.. </a:t>
            </a:r>
            <a:endParaRPr kumimoji="0" lang="en-US" sz="32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3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Positive result is</a:t>
            </a:r>
            <a:r>
              <a:rPr kumimoji="0" lang="en-US" sz="3200" b="0" i="0" u="none" strike="noStrike" cap="none" normalizeH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yellow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ppt</a:t>
            </a:r>
            <a:r>
              <a:rPr lang="en-US" sz="3200" dirty="0"/>
              <a:t> 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that mean (</a:t>
            </a:r>
            <a:r>
              <a:rPr lang="en-US" sz="3200" dirty="0"/>
              <a:t>CHI</a:t>
            </a:r>
            <a:r>
              <a:rPr lang="en-US" sz="3200" baseline="-25000" dirty="0"/>
              <a:t>3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>
                <a:solidFill>
                  <a:srgbClr val="009900"/>
                </a:solidFill>
                <a:latin typeface="Comic Sans MS" pitchFamily="66" charset="0"/>
              </a:rPr>
              <a:t> </a:t>
            </a:r>
            <a:endParaRPr kumimoji="0" lang="en-US" sz="4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-0-02-05-d8690834fc2de50a73f79d7b4b467e906c3b6d84018f9fa788ea11427e7e2234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102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3460" y="7010400"/>
            <a:ext cx="44021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FF0066"/>
                </a:solidFill>
                <a:latin typeface="Comic Sans MS" pitchFamily="66" charset="0"/>
              </a:rPr>
              <a:t>Violet ring with </a:t>
            </a:r>
          </a:p>
          <a:p>
            <a:pPr algn="ctr"/>
            <a:r>
              <a:rPr lang="en-US" sz="4400" dirty="0">
                <a:solidFill>
                  <a:srgbClr val="FF0066"/>
                </a:solidFill>
                <a:latin typeface="Comic Sans MS" pitchFamily="66" charset="0"/>
              </a:rPr>
              <a:t>white </a:t>
            </a:r>
            <a:r>
              <a:rPr lang="en-US" sz="4400" dirty="0" err="1">
                <a:solidFill>
                  <a:srgbClr val="FF0066"/>
                </a:solidFill>
                <a:latin typeface="Comic Sans MS" pitchFamily="66" charset="0"/>
              </a:rPr>
              <a:t>ppt</a:t>
            </a:r>
            <a:endParaRPr lang="en-US" sz="44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705600" y="1925596"/>
            <a:ext cx="472440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</a:t>
            </a:r>
            <a:r>
              <a:rPr kumimoji="0" lang="en-US" sz="3200" b="0" i="0" u="none" strike="noStrike" cap="none" normalizeH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test tube add (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1ml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of 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formaldehyde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228600" marR="0" lvl="0" indent="-2286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/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/>
              <a:t> Add (1ml) of resorcinol, shake the mixture well.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3. Add drop by drop (H</a:t>
            </a:r>
            <a:r>
              <a:rPr lang="en-US" sz="3200" baseline="-25000" dirty="0"/>
              <a:t>2</a:t>
            </a:r>
            <a:r>
              <a:rPr lang="en-US" sz="3200" dirty="0"/>
              <a:t>SO</a:t>
            </a:r>
            <a:r>
              <a:rPr lang="en-US" sz="3200" baseline="-25000" dirty="0"/>
              <a:t>4</a:t>
            </a:r>
            <a:r>
              <a:rPr lang="en-US" sz="3200" dirty="0"/>
              <a:t> con.) on the wall of test tube.</a:t>
            </a:r>
          </a:p>
          <a:p>
            <a:pPr lvl="0"/>
            <a:endParaRPr kumimoji="0" lang="en-US" sz="32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200" dirty="0">
                <a:latin typeface="Arial" pitchFamily="34" charset="0"/>
                <a:cs typeface="Arial" pitchFamily="34" charset="0"/>
              </a:rPr>
              <a:t>4. The positive result is violet ring with white ppt.</a:t>
            </a:r>
            <a:endParaRPr lang="en-GB" sz="4000" dirty="0"/>
          </a:p>
        </p:txBody>
      </p:sp>
      <p:sp>
        <p:nvSpPr>
          <p:cNvPr id="6" name="Rectangle 5"/>
          <p:cNvSpPr/>
          <p:nvPr/>
        </p:nvSpPr>
        <p:spPr>
          <a:xfrm>
            <a:off x="7253360" y="381000"/>
            <a:ext cx="362887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chemeClr val="accent3"/>
                </a:solidFill>
              </a:rPr>
              <a:t>Resorcinol test</a:t>
            </a:r>
            <a:endParaRPr lang="en-GB" sz="4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1143000"/>
            <a:ext cx="89916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Cannizaro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test  </a:t>
            </a:r>
          </a:p>
          <a:p>
            <a:pPr algn="ctr"/>
            <a:endParaRPr lang="en-US" sz="3600" b="1" dirty="0"/>
          </a:p>
          <a:p>
            <a:pPr marL="742950" lvl="0" indent="-742950">
              <a:buAutoNum type="arabicPeriod"/>
            </a:pPr>
            <a:r>
              <a:rPr lang="en-US" sz="3600" dirty="0"/>
              <a:t>In test tube add (4-5) drops of </a:t>
            </a:r>
            <a:r>
              <a:rPr lang="en-US" sz="3600" dirty="0" err="1"/>
              <a:t>benzaldehyde</a:t>
            </a:r>
            <a:r>
              <a:rPr lang="en-US" sz="3600" dirty="0"/>
              <a:t> dissolved in (0.5ml) of (</a:t>
            </a:r>
            <a:r>
              <a:rPr lang="en-US" sz="3600" dirty="0" err="1"/>
              <a:t>NaOH</a:t>
            </a:r>
            <a:r>
              <a:rPr lang="en-US" sz="3600" dirty="0"/>
              <a:t> 30%).</a:t>
            </a:r>
          </a:p>
          <a:p>
            <a:pPr lvl="0"/>
            <a:endParaRPr lang="en-US" sz="3600" dirty="0"/>
          </a:p>
          <a:p>
            <a:pPr lvl="0"/>
            <a:r>
              <a:rPr lang="en-US" sz="3600" dirty="0"/>
              <a:t>2. Heat the solution on water bath for (3 min).</a:t>
            </a:r>
          </a:p>
          <a:p>
            <a:pPr lvl="0"/>
            <a:endParaRPr lang="en-GB" sz="3600" dirty="0"/>
          </a:p>
          <a:p>
            <a:pPr lvl="0"/>
            <a:r>
              <a:rPr lang="en-US" sz="3600" dirty="0"/>
              <a:t>3.  Add (2-5) drops of water then (2-5) drops of </a:t>
            </a:r>
            <a:r>
              <a:rPr lang="en-US" sz="3600" dirty="0" err="1"/>
              <a:t>HCl</a:t>
            </a:r>
            <a:r>
              <a:rPr lang="en-US" sz="3600" dirty="0"/>
              <a:t> (con.) and observed the result (white </a:t>
            </a:r>
            <a:r>
              <a:rPr lang="en-US" sz="3600" dirty="0" err="1"/>
              <a:t>ppt</a:t>
            </a:r>
            <a:r>
              <a:rPr lang="en-US" sz="3600" dirty="0"/>
              <a:t>). </a:t>
            </a:r>
            <a:endParaRPr lang="en-GB" sz="3600" dirty="0"/>
          </a:p>
          <a:p>
            <a:pPr algn="ctr"/>
            <a:endParaRPr lang="en-US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llgob-fig14_x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6781800"/>
            <a:ext cx="9753600" cy="2095515"/>
          </a:xfrm>
          <a:prstGeom prst="rect">
            <a:avLst/>
          </a:prstGeom>
        </p:spPr>
      </p:pic>
      <p:pic>
        <p:nvPicPr>
          <p:cNvPr id="10" name="Picture 9" descr="ballgob-fig14_x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4800600"/>
            <a:ext cx="9834605" cy="169392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438400" y="6629400"/>
            <a:ext cx="103632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3" name="Picture 12" descr="aldehyde_ketone_e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304800"/>
            <a:ext cx="6068476" cy="385791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imple-white-background-designs-for-powerpoint-clipartsgram--3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" y="0"/>
            <a:ext cx="14474536" cy="9144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581400" y="1676400"/>
            <a:ext cx="2514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53200" y="1295400"/>
            <a:ext cx="5795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Comic Sans MS" pitchFamily="66" charset="0"/>
              </a:rPr>
              <a:t>General test , </a:t>
            </a:r>
            <a:r>
              <a:rPr lang="en-US" sz="4000" dirty="0" err="1">
                <a:latin typeface="Comic Sans MS" pitchFamily="66" charset="0"/>
              </a:rPr>
              <a:t>iodoform</a:t>
            </a:r>
            <a:endParaRPr lang="en-US" sz="4000" dirty="0"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29000" y="3733800"/>
            <a:ext cx="2514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09868" y="2819400"/>
            <a:ext cx="60917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Comic Sans MS" pitchFamily="66" charset="0"/>
              </a:rPr>
              <a:t>General test , </a:t>
            </a:r>
            <a:r>
              <a:rPr lang="en-US" sz="4000" dirty="0" err="1">
                <a:latin typeface="Comic Sans MS" pitchFamily="66" charset="0"/>
              </a:rPr>
              <a:t>iodoform</a:t>
            </a:r>
            <a:r>
              <a:rPr lang="en-US" sz="4000" dirty="0">
                <a:latin typeface="Comic Sans MS" pitchFamily="66" charset="0"/>
              </a:rPr>
              <a:t>, </a:t>
            </a:r>
          </a:p>
          <a:p>
            <a:pPr algn="ctr"/>
            <a:r>
              <a:rPr lang="en-US" sz="4000" dirty="0" err="1">
                <a:latin typeface="Comic Sans MS" pitchFamily="66" charset="0"/>
              </a:rPr>
              <a:t>fehling</a:t>
            </a:r>
            <a:r>
              <a:rPr lang="en-US" sz="4000" dirty="0">
                <a:latin typeface="Comic Sans MS" pitchFamily="66" charset="0"/>
              </a:rPr>
              <a:t> test , </a:t>
            </a:r>
            <a:r>
              <a:rPr lang="en-US" sz="4000" dirty="0" err="1">
                <a:latin typeface="Comic Sans MS" pitchFamily="66" charset="0"/>
              </a:rPr>
              <a:t>tollen</a:t>
            </a:r>
            <a:r>
              <a:rPr lang="en-US" sz="4000" dirty="0">
                <a:latin typeface="Comic Sans MS" pitchFamily="66" charset="0"/>
              </a:rPr>
              <a:t>,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33800" y="6019800"/>
            <a:ext cx="2514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99347" y="4572000"/>
            <a:ext cx="51587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Comic Sans MS" pitchFamily="66" charset="0"/>
              </a:rPr>
              <a:t>General test, </a:t>
            </a:r>
          </a:p>
          <a:p>
            <a:pPr algn="ctr"/>
            <a:r>
              <a:rPr lang="en-US" sz="4000" dirty="0">
                <a:latin typeface="Comic Sans MS" pitchFamily="66" charset="0"/>
              </a:rPr>
              <a:t>Fehling test , </a:t>
            </a:r>
            <a:r>
              <a:rPr lang="en-US" sz="4000" dirty="0" err="1">
                <a:latin typeface="Comic Sans MS" pitchFamily="66" charset="0"/>
              </a:rPr>
              <a:t>tollen</a:t>
            </a:r>
            <a:r>
              <a:rPr lang="en-US" sz="4000" dirty="0">
                <a:latin typeface="Comic Sans MS" pitchFamily="66" charset="0"/>
              </a:rPr>
              <a:t>, </a:t>
            </a:r>
          </a:p>
          <a:p>
            <a:pPr algn="ctr"/>
            <a:r>
              <a:rPr lang="en-US" sz="4000" dirty="0">
                <a:latin typeface="Comic Sans MS" pitchFamily="66" charset="0"/>
              </a:rPr>
              <a:t>resorcinol 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581400" y="8229600"/>
            <a:ext cx="2514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53869" y="7205008"/>
            <a:ext cx="51587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Comic Sans MS" pitchFamily="66" charset="0"/>
              </a:rPr>
              <a:t>General test , </a:t>
            </a:r>
          </a:p>
          <a:p>
            <a:pPr algn="ctr"/>
            <a:r>
              <a:rPr lang="en-US" sz="4000">
                <a:latin typeface="Comic Sans MS" pitchFamily="66" charset="0"/>
              </a:rPr>
              <a:t>Fehling test </a:t>
            </a:r>
            <a:r>
              <a:rPr lang="en-US" sz="4000" dirty="0">
                <a:latin typeface="Comic Sans MS" pitchFamily="66" charset="0"/>
              </a:rPr>
              <a:t>, </a:t>
            </a:r>
            <a:r>
              <a:rPr lang="en-US" sz="4000" dirty="0" err="1">
                <a:latin typeface="Comic Sans MS" pitchFamily="66" charset="0"/>
              </a:rPr>
              <a:t>tollen</a:t>
            </a:r>
            <a:r>
              <a:rPr lang="en-US" sz="4000" dirty="0">
                <a:latin typeface="Comic Sans MS" pitchFamily="66" charset="0"/>
              </a:rPr>
              <a:t>, </a:t>
            </a:r>
          </a:p>
          <a:p>
            <a:pPr algn="ctr"/>
            <a:r>
              <a:rPr lang="en-US" sz="4000" dirty="0" err="1">
                <a:latin typeface="Comic Sans MS" pitchFamily="66" charset="0"/>
              </a:rPr>
              <a:t>cannizaro</a:t>
            </a:r>
            <a:r>
              <a:rPr lang="en-US" sz="4000" dirty="0">
                <a:latin typeface="Comic Sans MS" pitchFamily="66" charset="0"/>
              </a:rPr>
              <a:t>  </a:t>
            </a:r>
          </a:p>
        </p:txBody>
      </p:sp>
      <p:pic>
        <p:nvPicPr>
          <p:cNvPr id="20" name="Picture 19" descr="mfcd00008765-medi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43300" cy="2819400"/>
          </a:xfrm>
          <a:prstGeom prst="rect">
            <a:avLst/>
          </a:prstGeom>
        </p:spPr>
      </p:pic>
      <p:pic>
        <p:nvPicPr>
          <p:cNvPr id="21" name="Picture 20" descr="ACETAL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2590800"/>
            <a:ext cx="2009775" cy="1885950"/>
          </a:xfrm>
          <a:prstGeom prst="rect">
            <a:avLst/>
          </a:prstGeom>
        </p:spPr>
      </p:pic>
      <p:pic>
        <p:nvPicPr>
          <p:cNvPr id="22" name="Picture 21" descr="formaldehyde_formula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4876800"/>
            <a:ext cx="2695238" cy="2142857"/>
          </a:xfrm>
          <a:prstGeom prst="rect">
            <a:avLst/>
          </a:prstGeom>
        </p:spPr>
      </p:pic>
      <p:pic>
        <p:nvPicPr>
          <p:cNvPr id="23" name="Picture 22" descr="jYMD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7162800"/>
            <a:ext cx="24384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simple-white-background-designs-for-powerpoint-clipartsgram--3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868400" cy="9144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rot="16200000" flipH="1">
            <a:off x="5905501" y="1485899"/>
            <a:ext cx="990600" cy="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3886200"/>
            <a:ext cx="8458200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2476500" y="2095500"/>
            <a:ext cx="228600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0" y="2209800"/>
            <a:ext cx="2861208" cy="4054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6762" tIns="48381" rIns="96762" bIns="48381" rtlCol="1">
            <a:spAutoFit/>
          </a:bodyPr>
          <a:lstStyle/>
          <a:p>
            <a:pPr algn="l" rtl="0">
              <a:defRPr/>
            </a:pPr>
            <a:r>
              <a:rPr lang="en-US" sz="2000" b="1" dirty="0"/>
              <a:t> (+) yellow or orange </a:t>
            </a:r>
            <a:r>
              <a:rPr lang="en-US" sz="2000" b="1" dirty="0" err="1"/>
              <a:t>ppt</a:t>
            </a:r>
            <a:r>
              <a:rPr lang="en-US" sz="2000" b="1" dirty="0"/>
              <a:t> </a:t>
            </a:r>
            <a:endParaRPr lang="ar-IQ" sz="2000" b="1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981995" y="3275805"/>
            <a:ext cx="1219200" cy="159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48600" y="2286000"/>
            <a:ext cx="3086142" cy="4054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6762" tIns="48381" rIns="96762" bIns="48381" rtlCol="1">
            <a:spAutoFit/>
          </a:bodyPr>
          <a:lstStyle/>
          <a:p>
            <a:pPr algn="l" rtl="0">
              <a:defRPr/>
            </a:pPr>
            <a:r>
              <a:rPr lang="en-US" sz="2000" b="1" dirty="0"/>
              <a:t> (-)  not </a:t>
            </a:r>
            <a:r>
              <a:rPr lang="en-US" sz="2000" b="1" dirty="0" err="1"/>
              <a:t>aldehyde</a:t>
            </a:r>
            <a:r>
              <a:rPr lang="en-US" sz="2000" b="1" dirty="0"/>
              <a:t> or </a:t>
            </a:r>
            <a:r>
              <a:rPr lang="en-US" sz="2000" b="1" dirty="0" err="1"/>
              <a:t>ketone</a:t>
            </a:r>
            <a:endParaRPr lang="ar-IQ" sz="2000" b="1" dirty="0"/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4114800" y="1143000"/>
            <a:ext cx="5334000" cy="7132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6762" tIns="48381" rIns="96762" bIns="48381">
            <a:spAutoFit/>
          </a:bodyPr>
          <a:lstStyle/>
          <a:p>
            <a:pPr rtl="0"/>
            <a:r>
              <a:rPr lang="en-US" sz="2000" b="1" dirty="0">
                <a:solidFill>
                  <a:srgbClr val="009900"/>
                </a:solidFill>
              </a:rPr>
              <a:t>General test: </a:t>
            </a:r>
            <a:r>
              <a:rPr lang="en-US" sz="2000" b="1" dirty="0"/>
              <a:t>2drop of unknown + (1ml) of water + (1ml) of 2,4-DNP</a:t>
            </a:r>
            <a:endParaRPr lang="ar-IQ" sz="20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590800" y="1981200"/>
            <a:ext cx="6945313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8916194" y="5333206"/>
            <a:ext cx="1371600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9373393" y="2132807"/>
            <a:ext cx="304802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19800" y="6477000"/>
            <a:ext cx="2389989" cy="4054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6762" tIns="48381" rIns="96762" bIns="48381" rtlCol="1">
            <a:spAutoFit/>
          </a:bodyPr>
          <a:lstStyle/>
          <a:p>
            <a:pPr algn="l" rtl="0">
              <a:defRPr/>
            </a:pPr>
            <a:r>
              <a:rPr lang="en-US" sz="2000" b="1" dirty="0">
                <a:solidFill>
                  <a:schemeClr val="tx1"/>
                </a:solidFill>
              </a:rPr>
              <a:t> (-) no terminal (CH</a:t>
            </a:r>
            <a:r>
              <a:rPr lang="en-US" sz="2000" b="1" baseline="-25000" dirty="0">
                <a:solidFill>
                  <a:schemeClr val="tx1"/>
                </a:solidFill>
              </a:rPr>
              <a:t>3</a:t>
            </a:r>
            <a:r>
              <a:rPr lang="en-US" sz="2000" b="1" dirty="0">
                <a:solidFill>
                  <a:schemeClr val="tx1"/>
                </a:solidFill>
              </a:rPr>
              <a:t>)</a:t>
            </a:r>
            <a:endParaRPr lang="ar-IQ" sz="2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0" y="4191000"/>
            <a:ext cx="3532866" cy="4054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6762" tIns="48381" rIns="96762" bIns="48381" rtlCol="1">
            <a:spAutoFit/>
          </a:bodyPr>
          <a:lstStyle/>
          <a:p>
            <a:pPr algn="l" rtl="0">
              <a:defRPr/>
            </a:pPr>
            <a:r>
              <a:rPr lang="en-US" sz="2000" b="1" dirty="0">
                <a:solidFill>
                  <a:schemeClr val="tx1"/>
                </a:solidFill>
              </a:rPr>
              <a:t> (+) </a:t>
            </a:r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silver mirror (</a:t>
            </a:r>
            <a:r>
              <a:rPr lang="en-US" sz="2000" b="1" dirty="0" err="1">
                <a:solidFill>
                  <a:schemeClr val="tx1"/>
                </a:solidFill>
                <a:latin typeface="Comic Sans MS" pitchFamily="66" charset="0"/>
              </a:rPr>
              <a:t>aldehyde</a:t>
            </a:r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)</a:t>
            </a:r>
            <a:endParaRPr lang="ar-IQ" sz="2000" b="1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9449594" y="4037806"/>
            <a:ext cx="3048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58000" y="6019800"/>
            <a:ext cx="4354512" cy="158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0910888" y="6310312"/>
            <a:ext cx="582612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641306" y="6236494"/>
            <a:ext cx="434975" cy="158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000" y="4191000"/>
            <a:ext cx="1285456" cy="4054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6762" tIns="48381" rIns="96762" bIns="48381" rtlCol="1">
            <a:spAutoFit/>
          </a:bodyPr>
          <a:lstStyle/>
          <a:p>
            <a:pPr algn="l" rtl="0">
              <a:defRPr/>
            </a:pPr>
            <a:r>
              <a:rPr lang="en-US" sz="2000" b="1" dirty="0"/>
              <a:t> (-) </a:t>
            </a:r>
            <a:r>
              <a:rPr lang="en-US" sz="2000" b="1" dirty="0" err="1"/>
              <a:t>ketone</a:t>
            </a:r>
            <a:endParaRPr lang="ar-IQ" sz="2000" b="1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81000" y="5943600"/>
            <a:ext cx="2857500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37332" y="6087270"/>
            <a:ext cx="287337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056732" y="6087270"/>
            <a:ext cx="287337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96094" y="5295107"/>
            <a:ext cx="1295401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91200" y="8305800"/>
            <a:ext cx="2428875" cy="158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639593" y="8457407"/>
            <a:ext cx="304802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95400" y="8646184"/>
            <a:ext cx="4704982" cy="4054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6762" tIns="48381" rIns="96762" bIns="48381" rtlCol="1">
            <a:spAutoFit/>
          </a:bodyPr>
          <a:lstStyle/>
          <a:p>
            <a:pPr algn="l" rtl="0">
              <a:defRPr/>
            </a:pPr>
            <a:r>
              <a:rPr lang="en-US" sz="2000" b="1" dirty="0"/>
              <a:t> (+) violet ring &amp; white </a:t>
            </a:r>
            <a:r>
              <a:rPr lang="en-US" sz="2000" b="1" dirty="0" err="1"/>
              <a:t>ppt</a:t>
            </a:r>
            <a:r>
              <a:rPr lang="en-US" sz="2000" b="1" dirty="0"/>
              <a:t> (formaldehyde)</a:t>
            </a:r>
            <a:endParaRPr lang="ar-IQ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819400" y="6248400"/>
            <a:ext cx="1311489" cy="1021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6762" tIns="48381" rIns="96762" bIns="48381" rtlCol="1">
            <a:spAutoFit/>
          </a:bodyPr>
          <a:lstStyle/>
          <a:p>
            <a:pPr algn="ctr" rtl="0">
              <a:defRPr/>
            </a:pPr>
            <a:r>
              <a:rPr lang="en-US" sz="2000" b="1" dirty="0"/>
              <a:t> (+)</a:t>
            </a:r>
          </a:p>
          <a:p>
            <a:pPr algn="ctr" rtl="0">
              <a:defRPr/>
            </a:pPr>
            <a:r>
              <a:rPr lang="en-US" sz="2000" b="1" dirty="0"/>
              <a:t>Yellow </a:t>
            </a:r>
            <a:r>
              <a:rPr lang="en-US" sz="2000" b="1" dirty="0" err="1"/>
              <a:t>ppt</a:t>
            </a:r>
            <a:endParaRPr lang="en-US" sz="2000" b="1" dirty="0"/>
          </a:p>
          <a:p>
            <a:pPr algn="ctr" rtl="0">
              <a:defRPr/>
            </a:pPr>
            <a:r>
              <a:rPr lang="en-US" sz="2000" b="1" dirty="0"/>
              <a:t>(acetone)</a:t>
            </a:r>
            <a:endParaRPr lang="ar-IQ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52400" y="6248400"/>
            <a:ext cx="1946342" cy="7132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6762" tIns="48381" rIns="96762" bIns="48381" rtlCol="1">
            <a:spAutoFit/>
          </a:bodyPr>
          <a:lstStyle/>
          <a:p>
            <a:pPr algn="ctr" rtl="0">
              <a:defRPr/>
            </a:pPr>
            <a:r>
              <a:rPr lang="en-US" sz="2000" b="1" dirty="0"/>
              <a:t> (-) </a:t>
            </a:r>
          </a:p>
          <a:p>
            <a:pPr algn="ctr" rtl="0">
              <a:defRPr/>
            </a:pPr>
            <a:r>
              <a:rPr lang="en-US" sz="2000" b="1" dirty="0"/>
              <a:t>(</a:t>
            </a:r>
            <a:r>
              <a:rPr lang="en-US" sz="2000" b="1" dirty="0" err="1"/>
              <a:t>benzophenone</a:t>
            </a:r>
            <a:r>
              <a:rPr lang="en-US" sz="2000" b="1" dirty="0"/>
              <a:t>)</a:t>
            </a:r>
            <a:endParaRPr lang="ar-IQ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924800" y="8645525"/>
            <a:ext cx="2191601" cy="4054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6762" tIns="48381" rIns="96762" bIns="48381" rtlCol="1">
            <a:spAutoFit/>
          </a:bodyPr>
          <a:lstStyle/>
          <a:p>
            <a:pPr algn="l" rtl="0">
              <a:defRPr/>
            </a:pPr>
            <a:r>
              <a:rPr lang="en-US" sz="2000" b="1" dirty="0"/>
              <a:t> (-) (</a:t>
            </a:r>
            <a:r>
              <a:rPr lang="en-US" sz="2000" b="1" dirty="0" err="1"/>
              <a:t>benzaldehyde</a:t>
            </a:r>
            <a:r>
              <a:rPr lang="en-US" sz="2000" b="1" dirty="0"/>
              <a:t>)</a:t>
            </a:r>
            <a:endParaRPr lang="ar-IQ" sz="2000" b="1" dirty="0"/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991393" y="4037806"/>
            <a:ext cx="304803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Subtitle 2"/>
          <p:cNvSpPr txBox="1">
            <a:spLocks/>
          </p:cNvSpPr>
          <p:nvPr/>
        </p:nvSpPr>
        <p:spPr bwMode="auto">
          <a:xfrm>
            <a:off x="-304800" y="152400"/>
            <a:ext cx="14244787" cy="116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0673" tIns="70336" rIns="140673" bIns="70336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21318" indent="-421318" algn="ctr" defTabSz="1405063" rtl="0" eaLnBrk="0" hangingPunct="0">
              <a:spcBef>
                <a:spcPts val="0"/>
              </a:spcBef>
              <a:buClr>
                <a:schemeClr val="accent1"/>
              </a:buClr>
              <a:buSzPct val="100000"/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Unknown contain carbonyl compounds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j-cs"/>
              </a:rPr>
              <a:t> </a:t>
            </a:r>
          </a:p>
        </p:txBody>
      </p:sp>
      <p:sp>
        <p:nvSpPr>
          <p:cNvPr id="45" name="TextBox 32"/>
          <p:cNvSpPr txBox="1">
            <a:spLocks noChangeArrowheads="1"/>
          </p:cNvSpPr>
          <p:nvPr/>
        </p:nvSpPr>
        <p:spPr bwMode="auto">
          <a:xfrm>
            <a:off x="0" y="2895600"/>
            <a:ext cx="6096000" cy="7132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6762" tIns="48381" rIns="96762" bIns="48381">
            <a:spAutoFit/>
          </a:bodyPr>
          <a:lstStyle/>
          <a:p>
            <a:pPr rtl="0"/>
            <a:r>
              <a:rPr lang="en-US" sz="2000" b="1" dirty="0" err="1">
                <a:solidFill>
                  <a:srgbClr val="009900"/>
                </a:solidFill>
              </a:rPr>
              <a:t>Tollen</a:t>
            </a:r>
            <a:r>
              <a:rPr lang="en-US" sz="2000" b="1" dirty="0">
                <a:solidFill>
                  <a:srgbClr val="009900"/>
                </a:solidFill>
              </a:rPr>
              <a:t> test: </a:t>
            </a:r>
            <a:r>
              <a:rPr lang="en-US" sz="2000" b="1" dirty="0"/>
              <a:t>2drop of unknown + 2drop of </a:t>
            </a:r>
            <a:r>
              <a:rPr lang="en-US" sz="2000" b="1" dirty="0" err="1"/>
              <a:t>NaOH</a:t>
            </a:r>
            <a:r>
              <a:rPr lang="en-US" sz="2000" b="1" dirty="0"/>
              <a:t> (10%) + (1ml) of AgNO</a:t>
            </a:r>
            <a:r>
              <a:rPr lang="en-US" sz="2000" b="1" baseline="-25000" dirty="0"/>
              <a:t>3</a:t>
            </a:r>
            <a:r>
              <a:rPr lang="en-US" sz="2000" b="1" dirty="0"/>
              <a:t> (5%) +3drop of NH</a:t>
            </a:r>
            <a:r>
              <a:rPr lang="en-US" sz="2000" b="1" baseline="-25000" dirty="0"/>
              <a:t>4</a:t>
            </a:r>
            <a:r>
              <a:rPr lang="en-US" sz="2000" b="1" dirty="0"/>
              <a:t>OH (2%) </a:t>
            </a:r>
            <a:endParaRPr lang="ar-IQ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10439400" y="6629400"/>
            <a:ext cx="1780271" cy="1021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6762" tIns="48381" rIns="96762" bIns="48381" rtlCol="1">
            <a:spAutoFit/>
          </a:bodyPr>
          <a:lstStyle/>
          <a:p>
            <a:pPr algn="ctr" rtl="0">
              <a:defRPr/>
            </a:pPr>
            <a:r>
              <a:rPr lang="en-US" sz="2000" b="1" dirty="0"/>
              <a:t> (+)</a:t>
            </a:r>
          </a:p>
          <a:p>
            <a:pPr algn="ctr" rtl="0">
              <a:defRPr/>
            </a:pPr>
            <a:r>
              <a:rPr lang="en-US" sz="2000" b="1" dirty="0"/>
              <a:t>Yellow </a:t>
            </a:r>
            <a:r>
              <a:rPr lang="en-US" sz="2000" b="1" dirty="0" err="1"/>
              <a:t>ppt</a:t>
            </a:r>
            <a:endParaRPr lang="en-US" sz="2000" b="1" dirty="0"/>
          </a:p>
          <a:p>
            <a:pPr algn="ctr" rtl="0">
              <a:defRPr/>
            </a:pPr>
            <a:r>
              <a:rPr lang="en-US" sz="2000" b="1" dirty="0"/>
              <a:t>(acetaldehyde)</a:t>
            </a:r>
            <a:endParaRPr lang="ar-IQ" sz="2000" b="1" dirty="0"/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6172994" y="7619206"/>
            <a:ext cx="1371600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8077993" y="8457407"/>
            <a:ext cx="304802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object 12"/>
          <p:cNvSpPr txBox="1">
            <a:spLocks/>
          </p:cNvSpPr>
          <p:nvPr/>
        </p:nvSpPr>
        <p:spPr>
          <a:xfrm>
            <a:off x="1600200" y="5029200"/>
            <a:ext cx="7848600" cy="7251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57785" rIns="0" bIns="0" rtlCol="0">
            <a:spAutoFit/>
          </a:bodyPr>
          <a:lstStyle/>
          <a:p>
            <a:pPr marL="0" marR="0" lvl="0" indent="0" algn="ctr" defTabSz="1254008" rtl="1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ea typeface="+mj-ea"/>
                <a:cs typeface="Times New Roman"/>
              </a:rPr>
              <a:t>Iodoform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ea typeface="+mj-ea"/>
                <a:cs typeface="Times New Roman"/>
              </a:rPr>
              <a:t> test: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(4 drops of compound + </a:t>
            </a:r>
            <a:r>
              <a:rPr kumimoji="0" lang="en-US" sz="2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1ml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water + </a:t>
            </a:r>
            <a:r>
              <a:rPr kumimoji="0" lang="en-US" sz="20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1ml</a:t>
            </a:r>
            <a:r>
              <a:rPr kumimoji="0" lang="en-US" sz="2000" b="1" i="0" u="none" strike="noStrike" kern="1200" cap="none" spc="-1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of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j-ea"/>
              <a:cs typeface="Times New Roman"/>
            </a:endParaRPr>
          </a:p>
          <a:p>
            <a:pPr marL="0" marR="0" lvl="0" indent="0" algn="ctr" defTabSz="1254008" rtl="1" eaLnBrk="1" fontAlgn="auto" latinLnBrk="0" hangingPunct="1">
              <a:lnSpc>
                <a:spcPct val="100000"/>
              </a:lnSpc>
              <a:spcBef>
                <a:spcPts val="3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iodine solution + warm for </a:t>
            </a:r>
            <a:r>
              <a:rPr kumimoji="0" lang="en-US" sz="2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3min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+ cool </a:t>
            </a:r>
            <a:r>
              <a:rPr kumimoji="0" lang="en-US" sz="2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+3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drops</a:t>
            </a:r>
            <a:r>
              <a:rPr kumimoji="0" lang="en-US" sz="2000" b="1" i="0" u="none" strike="noStrike" kern="1200" cap="none" spc="-1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Times New Roman"/>
              </a:rPr>
              <a:t>10%NaOH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65" name="TextBox 32"/>
          <p:cNvSpPr txBox="1">
            <a:spLocks noChangeArrowheads="1"/>
          </p:cNvSpPr>
          <p:nvPr/>
        </p:nvSpPr>
        <p:spPr bwMode="auto">
          <a:xfrm>
            <a:off x="4648200" y="7391400"/>
            <a:ext cx="5334000" cy="7132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6762" tIns="48381" rIns="96762" bIns="48381">
            <a:spAutoFit/>
          </a:bodyPr>
          <a:lstStyle/>
          <a:p>
            <a:pPr rtl="0"/>
            <a:r>
              <a:rPr lang="en-US" sz="2000" b="1" dirty="0">
                <a:solidFill>
                  <a:srgbClr val="009900"/>
                </a:solidFill>
              </a:rPr>
              <a:t>Resorcinol test: </a:t>
            </a:r>
            <a:r>
              <a:rPr lang="en-US" sz="2000" b="1" dirty="0"/>
              <a:t> (1ml) of unknown + (1 drop) of resorcinol + drop by drop of H</a:t>
            </a:r>
            <a:r>
              <a:rPr lang="en-US" sz="2000" b="1" baseline="-25000" dirty="0"/>
              <a:t>2</a:t>
            </a:r>
            <a:r>
              <a:rPr lang="en-US" sz="2000" b="1" dirty="0"/>
              <a:t>SO</a:t>
            </a:r>
            <a:r>
              <a:rPr lang="en-US" sz="2000" b="1" baseline="-25000" dirty="0"/>
              <a:t>4</a:t>
            </a:r>
            <a:endParaRPr lang="ar-IQ" sz="2000" b="1" baseline="-25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1521440" cy="1308100"/>
          </a:xfrm>
        </p:spPr>
        <p:txBody>
          <a:bodyPr>
            <a:normAutofit/>
          </a:bodyPr>
          <a:lstStyle/>
          <a:p>
            <a:pPr rtl="0"/>
            <a:r>
              <a:rPr lang="en-US" sz="6600" b="1" u="sng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Physical properties 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12877800" cy="5080000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Colorless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Liquid (except formaldehyde is gas)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Have characteristic odor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(aliphatic) </a:t>
            </a:r>
            <a:r>
              <a:rPr lang="en-US" dirty="0" err="1">
                <a:solidFill>
                  <a:schemeClr val="tx1"/>
                </a:solidFill>
                <a:latin typeface="Baskerville Old Face" pitchFamily="18" charset="0"/>
              </a:rPr>
              <a:t>M.wt</a:t>
            </a:r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 (low) miscible in H</a:t>
            </a:r>
            <a:r>
              <a:rPr lang="en-US" baseline="-25000" dirty="0">
                <a:solidFill>
                  <a:schemeClr val="tx1"/>
                </a:solidFill>
                <a:latin typeface="Baskerville Old Face" pitchFamily="18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O    </a:t>
            </a:r>
          </a:p>
          <a:p>
            <a:pPr marL="9766300" indent="-9607550" algn="l" rtl="0">
              <a:buNone/>
            </a:pPr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   (</a:t>
            </a:r>
            <a:r>
              <a:rPr lang="en-US" dirty="0" err="1">
                <a:solidFill>
                  <a:schemeClr val="tx1"/>
                </a:solidFill>
                <a:latin typeface="Baskerville Old Face" pitchFamily="18" charset="0"/>
              </a:rPr>
              <a:t>aliiphatic</a:t>
            </a:r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, aromatic) </a:t>
            </a:r>
            <a:r>
              <a:rPr lang="en-US" dirty="0" err="1">
                <a:solidFill>
                  <a:schemeClr val="tx1"/>
                </a:solidFill>
                <a:latin typeface="Baskerville Old Face" pitchFamily="18" charset="0"/>
              </a:rPr>
              <a:t>M.wt</a:t>
            </a:r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 (high) immiscible in </a:t>
            </a:r>
            <a:r>
              <a:rPr lang="en-US" sz="3900" dirty="0">
                <a:solidFill>
                  <a:schemeClr val="tx1"/>
                </a:solidFill>
                <a:latin typeface="Baskerville Old Face" pitchFamily="18" charset="0"/>
              </a:rPr>
              <a:t>H</a:t>
            </a:r>
            <a:r>
              <a:rPr lang="en-US" sz="3900" baseline="-25000" dirty="0">
                <a:solidFill>
                  <a:schemeClr val="tx1"/>
                </a:solidFill>
                <a:latin typeface="Baskerville Old Face" pitchFamily="18" charset="0"/>
              </a:rPr>
              <a:t>2</a:t>
            </a:r>
            <a:r>
              <a:rPr lang="en-US" sz="3900" dirty="0">
                <a:solidFill>
                  <a:schemeClr val="tx1"/>
                </a:solidFill>
                <a:latin typeface="Baskerville Old Face" pitchFamily="18" charset="0"/>
              </a:rPr>
              <a:t>O</a:t>
            </a:r>
          </a:p>
          <a:p>
            <a:pPr marL="517525" indent="-465138" algn="l" rtl="0">
              <a:buNone/>
            </a:pPr>
            <a:endParaRPr lang="en-US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pic>
        <p:nvPicPr>
          <p:cNvPr id="4" name="Picture 3" descr="cienci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9400" y="6205098"/>
            <a:ext cx="2362200" cy="26902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11521440" cy="1308100"/>
          </a:xfrm>
        </p:spPr>
        <p:txBody>
          <a:bodyPr/>
          <a:lstStyle/>
          <a:p>
            <a:pPr rtl="0"/>
            <a:r>
              <a:rPr lang="en-US" b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askerville Old Face" pitchFamily="18" charset="0"/>
              </a:rPr>
              <a:t>Chemical Properties 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" y="2133602"/>
            <a:ext cx="12161520" cy="2844799"/>
          </a:xfrm>
        </p:spPr>
        <p:txBody>
          <a:bodyPr>
            <a:normAutofit fontScale="92500" lnSpcReduction="10000"/>
          </a:bodyPr>
          <a:lstStyle/>
          <a:p>
            <a:pPr marL="705380" indent="-705380" algn="ctr" rtl="0">
              <a:buNone/>
            </a:pPr>
            <a:r>
              <a:rPr lang="en-US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egoe Print" pitchFamily="2" charset="0"/>
              </a:rPr>
              <a:t>litmus paper effect</a:t>
            </a:r>
          </a:p>
          <a:p>
            <a:pPr marL="705380" indent="-705380" algn="l" rtl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705380" indent="-705380" algn="l" rtl="0">
              <a:buNone/>
            </a:pP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Aldehyde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and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ketone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are neutral compounds (very weak base) no Change color of litmus   </a:t>
            </a:r>
          </a:p>
        </p:txBody>
      </p:sp>
      <p:pic>
        <p:nvPicPr>
          <p:cNvPr id="4" name="Picture 3" descr="DSC01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2000" y="5080000"/>
            <a:ext cx="5689600" cy="406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19400" y="6705600"/>
            <a:ext cx="34115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Red </a:t>
            </a:r>
            <a:r>
              <a:rPr lang="en-US" sz="2800" dirty="0">
                <a:latin typeface="Comic Sans MS" pitchFamily="66" charset="0"/>
              </a:rPr>
              <a:t>                 </a:t>
            </a:r>
            <a:r>
              <a:rPr lang="en-US" sz="2800" dirty="0" err="1">
                <a:solidFill>
                  <a:srgbClr val="FF0000"/>
                </a:solidFill>
                <a:latin typeface="Comic Sans MS" pitchFamily="66" charset="0"/>
              </a:rPr>
              <a:t>red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Blue</a:t>
            </a:r>
            <a:r>
              <a:rPr lang="en-US" sz="2800" dirty="0">
                <a:latin typeface="Comic Sans MS" pitchFamily="66" charset="0"/>
              </a:rPr>
              <a:t>                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blue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86200" y="70104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86200" y="74676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0" y="0"/>
            <a:ext cx="10591800" cy="838200"/>
          </a:xfrm>
          <a:prstGeom prst="rect">
            <a:avLst/>
          </a:prstGeom>
        </p:spPr>
        <p:txBody>
          <a:bodyPr vert="horz" lIns="125401" tIns="62700" rIns="125401" bIns="62700" rtlCol="0">
            <a:noAutofit/>
          </a:bodyPr>
          <a:lstStyle/>
          <a:p>
            <a:pPr marL="705380" indent="-705380" algn="ctr">
              <a:spcBef>
                <a:spcPct val="20000"/>
              </a:spcBef>
            </a:pPr>
            <a:r>
              <a:rPr lang="en-US" sz="4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General test (for carbonyl compounds</a:t>
            </a:r>
            <a:r>
              <a:rPr lang="en-US" sz="4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skerville Old Face" pitchFamily="18" charset="0"/>
              </a:rPr>
              <a:t>)</a:t>
            </a:r>
            <a:endParaRPr lang="en-US" sz="4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990600"/>
            <a:ext cx="12801600" cy="4066165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b="1" dirty="0">
                <a:latin typeface="Comic Sans MS" pitchFamily="66" charset="0"/>
                <a:cs typeface="Consolas" pitchFamily="49" charset="0"/>
              </a:rPr>
              <a:t>Type of reaction </a:t>
            </a:r>
            <a:r>
              <a:rPr lang="en-US" sz="3200" dirty="0">
                <a:latin typeface="Comic Sans MS" pitchFamily="66" charset="0"/>
                <a:cs typeface="Consolas" pitchFamily="49" charset="0"/>
              </a:rPr>
              <a:t>is (</a:t>
            </a:r>
            <a:r>
              <a:rPr lang="en-US" sz="3200" dirty="0" err="1">
                <a:solidFill>
                  <a:srgbClr val="7030A0"/>
                </a:solidFill>
                <a:latin typeface="Comic Sans MS" pitchFamily="66" charset="0"/>
                <a:cs typeface="Consolas" pitchFamily="49" charset="0"/>
              </a:rPr>
              <a:t>nucleophilic</a:t>
            </a:r>
            <a:r>
              <a:rPr lang="en-US" sz="3200" dirty="0">
                <a:solidFill>
                  <a:srgbClr val="7030A0"/>
                </a:solidFill>
                <a:latin typeface="Comic Sans MS" pitchFamily="66" charset="0"/>
                <a:cs typeface="Consolas" pitchFamily="49" charset="0"/>
              </a:rPr>
              <a:t> addition reaction</a:t>
            </a:r>
            <a:r>
              <a:rPr lang="en-US" sz="3200" dirty="0">
                <a:latin typeface="Comic Sans MS" pitchFamily="66" charset="0"/>
                <a:cs typeface="Consolas" pitchFamily="49" charset="0"/>
              </a:rPr>
              <a:t>).</a:t>
            </a:r>
          </a:p>
          <a:p>
            <a:endParaRPr lang="en-US" sz="3200" dirty="0">
              <a:latin typeface="Comic Sans MS" pitchFamily="66" charset="0"/>
              <a:cs typeface="Consolas" pitchFamily="49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b="1" dirty="0">
                <a:latin typeface="Comic Sans MS" pitchFamily="66" charset="0"/>
                <a:cs typeface="Consolas" pitchFamily="49" charset="0"/>
              </a:rPr>
              <a:t>Reagent is </a:t>
            </a:r>
            <a:r>
              <a:rPr lang="en-US" sz="3200" dirty="0">
                <a:solidFill>
                  <a:srgbClr val="CC9900"/>
                </a:solidFill>
                <a:latin typeface="Comic Sans MS" pitchFamily="66" charset="0"/>
                <a:cs typeface="Consolas" pitchFamily="49" charset="0"/>
              </a:rPr>
              <a:t>2,4-dinitrophenyl hydrazine (2,4-DNP)</a:t>
            </a:r>
            <a:r>
              <a:rPr lang="en-US" sz="3200" dirty="0">
                <a:latin typeface="Comic Sans MS" pitchFamily="66" charset="0"/>
                <a:cs typeface="Consolas" pitchFamily="49" charset="0"/>
              </a:rPr>
              <a:t>.</a:t>
            </a:r>
          </a:p>
          <a:p>
            <a:endParaRPr lang="en-US" sz="3200" dirty="0">
              <a:latin typeface="Comic Sans MS" pitchFamily="66" charset="0"/>
              <a:cs typeface="Consolas" pitchFamily="49" charset="0"/>
            </a:endParaRPr>
          </a:p>
          <a:p>
            <a:pPr marL="237304" indent="-237304">
              <a:buFont typeface="Wingdings" pitchFamily="2" charset="2"/>
              <a:buChar char="§"/>
            </a:pPr>
            <a:r>
              <a:rPr lang="en-US" sz="3200" b="1" dirty="0">
                <a:latin typeface="Comic Sans MS" pitchFamily="66" charset="0"/>
                <a:cs typeface="Consolas" pitchFamily="49" charset="0"/>
              </a:rPr>
              <a:t>Depends on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  <a:cs typeface="Consolas" pitchFamily="49" charset="0"/>
              </a:rPr>
              <a:t>carbonyl group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  <a:cs typeface="Consolas" pitchFamily="49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  <a:cs typeface="Consolas" pitchFamily="49" charset="0"/>
              </a:rPr>
              <a:t>react with (N) atom by </a:t>
            </a:r>
            <a:r>
              <a:rPr lang="en-US" sz="3200" dirty="0" err="1">
                <a:solidFill>
                  <a:srgbClr val="0070C0"/>
                </a:solidFill>
                <a:latin typeface="Comic Sans MS" pitchFamily="66" charset="0"/>
                <a:cs typeface="Consolas" pitchFamily="49" charset="0"/>
              </a:rPr>
              <a:t>nucleophilic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  <a:cs typeface="Consolas" pitchFamily="49" charset="0"/>
              </a:rPr>
              <a:t> addition</a:t>
            </a:r>
            <a:r>
              <a:rPr lang="en-US" sz="3200" dirty="0">
                <a:latin typeface="Comic Sans MS" pitchFamily="66" charset="0"/>
                <a:cs typeface="Consolas" pitchFamily="49" charset="0"/>
              </a:rPr>
              <a:t>, then </a:t>
            </a:r>
            <a:r>
              <a:rPr lang="en-US" sz="3200" dirty="0">
                <a:solidFill>
                  <a:srgbClr val="FF0066"/>
                </a:solidFill>
                <a:latin typeface="Comic Sans MS" pitchFamily="66" charset="0"/>
                <a:cs typeface="Consolas" pitchFamily="49" charset="0"/>
              </a:rPr>
              <a:t>loss of (H</a:t>
            </a:r>
            <a:r>
              <a:rPr lang="en-US" sz="3200" baseline="-25000" dirty="0">
                <a:solidFill>
                  <a:srgbClr val="FF0066"/>
                </a:solidFill>
                <a:latin typeface="Comic Sans MS" pitchFamily="66" charset="0"/>
                <a:cs typeface="Consolas" pitchFamily="49" charset="0"/>
              </a:rPr>
              <a:t>2</a:t>
            </a:r>
            <a:r>
              <a:rPr lang="en-US" sz="3200" dirty="0">
                <a:solidFill>
                  <a:srgbClr val="FF0066"/>
                </a:solidFill>
                <a:latin typeface="Comic Sans MS" pitchFamily="66" charset="0"/>
                <a:cs typeface="Consolas" pitchFamily="49" charset="0"/>
              </a:rPr>
              <a:t>O)</a:t>
            </a:r>
            <a:r>
              <a:rPr lang="en-US" sz="3200" dirty="0">
                <a:latin typeface="Comic Sans MS" pitchFamily="66" charset="0"/>
                <a:cs typeface="Consolas" pitchFamily="49" charset="0"/>
              </a:rPr>
              <a:t> </a:t>
            </a:r>
            <a:r>
              <a:rPr lang="en-US" sz="3200" dirty="0">
                <a:solidFill>
                  <a:srgbClr val="009900"/>
                </a:solidFill>
                <a:latin typeface="Comic Sans MS" pitchFamily="66" charset="0"/>
                <a:cs typeface="Consolas" pitchFamily="49" charset="0"/>
              </a:rPr>
              <a:t>to produced (C=N-NH).</a:t>
            </a:r>
          </a:p>
          <a:p>
            <a:pPr marL="237304" indent="-237304"/>
            <a:endParaRPr lang="en-US" sz="3200" dirty="0">
              <a:latin typeface="Comic Sans MS" pitchFamily="66" charset="0"/>
              <a:cs typeface="Consolas" pitchFamily="49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latin typeface="Comic Sans MS" pitchFamily="66" charset="0"/>
                <a:cs typeface="Consolas" pitchFamily="49" charset="0"/>
              </a:rPr>
              <a:t> </a:t>
            </a:r>
            <a:r>
              <a:rPr lang="en-US" sz="3200" b="1" dirty="0">
                <a:latin typeface="Comic Sans MS" pitchFamily="66" charset="0"/>
                <a:cs typeface="Consolas" pitchFamily="49" charset="0"/>
              </a:rPr>
              <a:t>Produced</a:t>
            </a:r>
            <a:r>
              <a:rPr lang="en-US" sz="3200" dirty="0">
                <a:latin typeface="Comic Sans MS" pitchFamily="66" charset="0"/>
                <a:cs typeface="Consolas" pitchFamily="49" charset="0"/>
              </a:rPr>
              <a:t> </a:t>
            </a:r>
            <a:r>
              <a:rPr lang="en-US" sz="3200" dirty="0">
                <a:solidFill>
                  <a:srgbClr val="FF9900"/>
                </a:solidFill>
                <a:latin typeface="Comic Sans MS" pitchFamily="66" charset="0"/>
                <a:cs typeface="Consolas" pitchFamily="49" charset="0"/>
              </a:rPr>
              <a:t>yellow or orange ppt. </a:t>
            </a:r>
          </a:p>
        </p:txBody>
      </p:sp>
      <p:pic>
        <p:nvPicPr>
          <p:cNvPr id="12" name="Picture 11" descr="dn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181600"/>
            <a:ext cx="9448801" cy="3829050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6248400" y="5867400"/>
            <a:ext cx="1073426" cy="866308"/>
          </a:xfrm>
          <a:custGeom>
            <a:avLst/>
            <a:gdLst>
              <a:gd name="connsiteX0" fmla="*/ 927652 w 1007165"/>
              <a:gd name="connsiteY0" fmla="*/ 41360 h 849743"/>
              <a:gd name="connsiteX1" fmla="*/ 954156 w 1007165"/>
              <a:gd name="connsiteY1" fmla="*/ 134125 h 849743"/>
              <a:gd name="connsiteX2" fmla="*/ 980661 w 1007165"/>
              <a:gd name="connsiteY2" fmla="*/ 160630 h 849743"/>
              <a:gd name="connsiteX3" fmla="*/ 993913 w 1007165"/>
              <a:gd name="connsiteY3" fmla="*/ 240143 h 849743"/>
              <a:gd name="connsiteX4" fmla="*/ 1007165 w 1007165"/>
              <a:gd name="connsiteY4" fmla="*/ 279899 h 849743"/>
              <a:gd name="connsiteX5" fmla="*/ 993913 w 1007165"/>
              <a:gd name="connsiteY5" fmla="*/ 505186 h 849743"/>
              <a:gd name="connsiteX6" fmla="*/ 967409 w 1007165"/>
              <a:gd name="connsiteY6" fmla="*/ 584699 h 849743"/>
              <a:gd name="connsiteX7" fmla="*/ 914400 w 1007165"/>
              <a:gd name="connsiteY7" fmla="*/ 836491 h 849743"/>
              <a:gd name="connsiteX8" fmla="*/ 861391 w 1007165"/>
              <a:gd name="connsiteY8" fmla="*/ 849743 h 849743"/>
              <a:gd name="connsiteX9" fmla="*/ 728869 w 1007165"/>
              <a:gd name="connsiteY9" fmla="*/ 823238 h 849743"/>
              <a:gd name="connsiteX10" fmla="*/ 649356 w 1007165"/>
              <a:gd name="connsiteY10" fmla="*/ 796734 h 849743"/>
              <a:gd name="connsiteX11" fmla="*/ 516835 w 1007165"/>
              <a:gd name="connsiteY11" fmla="*/ 703969 h 849743"/>
              <a:gd name="connsiteX12" fmla="*/ 463826 w 1007165"/>
              <a:gd name="connsiteY12" fmla="*/ 650960 h 849743"/>
              <a:gd name="connsiteX13" fmla="*/ 397565 w 1007165"/>
              <a:gd name="connsiteY13" fmla="*/ 597951 h 849743"/>
              <a:gd name="connsiteX14" fmla="*/ 357809 w 1007165"/>
              <a:gd name="connsiteY14" fmla="*/ 571447 h 849743"/>
              <a:gd name="connsiteX15" fmla="*/ 265043 w 1007165"/>
              <a:gd name="connsiteY15" fmla="*/ 465430 h 849743"/>
              <a:gd name="connsiteX16" fmla="*/ 251791 w 1007165"/>
              <a:gd name="connsiteY16" fmla="*/ 425673 h 849743"/>
              <a:gd name="connsiteX17" fmla="*/ 198782 w 1007165"/>
              <a:gd name="connsiteY17" fmla="*/ 359412 h 849743"/>
              <a:gd name="connsiteX18" fmla="*/ 159026 w 1007165"/>
              <a:gd name="connsiteY18" fmla="*/ 332908 h 849743"/>
              <a:gd name="connsiteX19" fmla="*/ 119269 w 1007165"/>
              <a:gd name="connsiteY19" fmla="*/ 293151 h 849743"/>
              <a:gd name="connsiteX20" fmla="*/ 39756 w 1007165"/>
              <a:gd name="connsiteY20" fmla="*/ 266647 h 849743"/>
              <a:gd name="connsiteX21" fmla="*/ 13252 w 1007165"/>
              <a:gd name="connsiteY21" fmla="*/ 187134 h 849743"/>
              <a:gd name="connsiteX22" fmla="*/ 0 w 1007165"/>
              <a:gd name="connsiteY22" fmla="*/ 147378 h 849743"/>
              <a:gd name="connsiteX23" fmla="*/ 13252 w 1007165"/>
              <a:gd name="connsiteY23" fmla="*/ 107621 h 849743"/>
              <a:gd name="connsiteX24" fmla="*/ 92765 w 1007165"/>
              <a:gd name="connsiteY24" fmla="*/ 81117 h 849743"/>
              <a:gd name="connsiteX25" fmla="*/ 132522 w 1007165"/>
              <a:gd name="connsiteY25" fmla="*/ 67865 h 849743"/>
              <a:gd name="connsiteX26" fmla="*/ 437322 w 1007165"/>
              <a:gd name="connsiteY26" fmla="*/ 41360 h 849743"/>
              <a:gd name="connsiteX27" fmla="*/ 556591 w 1007165"/>
              <a:gd name="connsiteY27" fmla="*/ 28108 h 849743"/>
              <a:gd name="connsiteX28" fmla="*/ 662609 w 1007165"/>
              <a:gd name="connsiteY28" fmla="*/ 14856 h 849743"/>
              <a:gd name="connsiteX29" fmla="*/ 808382 w 1007165"/>
              <a:gd name="connsiteY29" fmla="*/ 1604 h 849743"/>
              <a:gd name="connsiteX30" fmla="*/ 927652 w 1007165"/>
              <a:gd name="connsiteY30" fmla="*/ 14856 h 849743"/>
              <a:gd name="connsiteX31" fmla="*/ 927652 w 1007165"/>
              <a:gd name="connsiteY31" fmla="*/ 41360 h 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07165" h="849743">
                <a:moveTo>
                  <a:pt x="927652" y="41360"/>
                </a:moveTo>
                <a:cubicBezTo>
                  <a:pt x="932069" y="61238"/>
                  <a:pt x="946008" y="120545"/>
                  <a:pt x="954156" y="134125"/>
                </a:cubicBezTo>
                <a:cubicBezTo>
                  <a:pt x="960584" y="144839"/>
                  <a:pt x="971826" y="151795"/>
                  <a:pt x="980661" y="160630"/>
                </a:cubicBezTo>
                <a:cubicBezTo>
                  <a:pt x="985078" y="187134"/>
                  <a:pt x="988084" y="213913"/>
                  <a:pt x="993913" y="240143"/>
                </a:cubicBezTo>
                <a:cubicBezTo>
                  <a:pt x="996943" y="253779"/>
                  <a:pt x="1007165" y="265930"/>
                  <a:pt x="1007165" y="279899"/>
                </a:cubicBezTo>
                <a:cubicBezTo>
                  <a:pt x="1007165" y="355124"/>
                  <a:pt x="1003642" y="430592"/>
                  <a:pt x="993913" y="505186"/>
                </a:cubicBezTo>
                <a:cubicBezTo>
                  <a:pt x="990300" y="532889"/>
                  <a:pt x="967409" y="584699"/>
                  <a:pt x="967409" y="584699"/>
                </a:cubicBezTo>
                <a:cubicBezTo>
                  <a:pt x="962417" y="664573"/>
                  <a:pt x="1001734" y="786585"/>
                  <a:pt x="914400" y="836491"/>
                </a:cubicBezTo>
                <a:cubicBezTo>
                  <a:pt x="898586" y="845527"/>
                  <a:pt x="879061" y="845326"/>
                  <a:pt x="861391" y="849743"/>
                </a:cubicBezTo>
                <a:cubicBezTo>
                  <a:pt x="807648" y="840786"/>
                  <a:pt x="778300" y="838067"/>
                  <a:pt x="728869" y="823238"/>
                </a:cubicBezTo>
                <a:cubicBezTo>
                  <a:pt x="702109" y="815210"/>
                  <a:pt x="649356" y="796734"/>
                  <a:pt x="649356" y="796734"/>
                </a:cubicBezTo>
                <a:cubicBezTo>
                  <a:pt x="619390" y="776756"/>
                  <a:pt x="548230" y="731440"/>
                  <a:pt x="516835" y="703969"/>
                </a:cubicBezTo>
                <a:cubicBezTo>
                  <a:pt x="498029" y="687514"/>
                  <a:pt x="484618" y="664821"/>
                  <a:pt x="463826" y="650960"/>
                </a:cubicBezTo>
                <a:cubicBezTo>
                  <a:pt x="341469" y="569390"/>
                  <a:pt x="491973" y="673479"/>
                  <a:pt x="397565" y="597951"/>
                </a:cubicBezTo>
                <a:cubicBezTo>
                  <a:pt x="385128" y="588001"/>
                  <a:pt x="369902" y="581812"/>
                  <a:pt x="357809" y="571447"/>
                </a:cubicBezTo>
                <a:cubicBezTo>
                  <a:pt x="309772" y="530272"/>
                  <a:pt x="301595" y="514165"/>
                  <a:pt x="265043" y="465430"/>
                </a:cubicBezTo>
                <a:cubicBezTo>
                  <a:pt x="260626" y="452178"/>
                  <a:pt x="258038" y="438167"/>
                  <a:pt x="251791" y="425673"/>
                </a:cubicBezTo>
                <a:cubicBezTo>
                  <a:pt x="240311" y="402713"/>
                  <a:pt x="219325" y="375847"/>
                  <a:pt x="198782" y="359412"/>
                </a:cubicBezTo>
                <a:cubicBezTo>
                  <a:pt x="186345" y="349463"/>
                  <a:pt x="171261" y="343104"/>
                  <a:pt x="159026" y="332908"/>
                </a:cubicBezTo>
                <a:cubicBezTo>
                  <a:pt x="144628" y="320910"/>
                  <a:pt x="135652" y="302253"/>
                  <a:pt x="119269" y="293151"/>
                </a:cubicBezTo>
                <a:cubicBezTo>
                  <a:pt x="94847" y="279583"/>
                  <a:pt x="39756" y="266647"/>
                  <a:pt x="39756" y="266647"/>
                </a:cubicBezTo>
                <a:lnTo>
                  <a:pt x="13252" y="187134"/>
                </a:lnTo>
                <a:lnTo>
                  <a:pt x="0" y="147378"/>
                </a:lnTo>
                <a:cubicBezTo>
                  <a:pt x="4417" y="134126"/>
                  <a:pt x="1885" y="115740"/>
                  <a:pt x="13252" y="107621"/>
                </a:cubicBezTo>
                <a:cubicBezTo>
                  <a:pt x="35986" y="91382"/>
                  <a:pt x="66261" y="89952"/>
                  <a:pt x="92765" y="81117"/>
                </a:cubicBezTo>
                <a:lnTo>
                  <a:pt x="132522" y="67865"/>
                </a:lnTo>
                <a:cubicBezTo>
                  <a:pt x="256204" y="26637"/>
                  <a:pt x="158280" y="55312"/>
                  <a:pt x="437322" y="41360"/>
                </a:cubicBezTo>
                <a:lnTo>
                  <a:pt x="556591" y="28108"/>
                </a:lnTo>
                <a:lnTo>
                  <a:pt x="662609" y="14856"/>
                </a:lnTo>
                <a:cubicBezTo>
                  <a:pt x="711132" y="9748"/>
                  <a:pt x="759791" y="6021"/>
                  <a:pt x="808382" y="1604"/>
                </a:cubicBezTo>
                <a:cubicBezTo>
                  <a:pt x="848139" y="6021"/>
                  <a:pt x="890512" y="0"/>
                  <a:pt x="927652" y="14856"/>
                </a:cubicBezTo>
                <a:cubicBezTo>
                  <a:pt x="940622" y="20044"/>
                  <a:pt x="923235" y="21482"/>
                  <a:pt x="927652" y="41360"/>
                </a:cubicBezTo>
                <a:close/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328452" y="6533322"/>
            <a:ext cx="2928731" cy="679536"/>
          </a:xfrm>
          <a:custGeom>
            <a:avLst/>
            <a:gdLst>
              <a:gd name="connsiteX0" fmla="*/ 0 w 2928731"/>
              <a:gd name="connsiteY0" fmla="*/ 0 h 679536"/>
              <a:gd name="connsiteX1" fmla="*/ 39757 w 2928731"/>
              <a:gd name="connsiteY1" fmla="*/ 26504 h 679536"/>
              <a:gd name="connsiteX2" fmla="*/ 92765 w 2928731"/>
              <a:gd name="connsiteY2" fmla="*/ 79513 h 679536"/>
              <a:gd name="connsiteX3" fmla="*/ 132522 w 2928731"/>
              <a:gd name="connsiteY3" fmla="*/ 92765 h 679536"/>
              <a:gd name="connsiteX4" fmla="*/ 185531 w 2928731"/>
              <a:gd name="connsiteY4" fmla="*/ 132521 h 679536"/>
              <a:gd name="connsiteX5" fmla="*/ 225287 w 2928731"/>
              <a:gd name="connsiteY5" fmla="*/ 119269 h 679536"/>
              <a:gd name="connsiteX6" fmla="*/ 304800 w 2928731"/>
              <a:gd name="connsiteY6" fmla="*/ 79513 h 679536"/>
              <a:gd name="connsiteX7" fmla="*/ 490331 w 2928731"/>
              <a:gd name="connsiteY7" fmla="*/ 119269 h 679536"/>
              <a:gd name="connsiteX8" fmla="*/ 516835 w 2928731"/>
              <a:gd name="connsiteY8" fmla="*/ 145774 h 679536"/>
              <a:gd name="connsiteX9" fmla="*/ 596348 w 2928731"/>
              <a:gd name="connsiteY9" fmla="*/ 132521 h 679536"/>
              <a:gd name="connsiteX10" fmla="*/ 636105 w 2928731"/>
              <a:gd name="connsiteY10" fmla="*/ 119269 h 679536"/>
              <a:gd name="connsiteX11" fmla="*/ 768626 w 2928731"/>
              <a:gd name="connsiteY11" fmla="*/ 132521 h 679536"/>
              <a:gd name="connsiteX12" fmla="*/ 821635 w 2928731"/>
              <a:gd name="connsiteY12" fmla="*/ 145774 h 679536"/>
              <a:gd name="connsiteX13" fmla="*/ 967409 w 2928731"/>
              <a:gd name="connsiteY13" fmla="*/ 238539 h 679536"/>
              <a:gd name="connsiteX14" fmla="*/ 1033670 w 2928731"/>
              <a:gd name="connsiteY14" fmla="*/ 198782 h 679536"/>
              <a:gd name="connsiteX15" fmla="*/ 1073426 w 2928731"/>
              <a:gd name="connsiteY15" fmla="*/ 185530 h 679536"/>
              <a:gd name="connsiteX16" fmla="*/ 1192696 w 2928731"/>
              <a:gd name="connsiteY16" fmla="*/ 251791 h 679536"/>
              <a:gd name="connsiteX17" fmla="*/ 1192696 w 2928731"/>
              <a:gd name="connsiteY17" fmla="*/ 251791 h 679536"/>
              <a:gd name="connsiteX18" fmla="*/ 1404731 w 2928731"/>
              <a:gd name="connsiteY18" fmla="*/ 331304 h 679536"/>
              <a:gd name="connsiteX19" fmla="*/ 1510748 w 2928731"/>
              <a:gd name="connsiteY19" fmla="*/ 371061 h 679536"/>
              <a:gd name="connsiteX20" fmla="*/ 1736035 w 2928731"/>
              <a:gd name="connsiteY20" fmla="*/ 357808 h 679536"/>
              <a:gd name="connsiteX21" fmla="*/ 1802296 w 2928731"/>
              <a:gd name="connsiteY21" fmla="*/ 371061 h 679536"/>
              <a:gd name="connsiteX22" fmla="*/ 1868557 w 2928731"/>
              <a:gd name="connsiteY22" fmla="*/ 437321 h 679536"/>
              <a:gd name="connsiteX23" fmla="*/ 1934818 w 2928731"/>
              <a:gd name="connsiteY23" fmla="*/ 490330 h 679536"/>
              <a:gd name="connsiteX24" fmla="*/ 1974574 w 2928731"/>
              <a:gd name="connsiteY24" fmla="*/ 463826 h 679536"/>
              <a:gd name="connsiteX25" fmla="*/ 1987826 w 2928731"/>
              <a:gd name="connsiteY25" fmla="*/ 410817 h 679536"/>
              <a:gd name="connsiteX26" fmla="*/ 2001078 w 2928731"/>
              <a:gd name="connsiteY26" fmla="*/ 371061 h 679536"/>
              <a:gd name="connsiteX27" fmla="*/ 2160105 w 2928731"/>
              <a:gd name="connsiteY27" fmla="*/ 424069 h 679536"/>
              <a:gd name="connsiteX28" fmla="*/ 2239618 w 2928731"/>
              <a:gd name="connsiteY28" fmla="*/ 503582 h 679536"/>
              <a:gd name="connsiteX29" fmla="*/ 2266122 w 2928731"/>
              <a:gd name="connsiteY29" fmla="*/ 530087 h 679536"/>
              <a:gd name="connsiteX30" fmla="*/ 2345635 w 2928731"/>
              <a:gd name="connsiteY30" fmla="*/ 463826 h 679536"/>
              <a:gd name="connsiteX31" fmla="*/ 2438400 w 2928731"/>
              <a:gd name="connsiteY31" fmla="*/ 384313 h 679536"/>
              <a:gd name="connsiteX32" fmla="*/ 2478157 w 2928731"/>
              <a:gd name="connsiteY32" fmla="*/ 397565 h 679536"/>
              <a:gd name="connsiteX33" fmla="*/ 2517913 w 2928731"/>
              <a:gd name="connsiteY33" fmla="*/ 424069 h 679536"/>
              <a:gd name="connsiteX34" fmla="*/ 2570922 w 2928731"/>
              <a:gd name="connsiteY34" fmla="*/ 437321 h 679536"/>
              <a:gd name="connsiteX35" fmla="*/ 2597426 w 2928731"/>
              <a:gd name="connsiteY35" fmla="*/ 477078 h 679536"/>
              <a:gd name="connsiteX36" fmla="*/ 2637183 w 2928731"/>
              <a:gd name="connsiteY36" fmla="*/ 490330 h 679536"/>
              <a:gd name="connsiteX37" fmla="*/ 2690191 w 2928731"/>
              <a:gd name="connsiteY37" fmla="*/ 516835 h 679536"/>
              <a:gd name="connsiteX38" fmla="*/ 2928731 w 2928731"/>
              <a:gd name="connsiteY38" fmla="*/ 556591 h 679536"/>
              <a:gd name="connsiteX39" fmla="*/ 2875722 w 2928731"/>
              <a:gd name="connsiteY39" fmla="*/ 477078 h 679536"/>
              <a:gd name="connsiteX40" fmla="*/ 2849218 w 2928731"/>
              <a:gd name="connsiteY40" fmla="*/ 437321 h 679536"/>
              <a:gd name="connsiteX41" fmla="*/ 2822713 w 2928731"/>
              <a:gd name="connsiteY41" fmla="*/ 410817 h 679536"/>
              <a:gd name="connsiteX42" fmla="*/ 2875722 w 2928731"/>
              <a:gd name="connsiteY42" fmla="*/ 503582 h 679536"/>
              <a:gd name="connsiteX43" fmla="*/ 2928731 w 2928731"/>
              <a:gd name="connsiteY43" fmla="*/ 556591 h 679536"/>
              <a:gd name="connsiteX44" fmla="*/ 2902226 w 2928731"/>
              <a:gd name="connsiteY44" fmla="*/ 583095 h 679536"/>
              <a:gd name="connsiteX45" fmla="*/ 2862470 w 2928731"/>
              <a:gd name="connsiteY45" fmla="*/ 596348 h 679536"/>
              <a:gd name="connsiteX46" fmla="*/ 2796209 w 2928731"/>
              <a:gd name="connsiteY46" fmla="*/ 675861 h 6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928731" h="679536">
                <a:moveTo>
                  <a:pt x="0" y="0"/>
                </a:moveTo>
                <a:cubicBezTo>
                  <a:pt x="13252" y="8835"/>
                  <a:pt x="27664" y="16139"/>
                  <a:pt x="39757" y="26504"/>
                </a:cubicBezTo>
                <a:cubicBezTo>
                  <a:pt x="58730" y="42766"/>
                  <a:pt x="72431" y="64989"/>
                  <a:pt x="92765" y="79513"/>
                </a:cubicBezTo>
                <a:cubicBezTo>
                  <a:pt x="104132" y="87632"/>
                  <a:pt x="119270" y="88348"/>
                  <a:pt x="132522" y="92765"/>
                </a:cubicBezTo>
                <a:cubicBezTo>
                  <a:pt x="150192" y="106017"/>
                  <a:pt x="164294" y="126453"/>
                  <a:pt x="185531" y="132521"/>
                </a:cubicBezTo>
                <a:cubicBezTo>
                  <a:pt x="198962" y="136358"/>
                  <a:pt x="212793" y="125516"/>
                  <a:pt x="225287" y="119269"/>
                </a:cubicBezTo>
                <a:cubicBezTo>
                  <a:pt x="328045" y="67890"/>
                  <a:pt x="204873" y="112822"/>
                  <a:pt x="304800" y="79513"/>
                </a:cubicBezTo>
                <a:cubicBezTo>
                  <a:pt x="420143" y="89999"/>
                  <a:pt x="425088" y="67074"/>
                  <a:pt x="490331" y="119269"/>
                </a:cubicBezTo>
                <a:cubicBezTo>
                  <a:pt x="500087" y="127074"/>
                  <a:pt x="508000" y="136939"/>
                  <a:pt x="516835" y="145774"/>
                </a:cubicBezTo>
                <a:cubicBezTo>
                  <a:pt x="543339" y="141356"/>
                  <a:pt x="570118" y="138350"/>
                  <a:pt x="596348" y="132521"/>
                </a:cubicBezTo>
                <a:cubicBezTo>
                  <a:pt x="609984" y="129491"/>
                  <a:pt x="622136" y="119269"/>
                  <a:pt x="636105" y="119269"/>
                </a:cubicBezTo>
                <a:cubicBezTo>
                  <a:pt x="680499" y="119269"/>
                  <a:pt x="724452" y="128104"/>
                  <a:pt x="768626" y="132521"/>
                </a:cubicBezTo>
                <a:cubicBezTo>
                  <a:pt x="786296" y="136939"/>
                  <a:pt x="805903" y="136597"/>
                  <a:pt x="821635" y="145774"/>
                </a:cubicBezTo>
                <a:cubicBezTo>
                  <a:pt x="1016950" y="259709"/>
                  <a:pt x="861040" y="203084"/>
                  <a:pt x="967409" y="238539"/>
                </a:cubicBezTo>
                <a:cubicBezTo>
                  <a:pt x="1080029" y="200999"/>
                  <a:pt x="942716" y="253355"/>
                  <a:pt x="1033670" y="198782"/>
                </a:cubicBezTo>
                <a:cubicBezTo>
                  <a:pt x="1045648" y="191595"/>
                  <a:pt x="1060174" y="189947"/>
                  <a:pt x="1073426" y="185530"/>
                </a:cubicBezTo>
                <a:cubicBezTo>
                  <a:pt x="1164190" y="203683"/>
                  <a:pt x="1123760" y="182855"/>
                  <a:pt x="1192696" y="251791"/>
                </a:cubicBezTo>
                <a:lnTo>
                  <a:pt x="1192696" y="251791"/>
                </a:lnTo>
                <a:cubicBezTo>
                  <a:pt x="1261516" y="274731"/>
                  <a:pt x="1341342" y="299610"/>
                  <a:pt x="1404731" y="331304"/>
                </a:cubicBezTo>
                <a:cubicBezTo>
                  <a:pt x="1474030" y="365953"/>
                  <a:pt x="1438574" y="353016"/>
                  <a:pt x="1510748" y="371061"/>
                </a:cubicBezTo>
                <a:cubicBezTo>
                  <a:pt x="1585844" y="366643"/>
                  <a:pt x="1660810" y="357808"/>
                  <a:pt x="1736035" y="357808"/>
                </a:cubicBezTo>
                <a:cubicBezTo>
                  <a:pt x="1758559" y="357808"/>
                  <a:pt x="1782981" y="359472"/>
                  <a:pt x="1802296" y="371061"/>
                </a:cubicBezTo>
                <a:cubicBezTo>
                  <a:pt x="1829080" y="387132"/>
                  <a:pt x="1846470" y="415234"/>
                  <a:pt x="1868557" y="437321"/>
                </a:cubicBezTo>
                <a:cubicBezTo>
                  <a:pt x="1906327" y="475091"/>
                  <a:pt x="1884660" y="456892"/>
                  <a:pt x="1934818" y="490330"/>
                </a:cubicBezTo>
                <a:cubicBezTo>
                  <a:pt x="1948070" y="481495"/>
                  <a:pt x="1965739" y="477078"/>
                  <a:pt x="1974574" y="463826"/>
                </a:cubicBezTo>
                <a:cubicBezTo>
                  <a:pt x="1984677" y="448671"/>
                  <a:pt x="1982822" y="428330"/>
                  <a:pt x="1987826" y="410817"/>
                </a:cubicBezTo>
                <a:cubicBezTo>
                  <a:pt x="1991663" y="397386"/>
                  <a:pt x="1996661" y="384313"/>
                  <a:pt x="2001078" y="371061"/>
                </a:cubicBezTo>
                <a:cubicBezTo>
                  <a:pt x="2073123" y="387071"/>
                  <a:pt x="2111010" y="380430"/>
                  <a:pt x="2160105" y="424069"/>
                </a:cubicBezTo>
                <a:cubicBezTo>
                  <a:pt x="2188120" y="448971"/>
                  <a:pt x="2213114" y="477078"/>
                  <a:pt x="2239618" y="503582"/>
                </a:cubicBezTo>
                <a:lnTo>
                  <a:pt x="2266122" y="530087"/>
                </a:lnTo>
                <a:cubicBezTo>
                  <a:pt x="2333995" y="507463"/>
                  <a:pt x="2286170" y="531786"/>
                  <a:pt x="2345635" y="463826"/>
                </a:cubicBezTo>
                <a:cubicBezTo>
                  <a:pt x="2390625" y="412409"/>
                  <a:pt x="2390141" y="416486"/>
                  <a:pt x="2438400" y="384313"/>
                </a:cubicBezTo>
                <a:cubicBezTo>
                  <a:pt x="2451652" y="388730"/>
                  <a:pt x="2465663" y="391318"/>
                  <a:pt x="2478157" y="397565"/>
                </a:cubicBezTo>
                <a:cubicBezTo>
                  <a:pt x="2492403" y="404688"/>
                  <a:pt x="2503274" y="417795"/>
                  <a:pt x="2517913" y="424069"/>
                </a:cubicBezTo>
                <a:cubicBezTo>
                  <a:pt x="2534654" y="431244"/>
                  <a:pt x="2553252" y="432904"/>
                  <a:pt x="2570922" y="437321"/>
                </a:cubicBezTo>
                <a:cubicBezTo>
                  <a:pt x="2579757" y="450573"/>
                  <a:pt x="2584989" y="467128"/>
                  <a:pt x="2597426" y="477078"/>
                </a:cubicBezTo>
                <a:cubicBezTo>
                  <a:pt x="2608334" y="485804"/>
                  <a:pt x="2624343" y="484827"/>
                  <a:pt x="2637183" y="490330"/>
                </a:cubicBezTo>
                <a:cubicBezTo>
                  <a:pt x="2655341" y="498112"/>
                  <a:pt x="2671849" y="509498"/>
                  <a:pt x="2690191" y="516835"/>
                </a:cubicBezTo>
                <a:cubicBezTo>
                  <a:pt x="2792800" y="557879"/>
                  <a:pt x="2793969" y="545361"/>
                  <a:pt x="2928731" y="556591"/>
                </a:cubicBezTo>
                <a:lnTo>
                  <a:pt x="2875722" y="477078"/>
                </a:lnTo>
                <a:cubicBezTo>
                  <a:pt x="2866887" y="463826"/>
                  <a:pt x="2860480" y="448583"/>
                  <a:pt x="2849218" y="437321"/>
                </a:cubicBezTo>
                <a:lnTo>
                  <a:pt x="2822713" y="410817"/>
                </a:lnTo>
                <a:cubicBezTo>
                  <a:pt x="2837753" y="440896"/>
                  <a:pt x="2853245" y="477359"/>
                  <a:pt x="2875722" y="503582"/>
                </a:cubicBezTo>
                <a:cubicBezTo>
                  <a:pt x="2891984" y="522555"/>
                  <a:pt x="2928731" y="556591"/>
                  <a:pt x="2928731" y="556591"/>
                </a:cubicBezTo>
                <a:cubicBezTo>
                  <a:pt x="2919896" y="565426"/>
                  <a:pt x="2912940" y="576667"/>
                  <a:pt x="2902226" y="583095"/>
                </a:cubicBezTo>
                <a:cubicBezTo>
                  <a:pt x="2890248" y="590282"/>
                  <a:pt x="2872347" y="586470"/>
                  <a:pt x="2862470" y="596348"/>
                </a:cubicBezTo>
                <a:cubicBezTo>
                  <a:pt x="2779282" y="679536"/>
                  <a:pt x="2845160" y="675861"/>
                  <a:pt x="2796209" y="675861"/>
                </a:cubicBezTo>
              </a:path>
            </a:pathLst>
          </a:cu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10287000" y="5791200"/>
            <a:ext cx="2514600" cy="1981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hydrazone</a:t>
            </a:r>
            <a:r>
              <a:rPr lang="en-US" b="1" dirty="0">
                <a:solidFill>
                  <a:schemeClr val="tx1"/>
                </a:solidFill>
              </a:rPr>
              <a:t>     -C=N-NH-</a:t>
            </a:r>
          </a:p>
        </p:txBody>
      </p:sp>
      <p:sp>
        <p:nvSpPr>
          <p:cNvPr id="8" name="Freeform 7"/>
          <p:cNvSpPr/>
          <p:nvPr/>
        </p:nvSpPr>
        <p:spPr>
          <a:xfrm>
            <a:off x="6248400" y="7848600"/>
            <a:ext cx="1219200" cy="914400"/>
          </a:xfrm>
          <a:custGeom>
            <a:avLst/>
            <a:gdLst>
              <a:gd name="connsiteX0" fmla="*/ 927652 w 1007165"/>
              <a:gd name="connsiteY0" fmla="*/ 41360 h 849743"/>
              <a:gd name="connsiteX1" fmla="*/ 954156 w 1007165"/>
              <a:gd name="connsiteY1" fmla="*/ 134125 h 849743"/>
              <a:gd name="connsiteX2" fmla="*/ 980661 w 1007165"/>
              <a:gd name="connsiteY2" fmla="*/ 160630 h 849743"/>
              <a:gd name="connsiteX3" fmla="*/ 993913 w 1007165"/>
              <a:gd name="connsiteY3" fmla="*/ 240143 h 849743"/>
              <a:gd name="connsiteX4" fmla="*/ 1007165 w 1007165"/>
              <a:gd name="connsiteY4" fmla="*/ 279899 h 849743"/>
              <a:gd name="connsiteX5" fmla="*/ 993913 w 1007165"/>
              <a:gd name="connsiteY5" fmla="*/ 505186 h 849743"/>
              <a:gd name="connsiteX6" fmla="*/ 967409 w 1007165"/>
              <a:gd name="connsiteY6" fmla="*/ 584699 h 849743"/>
              <a:gd name="connsiteX7" fmla="*/ 914400 w 1007165"/>
              <a:gd name="connsiteY7" fmla="*/ 836491 h 849743"/>
              <a:gd name="connsiteX8" fmla="*/ 861391 w 1007165"/>
              <a:gd name="connsiteY8" fmla="*/ 849743 h 849743"/>
              <a:gd name="connsiteX9" fmla="*/ 728869 w 1007165"/>
              <a:gd name="connsiteY9" fmla="*/ 823238 h 849743"/>
              <a:gd name="connsiteX10" fmla="*/ 649356 w 1007165"/>
              <a:gd name="connsiteY10" fmla="*/ 796734 h 849743"/>
              <a:gd name="connsiteX11" fmla="*/ 516835 w 1007165"/>
              <a:gd name="connsiteY11" fmla="*/ 703969 h 849743"/>
              <a:gd name="connsiteX12" fmla="*/ 463826 w 1007165"/>
              <a:gd name="connsiteY12" fmla="*/ 650960 h 849743"/>
              <a:gd name="connsiteX13" fmla="*/ 397565 w 1007165"/>
              <a:gd name="connsiteY13" fmla="*/ 597951 h 849743"/>
              <a:gd name="connsiteX14" fmla="*/ 357809 w 1007165"/>
              <a:gd name="connsiteY14" fmla="*/ 571447 h 849743"/>
              <a:gd name="connsiteX15" fmla="*/ 265043 w 1007165"/>
              <a:gd name="connsiteY15" fmla="*/ 465430 h 849743"/>
              <a:gd name="connsiteX16" fmla="*/ 251791 w 1007165"/>
              <a:gd name="connsiteY16" fmla="*/ 425673 h 849743"/>
              <a:gd name="connsiteX17" fmla="*/ 198782 w 1007165"/>
              <a:gd name="connsiteY17" fmla="*/ 359412 h 849743"/>
              <a:gd name="connsiteX18" fmla="*/ 159026 w 1007165"/>
              <a:gd name="connsiteY18" fmla="*/ 332908 h 849743"/>
              <a:gd name="connsiteX19" fmla="*/ 119269 w 1007165"/>
              <a:gd name="connsiteY19" fmla="*/ 293151 h 849743"/>
              <a:gd name="connsiteX20" fmla="*/ 39756 w 1007165"/>
              <a:gd name="connsiteY20" fmla="*/ 266647 h 849743"/>
              <a:gd name="connsiteX21" fmla="*/ 13252 w 1007165"/>
              <a:gd name="connsiteY21" fmla="*/ 187134 h 849743"/>
              <a:gd name="connsiteX22" fmla="*/ 0 w 1007165"/>
              <a:gd name="connsiteY22" fmla="*/ 147378 h 849743"/>
              <a:gd name="connsiteX23" fmla="*/ 13252 w 1007165"/>
              <a:gd name="connsiteY23" fmla="*/ 107621 h 849743"/>
              <a:gd name="connsiteX24" fmla="*/ 92765 w 1007165"/>
              <a:gd name="connsiteY24" fmla="*/ 81117 h 849743"/>
              <a:gd name="connsiteX25" fmla="*/ 132522 w 1007165"/>
              <a:gd name="connsiteY25" fmla="*/ 67865 h 849743"/>
              <a:gd name="connsiteX26" fmla="*/ 437322 w 1007165"/>
              <a:gd name="connsiteY26" fmla="*/ 41360 h 849743"/>
              <a:gd name="connsiteX27" fmla="*/ 556591 w 1007165"/>
              <a:gd name="connsiteY27" fmla="*/ 28108 h 849743"/>
              <a:gd name="connsiteX28" fmla="*/ 662609 w 1007165"/>
              <a:gd name="connsiteY28" fmla="*/ 14856 h 849743"/>
              <a:gd name="connsiteX29" fmla="*/ 808382 w 1007165"/>
              <a:gd name="connsiteY29" fmla="*/ 1604 h 849743"/>
              <a:gd name="connsiteX30" fmla="*/ 927652 w 1007165"/>
              <a:gd name="connsiteY30" fmla="*/ 14856 h 849743"/>
              <a:gd name="connsiteX31" fmla="*/ 927652 w 1007165"/>
              <a:gd name="connsiteY31" fmla="*/ 41360 h 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07165" h="849743">
                <a:moveTo>
                  <a:pt x="927652" y="41360"/>
                </a:moveTo>
                <a:cubicBezTo>
                  <a:pt x="932069" y="61238"/>
                  <a:pt x="946008" y="120545"/>
                  <a:pt x="954156" y="134125"/>
                </a:cubicBezTo>
                <a:cubicBezTo>
                  <a:pt x="960584" y="144839"/>
                  <a:pt x="971826" y="151795"/>
                  <a:pt x="980661" y="160630"/>
                </a:cubicBezTo>
                <a:cubicBezTo>
                  <a:pt x="985078" y="187134"/>
                  <a:pt x="988084" y="213913"/>
                  <a:pt x="993913" y="240143"/>
                </a:cubicBezTo>
                <a:cubicBezTo>
                  <a:pt x="996943" y="253779"/>
                  <a:pt x="1007165" y="265930"/>
                  <a:pt x="1007165" y="279899"/>
                </a:cubicBezTo>
                <a:cubicBezTo>
                  <a:pt x="1007165" y="355124"/>
                  <a:pt x="1003642" y="430592"/>
                  <a:pt x="993913" y="505186"/>
                </a:cubicBezTo>
                <a:cubicBezTo>
                  <a:pt x="990300" y="532889"/>
                  <a:pt x="967409" y="584699"/>
                  <a:pt x="967409" y="584699"/>
                </a:cubicBezTo>
                <a:cubicBezTo>
                  <a:pt x="962417" y="664573"/>
                  <a:pt x="1001734" y="786585"/>
                  <a:pt x="914400" y="836491"/>
                </a:cubicBezTo>
                <a:cubicBezTo>
                  <a:pt x="898586" y="845527"/>
                  <a:pt x="879061" y="845326"/>
                  <a:pt x="861391" y="849743"/>
                </a:cubicBezTo>
                <a:cubicBezTo>
                  <a:pt x="807648" y="840786"/>
                  <a:pt x="778300" y="838067"/>
                  <a:pt x="728869" y="823238"/>
                </a:cubicBezTo>
                <a:cubicBezTo>
                  <a:pt x="702109" y="815210"/>
                  <a:pt x="649356" y="796734"/>
                  <a:pt x="649356" y="796734"/>
                </a:cubicBezTo>
                <a:cubicBezTo>
                  <a:pt x="619390" y="776756"/>
                  <a:pt x="548230" y="731440"/>
                  <a:pt x="516835" y="703969"/>
                </a:cubicBezTo>
                <a:cubicBezTo>
                  <a:pt x="498029" y="687514"/>
                  <a:pt x="484618" y="664821"/>
                  <a:pt x="463826" y="650960"/>
                </a:cubicBezTo>
                <a:cubicBezTo>
                  <a:pt x="341469" y="569390"/>
                  <a:pt x="491973" y="673479"/>
                  <a:pt x="397565" y="597951"/>
                </a:cubicBezTo>
                <a:cubicBezTo>
                  <a:pt x="385128" y="588001"/>
                  <a:pt x="369902" y="581812"/>
                  <a:pt x="357809" y="571447"/>
                </a:cubicBezTo>
                <a:cubicBezTo>
                  <a:pt x="309772" y="530272"/>
                  <a:pt x="301595" y="514165"/>
                  <a:pt x="265043" y="465430"/>
                </a:cubicBezTo>
                <a:cubicBezTo>
                  <a:pt x="260626" y="452178"/>
                  <a:pt x="258038" y="438167"/>
                  <a:pt x="251791" y="425673"/>
                </a:cubicBezTo>
                <a:cubicBezTo>
                  <a:pt x="240311" y="402713"/>
                  <a:pt x="219325" y="375847"/>
                  <a:pt x="198782" y="359412"/>
                </a:cubicBezTo>
                <a:cubicBezTo>
                  <a:pt x="186345" y="349463"/>
                  <a:pt x="171261" y="343104"/>
                  <a:pt x="159026" y="332908"/>
                </a:cubicBezTo>
                <a:cubicBezTo>
                  <a:pt x="144628" y="320910"/>
                  <a:pt x="135652" y="302253"/>
                  <a:pt x="119269" y="293151"/>
                </a:cubicBezTo>
                <a:cubicBezTo>
                  <a:pt x="94847" y="279583"/>
                  <a:pt x="39756" y="266647"/>
                  <a:pt x="39756" y="266647"/>
                </a:cubicBezTo>
                <a:lnTo>
                  <a:pt x="13252" y="187134"/>
                </a:lnTo>
                <a:lnTo>
                  <a:pt x="0" y="147378"/>
                </a:lnTo>
                <a:cubicBezTo>
                  <a:pt x="4417" y="134126"/>
                  <a:pt x="1885" y="115740"/>
                  <a:pt x="13252" y="107621"/>
                </a:cubicBezTo>
                <a:cubicBezTo>
                  <a:pt x="35986" y="91382"/>
                  <a:pt x="66261" y="89952"/>
                  <a:pt x="92765" y="81117"/>
                </a:cubicBezTo>
                <a:lnTo>
                  <a:pt x="132522" y="67865"/>
                </a:lnTo>
                <a:cubicBezTo>
                  <a:pt x="256204" y="26637"/>
                  <a:pt x="158280" y="55312"/>
                  <a:pt x="437322" y="41360"/>
                </a:cubicBezTo>
                <a:lnTo>
                  <a:pt x="556591" y="28108"/>
                </a:lnTo>
                <a:lnTo>
                  <a:pt x="662609" y="14856"/>
                </a:lnTo>
                <a:cubicBezTo>
                  <a:pt x="711132" y="9748"/>
                  <a:pt x="759791" y="6021"/>
                  <a:pt x="808382" y="1604"/>
                </a:cubicBezTo>
                <a:cubicBezTo>
                  <a:pt x="848139" y="6021"/>
                  <a:pt x="890512" y="0"/>
                  <a:pt x="927652" y="14856"/>
                </a:cubicBezTo>
                <a:cubicBezTo>
                  <a:pt x="940622" y="20044"/>
                  <a:pt x="923235" y="21482"/>
                  <a:pt x="927652" y="41360"/>
                </a:cubicBezTo>
                <a:close/>
              </a:path>
            </a:pathLst>
          </a:cu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901543" y="7097486"/>
            <a:ext cx="3257282" cy="805543"/>
          </a:xfrm>
          <a:custGeom>
            <a:avLst/>
            <a:gdLst>
              <a:gd name="connsiteX0" fmla="*/ 0 w 3257282"/>
              <a:gd name="connsiteY0" fmla="*/ 805543 h 805543"/>
              <a:gd name="connsiteX1" fmla="*/ 21771 w 3257282"/>
              <a:gd name="connsiteY1" fmla="*/ 631371 h 805543"/>
              <a:gd name="connsiteX2" fmla="*/ 87086 w 3257282"/>
              <a:gd name="connsiteY2" fmla="*/ 587828 h 805543"/>
              <a:gd name="connsiteX3" fmla="*/ 239486 w 3257282"/>
              <a:gd name="connsiteY3" fmla="*/ 478971 h 805543"/>
              <a:gd name="connsiteX4" fmla="*/ 304800 w 3257282"/>
              <a:gd name="connsiteY4" fmla="*/ 217714 h 805543"/>
              <a:gd name="connsiteX5" fmla="*/ 370114 w 3257282"/>
              <a:gd name="connsiteY5" fmla="*/ 261257 h 805543"/>
              <a:gd name="connsiteX6" fmla="*/ 391886 w 3257282"/>
              <a:gd name="connsiteY6" fmla="*/ 326571 h 805543"/>
              <a:gd name="connsiteX7" fmla="*/ 500743 w 3257282"/>
              <a:gd name="connsiteY7" fmla="*/ 239485 h 805543"/>
              <a:gd name="connsiteX8" fmla="*/ 566057 w 3257282"/>
              <a:gd name="connsiteY8" fmla="*/ 174171 h 805543"/>
              <a:gd name="connsiteX9" fmla="*/ 653143 w 3257282"/>
              <a:gd name="connsiteY9" fmla="*/ 195943 h 805543"/>
              <a:gd name="connsiteX10" fmla="*/ 718457 w 3257282"/>
              <a:gd name="connsiteY10" fmla="*/ 239485 h 805543"/>
              <a:gd name="connsiteX11" fmla="*/ 783771 w 3257282"/>
              <a:gd name="connsiteY11" fmla="*/ 261257 h 805543"/>
              <a:gd name="connsiteX12" fmla="*/ 914400 w 3257282"/>
              <a:gd name="connsiteY12" fmla="*/ 152400 h 805543"/>
              <a:gd name="connsiteX13" fmla="*/ 979714 w 3257282"/>
              <a:gd name="connsiteY13" fmla="*/ 195943 h 805543"/>
              <a:gd name="connsiteX14" fmla="*/ 1045028 w 3257282"/>
              <a:gd name="connsiteY14" fmla="*/ 174171 h 805543"/>
              <a:gd name="connsiteX15" fmla="*/ 1262743 w 3257282"/>
              <a:gd name="connsiteY15" fmla="*/ 152400 h 805543"/>
              <a:gd name="connsiteX16" fmla="*/ 1306286 w 3257282"/>
              <a:gd name="connsiteY16" fmla="*/ 87085 h 805543"/>
              <a:gd name="connsiteX17" fmla="*/ 1371600 w 3257282"/>
              <a:gd name="connsiteY17" fmla="*/ 65314 h 805543"/>
              <a:gd name="connsiteX18" fmla="*/ 1415143 w 3257282"/>
              <a:gd name="connsiteY18" fmla="*/ 130628 h 805543"/>
              <a:gd name="connsiteX19" fmla="*/ 1567543 w 3257282"/>
              <a:gd name="connsiteY19" fmla="*/ 65314 h 805543"/>
              <a:gd name="connsiteX20" fmla="*/ 1741714 w 3257282"/>
              <a:gd name="connsiteY20" fmla="*/ 65314 h 805543"/>
              <a:gd name="connsiteX21" fmla="*/ 1785257 w 3257282"/>
              <a:gd name="connsiteY21" fmla="*/ 0 h 805543"/>
              <a:gd name="connsiteX22" fmla="*/ 1915886 w 3257282"/>
              <a:gd name="connsiteY22" fmla="*/ 43543 h 805543"/>
              <a:gd name="connsiteX23" fmla="*/ 1981200 w 3257282"/>
              <a:gd name="connsiteY23" fmla="*/ 65314 h 805543"/>
              <a:gd name="connsiteX24" fmla="*/ 2068286 w 3257282"/>
              <a:gd name="connsiteY24" fmla="*/ 152400 h 805543"/>
              <a:gd name="connsiteX25" fmla="*/ 2111828 w 3257282"/>
              <a:gd name="connsiteY25" fmla="*/ 217714 h 805543"/>
              <a:gd name="connsiteX26" fmla="*/ 2286000 w 3257282"/>
              <a:gd name="connsiteY26" fmla="*/ 195943 h 805543"/>
              <a:gd name="connsiteX27" fmla="*/ 2351314 w 3257282"/>
              <a:gd name="connsiteY27" fmla="*/ 174171 h 805543"/>
              <a:gd name="connsiteX28" fmla="*/ 2438400 w 3257282"/>
              <a:gd name="connsiteY28" fmla="*/ 195943 h 805543"/>
              <a:gd name="connsiteX29" fmla="*/ 2590800 w 3257282"/>
              <a:gd name="connsiteY29" fmla="*/ 239485 h 805543"/>
              <a:gd name="connsiteX30" fmla="*/ 2677886 w 3257282"/>
              <a:gd name="connsiteY30" fmla="*/ 304800 h 805543"/>
              <a:gd name="connsiteX31" fmla="*/ 2743200 w 3257282"/>
              <a:gd name="connsiteY31" fmla="*/ 326571 h 805543"/>
              <a:gd name="connsiteX32" fmla="*/ 3178628 w 3257282"/>
              <a:gd name="connsiteY32" fmla="*/ 304800 h 805543"/>
              <a:gd name="connsiteX33" fmla="*/ 3243943 w 3257282"/>
              <a:gd name="connsiteY33" fmla="*/ 283028 h 805543"/>
              <a:gd name="connsiteX34" fmla="*/ 3178628 w 3257282"/>
              <a:gd name="connsiteY34" fmla="*/ 261257 h 805543"/>
              <a:gd name="connsiteX35" fmla="*/ 3026228 w 3257282"/>
              <a:gd name="connsiteY35" fmla="*/ 217714 h 805543"/>
              <a:gd name="connsiteX36" fmla="*/ 2960914 w 3257282"/>
              <a:gd name="connsiteY36" fmla="*/ 174171 h 805543"/>
              <a:gd name="connsiteX37" fmla="*/ 3091543 w 3257282"/>
              <a:gd name="connsiteY37" fmla="*/ 217714 h 805543"/>
              <a:gd name="connsiteX38" fmla="*/ 3156857 w 3257282"/>
              <a:gd name="connsiteY38" fmla="*/ 239485 h 805543"/>
              <a:gd name="connsiteX39" fmla="*/ 3222171 w 3257282"/>
              <a:gd name="connsiteY39" fmla="*/ 261257 h 805543"/>
              <a:gd name="connsiteX40" fmla="*/ 3243943 w 3257282"/>
              <a:gd name="connsiteY40" fmla="*/ 326571 h 805543"/>
              <a:gd name="connsiteX41" fmla="*/ 3113314 w 3257282"/>
              <a:gd name="connsiteY41" fmla="*/ 413657 h 805543"/>
              <a:gd name="connsiteX42" fmla="*/ 3048000 w 3257282"/>
              <a:gd name="connsiteY42" fmla="*/ 457200 h 805543"/>
              <a:gd name="connsiteX43" fmla="*/ 3026228 w 3257282"/>
              <a:gd name="connsiteY43" fmla="*/ 500743 h 80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257282" h="805543">
                <a:moveTo>
                  <a:pt x="0" y="805543"/>
                </a:moveTo>
                <a:cubicBezTo>
                  <a:pt x="7257" y="747486"/>
                  <a:pt x="41" y="685695"/>
                  <a:pt x="21771" y="631371"/>
                </a:cubicBezTo>
                <a:cubicBezTo>
                  <a:pt x="31489" y="607076"/>
                  <a:pt x="68584" y="606330"/>
                  <a:pt x="87086" y="587828"/>
                </a:cubicBezTo>
                <a:cubicBezTo>
                  <a:pt x="206659" y="468255"/>
                  <a:pt x="25153" y="564704"/>
                  <a:pt x="239486" y="478971"/>
                </a:cubicBezTo>
                <a:cubicBezTo>
                  <a:pt x="242381" y="458702"/>
                  <a:pt x="260783" y="244124"/>
                  <a:pt x="304800" y="217714"/>
                </a:cubicBezTo>
                <a:cubicBezTo>
                  <a:pt x="327237" y="204252"/>
                  <a:pt x="348343" y="246743"/>
                  <a:pt x="370114" y="261257"/>
                </a:cubicBezTo>
                <a:cubicBezTo>
                  <a:pt x="377371" y="283028"/>
                  <a:pt x="370578" y="318048"/>
                  <a:pt x="391886" y="326571"/>
                </a:cubicBezTo>
                <a:cubicBezTo>
                  <a:pt x="495976" y="368207"/>
                  <a:pt x="473543" y="280285"/>
                  <a:pt x="500743" y="239485"/>
                </a:cubicBezTo>
                <a:cubicBezTo>
                  <a:pt x="517822" y="213867"/>
                  <a:pt x="544286" y="195942"/>
                  <a:pt x="566057" y="174171"/>
                </a:cubicBezTo>
                <a:cubicBezTo>
                  <a:pt x="595086" y="181428"/>
                  <a:pt x="625640" y="184156"/>
                  <a:pt x="653143" y="195943"/>
                </a:cubicBezTo>
                <a:cubicBezTo>
                  <a:pt x="677193" y="206250"/>
                  <a:pt x="695054" y="227783"/>
                  <a:pt x="718457" y="239485"/>
                </a:cubicBezTo>
                <a:cubicBezTo>
                  <a:pt x="738983" y="249748"/>
                  <a:pt x="762000" y="254000"/>
                  <a:pt x="783771" y="261257"/>
                </a:cubicBezTo>
                <a:cubicBezTo>
                  <a:pt x="810288" y="225901"/>
                  <a:pt x="847908" y="141318"/>
                  <a:pt x="914400" y="152400"/>
                </a:cubicBezTo>
                <a:cubicBezTo>
                  <a:pt x="940210" y="156702"/>
                  <a:pt x="957943" y="181429"/>
                  <a:pt x="979714" y="195943"/>
                </a:cubicBezTo>
                <a:cubicBezTo>
                  <a:pt x="1001485" y="188686"/>
                  <a:pt x="1022346" y="177661"/>
                  <a:pt x="1045028" y="174171"/>
                </a:cubicBezTo>
                <a:cubicBezTo>
                  <a:pt x="1117114" y="163081"/>
                  <a:pt x="1193552" y="175464"/>
                  <a:pt x="1262743" y="152400"/>
                </a:cubicBezTo>
                <a:cubicBezTo>
                  <a:pt x="1287566" y="144126"/>
                  <a:pt x="1285854" y="103431"/>
                  <a:pt x="1306286" y="87085"/>
                </a:cubicBezTo>
                <a:cubicBezTo>
                  <a:pt x="1324206" y="72749"/>
                  <a:pt x="1349829" y="72571"/>
                  <a:pt x="1371600" y="65314"/>
                </a:cubicBezTo>
                <a:cubicBezTo>
                  <a:pt x="1386114" y="87085"/>
                  <a:pt x="1390320" y="122354"/>
                  <a:pt x="1415143" y="130628"/>
                </a:cubicBezTo>
                <a:cubicBezTo>
                  <a:pt x="1462005" y="146249"/>
                  <a:pt x="1534705" y="87206"/>
                  <a:pt x="1567543" y="65314"/>
                </a:cubicBezTo>
                <a:cubicBezTo>
                  <a:pt x="1623339" y="76473"/>
                  <a:pt x="1688157" y="108159"/>
                  <a:pt x="1741714" y="65314"/>
                </a:cubicBezTo>
                <a:cubicBezTo>
                  <a:pt x="1762146" y="48968"/>
                  <a:pt x="1770743" y="21771"/>
                  <a:pt x="1785257" y="0"/>
                </a:cubicBezTo>
                <a:lnTo>
                  <a:pt x="1915886" y="43543"/>
                </a:lnTo>
                <a:lnTo>
                  <a:pt x="1981200" y="65314"/>
                </a:lnTo>
                <a:cubicBezTo>
                  <a:pt x="2010229" y="94343"/>
                  <a:pt x="2041569" y="121230"/>
                  <a:pt x="2068286" y="152400"/>
                </a:cubicBezTo>
                <a:cubicBezTo>
                  <a:pt x="2085314" y="172267"/>
                  <a:pt x="2086170" y="212582"/>
                  <a:pt x="2111828" y="217714"/>
                </a:cubicBezTo>
                <a:cubicBezTo>
                  <a:pt x="2169201" y="229189"/>
                  <a:pt x="2227943" y="203200"/>
                  <a:pt x="2286000" y="195943"/>
                </a:cubicBezTo>
                <a:cubicBezTo>
                  <a:pt x="2307771" y="188686"/>
                  <a:pt x="2328365" y="174171"/>
                  <a:pt x="2351314" y="174171"/>
                </a:cubicBezTo>
                <a:cubicBezTo>
                  <a:pt x="2381236" y="174171"/>
                  <a:pt x="2409532" y="188070"/>
                  <a:pt x="2438400" y="195943"/>
                </a:cubicBezTo>
                <a:cubicBezTo>
                  <a:pt x="2489371" y="209844"/>
                  <a:pt x="2540000" y="224971"/>
                  <a:pt x="2590800" y="239485"/>
                </a:cubicBezTo>
                <a:cubicBezTo>
                  <a:pt x="2619829" y="261257"/>
                  <a:pt x="2646381" y="286797"/>
                  <a:pt x="2677886" y="304800"/>
                </a:cubicBezTo>
                <a:cubicBezTo>
                  <a:pt x="2697811" y="316186"/>
                  <a:pt x="2720251" y="326571"/>
                  <a:pt x="2743200" y="326571"/>
                </a:cubicBezTo>
                <a:cubicBezTo>
                  <a:pt x="2888524" y="326571"/>
                  <a:pt x="3033485" y="312057"/>
                  <a:pt x="3178628" y="304800"/>
                </a:cubicBezTo>
                <a:cubicBezTo>
                  <a:pt x="3200400" y="297543"/>
                  <a:pt x="3243943" y="305977"/>
                  <a:pt x="3243943" y="283028"/>
                </a:cubicBezTo>
                <a:cubicBezTo>
                  <a:pt x="3243943" y="260079"/>
                  <a:pt x="3200694" y="267562"/>
                  <a:pt x="3178628" y="261257"/>
                </a:cubicBezTo>
                <a:cubicBezTo>
                  <a:pt x="2987266" y="206582"/>
                  <a:pt x="3182832" y="269914"/>
                  <a:pt x="3026228" y="217714"/>
                </a:cubicBezTo>
                <a:cubicBezTo>
                  <a:pt x="3004457" y="203200"/>
                  <a:pt x="2934748" y="174171"/>
                  <a:pt x="2960914" y="174171"/>
                </a:cubicBezTo>
                <a:cubicBezTo>
                  <a:pt x="3006812" y="174171"/>
                  <a:pt x="3048000" y="203200"/>
                  <a:pt x="3091543" y="217714"/>
                </a:cubicBezTo>
                <a:lnTo>
                  <a:pt x="3156857" y="239485"/>
                </a:lnTo>
                <a:lnTo>
                  <a:pt x="3222171" y="261257"/>
                </a:lnTo>
                <a:cubicBezTo>
                  <a:pt x="3229428" y="283028"/>
                  <a:pt x="3257282" y="307897"/>
                  <a:pt x="3243943" y="326571"/>
                </a:cubicBezTo>
                <a:cubicBezTo>
                  <a:pt x="3213526" y="369155"/>
                  <a:pt x="3156857" y="384628"/>
                  <a:pt x="3113314" y="413657"/>
                </a:cubicBezTo>
                <a:cubicBezTo>
                  <a:pt x="3091543" y="428171"/>
                  <a:pt x="3059702" y="433797"/>
                  <a:pt x="3048000" y="457200"/>
                </a:cubicBezTo>
                <a:lnTo>
                  <a:pt x="3026228" y="500743"/>
                </a:lnTo>
              </a:path>
            </a:pathLst>
          </a:cu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609600"/>
            <a:ext cx="11582400" cy="1827193"/>
          </a:xfrm>
          <a:prstGeom prst="cloud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0" marR="0" lvl="2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en-US" sz="3600" b="1" i="0" u="none" strike="noStrike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Tests used to distinguish between </a:t>
            </a:r>
            <a:r>
              <a:rPr kumimoji="0" lang="en-US" sz="3600" b="1" i="0" u="none" strike="noStrike" normalizeH="0" baseline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aldehydes</a:t>
            </a:r>
            <a:r>
              <a:rPr kumimoji="0" lang="en-US" sz="3600" b="1" i="0" u="none" strike="noStrike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3600" b="1" i="0" u="none" strike="noStrike" normalizeH="0" baseline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ketones</a:t>
            </a:r>
            <a:r>
              <a:rPr kumimoji="0" lang="en-US" sz="3600" b="1" i="0" u="none" strike="noStrike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:- </a:t>
            </a:r>
            <a:endParaRPr kumimoji="0" lang="en-US" sz="4400" b="1" i="0" u="none" strike="noStrike" normalizeH="0" baseline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248400" y="2497098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286000" y="3487698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86000" y="3487698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38200" y="4495800"/>
            <a:ext cx="5257800" cy="1117600"/>
          </a:xfrm>
          <a:prstGeom prst="rect">
            <a:avLst/>
          </a:prstGeom>
        </p:spPr>
        <p:txBody>
          <a:bodyPr vert="horz" lIns="125401" tIns="62700" rIns="125401" bIns="62700" rtlCol="0">
            <a:noAutofit/>
          </a:bodyPr>
          <a:lstStyle/>
          <a:p>
            <a:pPr marL="705380" indent="-705380" algn="ctr">
              <a:spcBef>
                <a:spcPct val="20000"/>
              </a:spcBef>
            </a:pPr>
            <a:r>
              <a:rPr lang="en-US" sz="4000" b="1" u="sng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1- Fehling’s test: (</a:t>
            </a:r>
            <a:r>
              <a:rPr lang="en-US" sz="4000" b="1" u="sng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Baskerville Old Face" pitchFamily="18" charset="0"/>
              </a:rPr>
              <a:t>for aldehyde only</a:t>
            </a:r>
            <a:r>
              <a:rPr lang="en-US" sz="4000" b="1" u="sng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8229600" y="4478298"/>
            <a:ext cx="4191000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1254008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u="sng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en-US" sz="4000" b="1" i="0" u="sng" strike="noStrike" kern="120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uLnTx/>
                <a:uFillTx/>
                <a:latin typeface="+mj-lt"/>
                <a:ea typeface="+mj-ea"/>
                <a:cs typeface="+mj-cs"/>
              </a:rPr>
              <a:t>-Tollens’ Test</a:t>
            </a:r>
            <a:r>
              <a:rPr kumimoji="0" lang="en-US" sz="4000" b="1" i="0" u="sng" strike="noStrike" kern="1200" normalizeH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uLnTx/>
                <a:uFillTx/>
                <a:latin typeface="+mj-lt"/>
                <a:ea typeface="+mj-ea"/>
                <a:cs typeface="+mj-cs"/>
              </a:rPr>
              <a:t> : </a:t>
            </a:r>
          </a:p>
          <a:p>
            <a:pPr marL="12700" marR="0" lvl="0" indent="0" algn="ctr" defTabSz="1254008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uLnTx/>
                <a:uFillTx/>
                <a:latin typeface="+mj-lt"/>
                <a:ea typeface="+mj-ea"/>
                <a:cs typeface="+mj-cs"/>
              </a:rPr>
              <a:t>(for</a:t>
            </a:r>
            <a:r>
              <a:rPr kumimoji="0" lang="en-US" sz="4000" b="1" i="0" u="sng" strike="noStrike" kern="1200" normalizeH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000" b="1" u="sng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aldehyde</a:t>
            </a:r>
            <a:r>
              <a:rPr lang="en-US" sz="40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 only</a:t>
            </a:r>
            <a:r>
              <a:rPr kumimoji="0" lang="en-US" sz="4000" b="1" i="0" u="sng" strike="noStrike" kern="1200" normalizeH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000" b="1" i="0" u="sng" strike="noStrike" kern="120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591800" y="3487698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228600"/>
            <a:ext cx="12801600" cy="1117600"/>
          </a:xfrm>
          <a:prstGeom prst="rect">
            <a:avLst/>
          </a:prstGeom>
        </p:spPr>
        <p:txBody>
          <a:bodyPr vert="horz" lIns="125401" tIns="62700" rIns="125401" bIns="62700" rtlCol="0">
            <a:noAutofit/>
          </a:bodyPr>
          <a:lstStyle/>
          <a:p>
            <a:pPr marL="705380" indent="-705380" algn="ctr">
              <a:spcBef>
                <a:spcPct val="20000"/>
              </a:spcBef>
            </a:pPr>
            <a:r>
              <a:rPr lang="en-US" sz="4000" b="1" u="sng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1- </a:t>
            </a:r>
            <a:r>
              <a:rPr lang="en-US" sz="4000" b="1" u="sng" dirty="0" err="1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fehling’s</a:t>
            </a:r>
            <a:r>
              <a:rPr lang="en-US" sz="4000" b="1" u="sng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 test: (</a:t>
            </a:r>
            <a:r>
              <a:rPr lang="en-US" sz="4000" b="1" u="sng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Baskerville Old Face" pitchFamily="18" charset="0"/>
              </a:rPr>
              <a:t>for aldehyde only</a:t>
            </a:r>
            <a:r>
              <a:rPr lang="en-US" sz="4000" b="1" u="sng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12496800" cy="3573722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b="1" dirty="0">
                <a:latin typeface="Comic Sans MS" pitchFamily="66" charset="0"/>
                <a:cs typeface="Consolas" pitchFamily="49" charset="0"/>
              </a:rPr>
              <a:t>Type of reaction </a:t>
            </a:r>
            <a:r>
              <a:rPr lang="en-US" sz="3200" dirty="0">
                <a:latin typeface="Comic Sans MS" pitchFamily="66" charset="0"/>
                <a:cs typeface="Consolas" pitchFamily="49" charset="0"/>
              </a:rPr>
              <a:t>is (</a:t>
            </a:r>
            <a:r>
              <a:rPr lang="en-US" sz="3200" dirty="0">
                <a:solidFill>
                  <a:srgbClr val="7030A0"/>
                </a:solidFill>
                <a:latin typeface="Comic Sans MS" pitchFamily="66" charset="0"/>
                <a:cs typeface="Consolas" pitchFamily="49" charset="0"/>
              </a:rPr>
              <a:t>oxidation–reduction reaction</a:t>
            </a:r>
            <a:r>
              <a:rPr lang="en-US" sz="3200" dirty="0">
                <a:latin typeface="Comic Sans MS" pitchFamily="66" charset="0"/>
                <a:cs typeface="Consolas" pitchFamily="49" charset="0"/>
              </a:rPr>
              <a:t>).</a:t>
            </a:r>
          </a:p>
          <a:p>
            <a:endParaRPr lang="en-US" sz="3200" dirty="0">
              <a:latin typeface="Comic Sans MS" pitchFamily="66" charset="0"/>
              <a:cs typeface="Consolas" pitchFamily="49" charset="0"/>
            </a:endParaRPr>
          </a:p>
          <a:p>
            <a:pPr marL="237304" indent="-237304">
              <a:buFont typeface="Wingdings" pitchFamily="2" charset="2"/>
              <a:buChar char="§"/>
            </a:pPr>
            <a:r>
              <a:rPr lang="en-US" sz="3200" b="1" dirty="0">
                <a:latin typeface="Comic Sans MS" pitchFamily="66" charset="0"/>
                <a:cs typeface="Consolas" pitchFamily="49" charset="0"/>
              </a:rPr>
              <a:t>Depends on </a:t>
            </a:r>
            <a:r>
              <a:rPr lang="en-US" sz="3200" dirty="0" err="1">
                <a:solidFill>
                  <a:srgbClr val="FF0000"/>
                </a:solidFill>
                <a:latin typeface="Comic Sans MS" pitchFamily="66" charset="0"/>
                <a:cs typeface="Consolas" pitchFamily="49" charset="0"/>
              </a:rPr>
              <a:t>fehling’s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  <a:cs typeface="Consolas" pitchFamily="49" charset="0"/>
              </a:rPr>
              <a:t> reagent (Cu</a:t>
            </a:r>
            <a:r>
              <a:rPr lang="en-US" sz="3200" baseline="30000" dirty="0">
                <a:solidFill>
                  <a:srgbClr val="CC9900"/>
                </a:solidFill>
                <a:latin typeface="Comic Sans MS" pitchFamily="66" charset="0"/>
                <a:cs typeface="Consolas" pitchFamily="49" charset="0"/>
              </a:rPr>
              <a:t> +2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  <a:cs typeface="Consolas" pitchFamily="49" charset="0"/>
              </a:rPr>
              <a:t>) (oxidizing agent)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  <a:cs typeface="Consolas" pitchFamily="49" charset="0"/>
              </a:rPr>
              <a:t>oxidized</a:t>
            </a:r>
            <a:r>
              <a:rPr lang="en-US" sz="3200" dirty="0">
                <a:latin typeface="Comic Sans MS" pitchFamily="66" charset="0"/>
                <a:cs typeface="Consolas" pitchFamily="49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  <a:cs typeface="Consolas" pitchFamily="49" charset="0"/>
              </a:rPr>
              <a:t>aldehyde to acid</a:t>
            </a:r>
            <a:r>
              <a:rPr lang="en-US" sz="3200" dirty="0">
                <a:latin typeface="Comic Sans MS" pitchFamily="66" charset="0"/>
                <a:cs typeface="Consolas" pitchFamily="49" charset="0"/>
              </a:rPr>
              <a:t>, while </a:t>
            </a:r>
            <a:r>
              <a:rPr lang="en-US" sz="3200" dirty="0">
                <a:solidFill>
                  <a:srgbClr val="FF0066"/>
                </a:solidFill>
                <a:latin typeface="Comic Sans MS" pitchFamily="66" charset="0"/>
                <a:cs typeface="Consolas" pitchFamily="49" charset="0"/>
              </a:rPr>
              <a:t>aldehyde (reducing agent)</a:t>
            </a:r>
            <a:r>
              <a:rPr lang="en-US" sz="3200" dirty="0">
                <a:latin typeface="Comic Sans MS" pitchFamily="66" charset="0"/>
                <a:cs typeface="Consolas" pitchFamily="49" charset="0"/>
              </a:rPr>
              <a:t> </a:t>
            </a:r>
            <a:r>
              <a:rPr lang="en-US" sz="3200" dirty="0">
                <a:solidFill>
                  <a:srgbClr val="CC9900"/>
                </a:solidFill>
                <a:latin typeface="Comic Sans MS" pitchFamily="66" charset="0"/>
                <a:cs typeface="Consolas" pitchFamily="49" charset="0"/>
              </a:rPr>
              <a:t>reduced (Cu</a:t>
            </a:r>
            <a:r>
              <a:rPr lang="en-US" sz="3200" baseline="30000" dirty="0">
                <a:solidFill>
                  <a:srgbClr val="CC9900"/>
                </a:solidFill>
                <a:latin typeface="Comic Sans MS" pitchFamily="66" charset="0"/>
                <a:cs typeface="Consolas" pitchFamily="49" charset="0"/>
              </a:rPr>
              <a:t>+2</a:t>
            </a:r>
            <a:r>
              <a:rPr lang="en-US" sz="3200" dirty="0">
                <a:solidFill>
                  <a:srgbClr val="CC9900"/>
                </a:solidFill>
                <a:latin typeface="Comic Sans MS" pitchFamily="66" charset="0"/>
                <a:cs typeface="Consolas" pitchFamily="49" charset="0"/>
              </a:rPr>
              <a:t>) to (Cu</a:t>
            </a:r>
            <a:r>
              <a:rPr lang="en-US" sz="3200" baseline="30000" dirty="0">
                <a:solidFill>
                  <a:srgbClr val="CC9900"/>
                </a:solidFill>
                <a:latin typeface="Comic Sans MS" pitchFamily="66" charset="0"/>
                <a:cs typeface="Consolas" pitchFamily="49" charset="0"/>
              </a:rPr>
              <a:t>+1</a:t>
            </a:r>
            <a:r>
              <a:rPr lang="en-US" sz="3200" dirty="0">
                <a:solidFill>
                  <a:srgbClr val="CC9900"/>
                </a:solidFill>
                <a:latin typeface="Comic Sans MS" pitchFamily="66" charset="0"/>
                <a:cs typeface="Consolas" pitchFamily="49" charset="0"/>
              </a:rPr>
              <a:t>).</a:t>
            </a:r>
          </a:p>
          <a:p>
            <a:pPr marL="237304" indent="-237304"/>
            <a:endParaRPr lang="en-US" sz="3200" dirty="0">
              <a:latin typeface="Comic Sans MS" pitchFamily="66" charset="0"/>
              <a:cs typeface="Consolas" pitchFamily="49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latin typeface="Comic Sans MS" pitchFamily="66" charset="0"/>
                <a:cs typeface="Consolas" pitchFamily="49" charset="0"/>
              </a:rPr>
              <a:t> </a:t>
            </a:r>
            <a:r>
              <a:rPr lang="en-US" sz="3200" b="1" dirty="0">
                <a:latin typeface="Comic Sans MS" pitchFamily="66" charset="0"/>
                <a:cs typeface="Consolas" pitchFamily="49" charset="0"/>
              </a:rPr>
              <a:t>Produced</a:t>
            </a:r>
            <a:r>
              <a:rPr lang="en-US" sz="3200" dirty="0">
                <a:latin typeface="Comic Sans MS" pitchFamily="66" charset="0"/>
                <a:cs typeface="Consolas" pitchFamily="49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  <a:cs typeface="Consolas" pitchFamily="49" charset="0"/>
              </a:rPr>
              <a:t>red precipitate for (Cu</a:t>
            </a:r>
            <a:r>
              <a:rPr lang="en-US" sz="3200" baseline="-25000" dirty="0">
                <a:solidFill>
                  <a:srgbClr val="FF0000"/>
                </a:solidFill>
                <a:latin typeface="Comic Sans MS" pitchFamily="66" charset="0"/>
                <a:cs typeface="Consolas" pitchFamily="49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  <a:cs typeface="Consolas" pitchFamily="49" charset="0"/>
              </a:rPr>
              <a:t>O). 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976478-0A45-3BE0-B7ED-148EEFE7E9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14" r="662"/>
          <a:stretch/>
        </p:blipFill>
        <p:spPr>
          <a:xfrm>
            <a:off x="3543300" y="5334000"/>
            <a:ext cx="7353300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438400" y="6781800"/>
            <a:ext cx="9829800" cy="198120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4"/>
          <p:cNvSpPr txBox="1">
            <a:spLocks/>
          </p:cNvSpPr>
          <p:nvPr/>
        </p:nvSpPr>
        <p:spPr>
          <a:xfrm>
            <a:off x="1828800" y="152400"/>
            <a:ext cx="9753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1254008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u="sng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en-US" sz="4000" b="1" i="0" u="sng" strike="noStrike" kern="120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uLnTx/>
                <a:uFillTx/>
                <a:latin typeface="+mj-lt"/>
                <a:ea typeface="+mj-ea"/>
                <a:cs typeface="+mj-cs"/>
              </a:rPr>
              <a:t>-Tollens’ Test</a:t>
            </a:r>
            <a:r>
              <a:rPr kumimoji="0" lang="en-US" sz="4000" b="1" i="0" u="sng" strike="noStrike" kern="1200" normalizeH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uLnTx/>
                <a:uFillTx/>
                <a:latin typeface="+mj-lt"/>
                <a:ea typeface="+mj-ea"/>
                <a:cs typeface="+mj-cs"/>
              </a:rPr>
              <a:t> : </a:t>
            </a:r>
            <a:r>
              <a:rPr kumimoji="0" lang="en-US" sz="4000" b="1" i="0" u="sng" strike="noStrike" kern="120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uLnTx/>
                <a:uFillTx/>
                <a:latin typeface="+mj-lt"/>
                <a:ea typeface="+mj-ea"/>
                <a:cs typeface="+mj-cs"/>
              </a:rPr>
              <a:t>(for</a:t>
            </a:r>
            <a:r>
              <a:rPr kumimoji="0" lang="en-US" sz="4000" b="1" i="0" u="sng" strike="noStrike" kern="1200" normalizeH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000" b="1" u="sng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aldehyde</a:t>
            </a:r>
            <a:r>
              <a:rPr lang="en-US" sz="40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 only</a:t>
            </a:r>
            <a:r>
              <a:rPr kumimoji="0" lang="en-US" sz="4000" b="1" i="0" u="sng" strike="noStrike" kern="1200" normalizeH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000" b="1" i="0" u="sng" strike="noStrike" kern="120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838200"/>
            <a:ext cx="12801600" cy="4558607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b="1" dirty="0">
                <a:latin typeface="Comic Sans MS" pitchFamily="66" charset="0"/>
                <a:cs typeface="Consolas" pitchFamily="49" charset="0"/>
              </a:rPr>
              <a:t>Type of reaction </a:t>
            </a:r>
            <a:r>
              <a:rPr lang="en-US" sz="3200" dirty="0">
                <a:latin typeface="Comic Sans MS" pitchFamily="66" charset="0"/>
                <a:cs typeface="Consolas" pitchFamily="49" charset="0"/>
              </a:rPr>
              <a:t>is (</a:t>
            </a:r>
            <a:r>
              <a:rPr lang="en-US" sz="3200" dirty="0">
                <a:solidFill>
                  <a:srgbClr val="7030A0"/>
                </a:solidFill>
                <a:latin typeface="Comic Sans MS" pitchFamily="66" charset="0"/>
                <a:cs typeface="Consolas" pitchFamily="49" charset="0"/>
              </a:rPr>
              <a:t>oxidation-reduction reaction</a:t>
            </a:r>
            <a:r>
              <a:rPr lang="en-US" sz="3200" dirty="0">
                <a:latin typeface="Comic Sans MS" pitchFamily="66" charset="0"/>
                <a:cs typeface="Consolas" pitchFamily="49" charset="0"/>
              </a:rPr>
              <a:t>).</a:t>
            </a:r>
          </a:p>
          <a:p>
            <a:endParaRPr lang="en-US" sz="3200" dirty="0">
              <a:latin typeface="Comic Sans MS" pitchFamily="66" charset="0"/>
              <a:cs typeface="Consolas" pitchFamily="49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b="1" dirty="0">
                <a:latin typeface="Comic Sans MS" pitchFamily="66" charset="0"/>
                <a:cs typeface="Consolas" pitchFamily="49" charset="0"/>
              </a:rPr>
              <a:t>Reagent is </a:t>
            </a:r>
            <a:r>
              <a:rPr lang="en-US" sz="3200" b="1" dirty="0">
                <a:solidFill>
                  <a:srgbClr val="CC9900"/>
                </a:solidFill>
                <a:latin typeface="Comic Sans MS" pitchFamily="66" charset="0"/>
                <a:cs typeface="Consolas" pitchFamily="49" charset="0"/>
              </a:rPr>
              <a:t>Ag(NH</a:t>
            </a:r>
            <a:r>
              <a:rPr lang="en-US" sz="3200" b="1" baseline="-25000" dirty="0">
                <a:solidFill>
                  <a:srgbClr val="CC9900"/>
                </a:solidFill>
                <a:latin typeface="Comic Sans MS" pitchFamily="66" charset="0"/>
                <a:cs typeface="Consolas" pitchFamily="49" charset="0"/>
              </a:rPr>
              <a:t>3</a:t>
            </a:r>
            <a:r>
              <a:rPr lang="en-US" sz="3200" b="1" dirty="0">
                <a:solidFill>
                  <a:srgbClr val="CC9900"/>
                </a:solidFill>
                <a:latin typeface="Comic Sans MS" pitchFamily="66" charset="0"/>
                <a:cs typeface="Consolas" pitchFamily="49" charset="0"/>
              </a:rPr>
              <a:t>)</a:t>
            </a:r>
            <a:r>
              <a:rPr lang="en-US" sz="3200" b="1" baseline="-25000" dirty="0">
                <a:solidFill>
                  <a:srgbClr val="CC9900"/>
                </a:solidFill>
                <a:latin typeface="Comic Sans MS" pitchFamily="66" charset="0"/>
                <a:cs typeface="Consolas" pitchFamily="49" charset="0"/>
              </a:rPr>
              <a:t>2</a:t>
            </a:r>
            <a:r>
              <a:rPr lang="en-US" sz="3200" b="1" dirty="0">
                <a:solidFill>
                  <a:srgbClr val="CC9900"/>
                </a:solidFill>
                <a:latin typeface="Comic Sans MS" pitchFamily="66" charset="0"/>
                <a:cs typeface="Consolas" pitchFamily="49" charset="0"/>
              </a:rPr>
              <a:t>OH</a:t>
            </a:r>
            <a:r>
              <a:rPr lang="en-US" sz="3200" dirty="0">
                <a:latin typeface="Comic Sans MS" pitchFamily="66" charset="0"/>
                <a:cs typeface="Consolas" pitchFamily="49" charset="0"/>
              </a:rPr>
              <a:t>.</a:t>
            </a:r>
          </a:p>
          <a:p>
            <a:endParaRPr lang="en-US" sz="3200" dirty="0">
              <a:latin typeface="Comic Sans MS" pitchFamily="66" charset="0"/>
              <a:cs typeface="Consolas" pitchFamily="49" charset="0"/>
            </a:endParaRPr>
          </a:p>
          <a:p>
            <a:pPr marL="237304" indent="-237304">
              <a:buFont typeface="Wingdings" pitchFamily="2" charset="2"/>
              <a:buChar char="§"/>
            </a:pPr>
            <a:r>
              <a:rPr lang="en-US" sz="3200" b="1" dirty="0">
                <a:latin typeface="Comic Sans MS" pitchFamily="66" charset="0"/>
                <a:cs typeface="Consolas" pitchFamily="49" charset="0"/>
              </a:rPr>
              <a:t>Depends on </a:t>
            </a:r>
            <a:r>
              <a:rPr lang="en-US" sz="3200" dirty="0" err="1">
                <a:solidFill>
                  <a:srgbClr val="FF0066"/>
                </a:solidFill>
                <a:latin typeface="Comic Sans MS" pitchFamily="66" charset="0"/>
                <a:cs typeface="Consolas" pitchFamily="49" charset="0"/>
              </a:rPr>
              <a:t>aldehyde</a:t>
            </a:r>
            <a:r>
              <a:rPr lang="en-US" sz="3200" dirty="0">
                <a:solidFill>
                  <a:srgbClr val="FF0066"/>
                </a:solidFill>
                <a:latin typeface="Comic Sans MS" pitchFamily="66" charset="0"/>
                <a:cs typeface="Consolas" pitchFamily="49" charset="0"/>
              </a:rPr>
              <a:t> </a:t>
            </a:r>
            <a:r>
              <a:rPr lang="en-US" sz="3200" dirty="0">
                <a:solidFill>
                  <a:srgbClr val="00B0F0"/>
                </a:solidFill>
                <a:latin typeface="Comic Sans MS" pitchFamily="66" charset="0"/>
                <a:cs typeface="Consolas" pitchFamily="49" charset="0"/>
              </a:rPr>
              <a:t>(reducing agent) </a:t>
            </a:r>
            <a:r>
              <a:rPr lang="en-US" sz="3200" dirty="0">
                <a:solidFill>
                  <a:srgbClr val="FF0066"/>
                </a:solidFill>
                <a:latin typeface="Comic Sans MS" pitchFamily="66" charset="0"/>
                <a:cs typeface="Consolas" pitchFamily="49" charset="0"/>
              </a:rPr>
              <a:t>oxidize to salt of acid,  </a:t>
            </a:r>
            <a:r>
              <a:rPr lang="en-US" sz="3200" dirty="0">
                <a:solidFill>
                  <a:srgbClr val="009900"/>
                </a:solidFill>
                <a:latin typeface="Comic Sans MS" pitchFamily="66" charset="0"/>
                <a:cs typeface="Consolas" pitchFamily="49" charset="0"/>
              </a:rPr>
              <a:t>silver ion (Ag+) </a:t>
            </a:r>
            <a:r>
              <a:rPr lang="en-US" sz="3200" dirty="0">
                <a:solidFill>
                  <a:srgbClr val="00B0F0"/>
                </a:solidFill>
                <a:latin typeface="Comic Sans MS" pitchFamily="66" charset="0"/>
                <a:cs typeface="Consolas" pitchFamily="49" charset="0"/>
              </a:rPr>
              <a:t>(weak oxidizing agent) </a:t>
            </a:r>
            <a:r>
              <a:rPr lang="en-US" sz="3200" dirty="0">
                <a:solidFill>
                  <a:srgbClr val="009900"/>
                </a:solidFill>
                <a:latin typeface="Comic Sans MS" pitchFamily="66" charset="0"/>
                <a:cs typeface="Consolas" pitchFamily="49" charset="0"/>
              </a:rPr>
              <a:t>reduced to silver metal (Ag)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  <a:cs typeface="Consolas" pitchFamily="49" charset="0"/>
              </a:rPr>
              <a:t>as silver mirror</a:t>
            </a:r>
            <a:r>
              <a:rPr lang="en-US" sz="3200" dirty="0">
                <a:solidFill>
                  <a:srgbClr val="009900"/>
                </a:solidFill>
                <a:latin typeface="Comic Sans MS" pitchFamily="66" charset="0"/>
                <a:cs typeface="Consolas" pitchFamily="49" charset="0"/>
              </a:rPr>
              <a:t>.</a:t>
            </a:r>
          </a:p>
          <a:p>
            <a:pPr marL="237304" indent="-237304"/>
            <a:endParaRPr lang="en-US" sz="3200" dirty="0">
              <a:latin typeface="Comic Sans MS" pitchFamily="66" charset="0"/>
              <a:cs typeface="Consolas" pitchFamily="49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latin typeface="Comic Sans MS" pitchFamily="66" charset="0"/>
                <a:cs typeface="Consolas" pitchFamily="49" charset="0"/>
              </a:rPr>
              <a:t> </a:t>
            </a:r>
            <a:r>
              <a:rPr lang="en-US" sz="3200" b="1" dirty="0">
                <a:latin typeface="Comic Sans MS" pitchFamily="66" charset="0"/>
                <a:cs typeface="Consolas" pitchFamily="49" charset="0"/>
              </a:rPr>
              <a:t>Produced</a:t>
            </a:r>
            <a:r>
              <a:rPr lang="en-US" sz="3200" dirty="0">
                <a:latin typeface="Comic Sans MS" pitchFamily="66" charset="0"/>
                <a:cs typeface="Consolas" pitchFamily="49" charset="0"/>
              </a:rPr>
              <a:t> </a:t>
            </a:r>
            <a:r>
              <a:rPr lang="en-US" sz="3200" dirty="0">
                <a:solidFill>
                  <a:srgbClr val="FF9900"/>
                </a:solidFill>
                <a:latin typeface="Comic Sans MS" pitchFamily="66" charset="0"/>
                <a:cs typeface="Consolas" pitchFamily="49" charset="0"/>
              </a:rPr>
              <a:t>silver mirror on the inner side of test tube.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5638800"/>
            <a:ext cx="7162800" cy="861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AgNO</a:t>
            </a:r>
            <a:r>
              <a:rPr lang="en-US" b="1" baseline="-25000" dirty="0"/>
              <a:t>3 </a:t>
            </a:r>
            <a:r>
              <a:rPr lang="en-US" b="1" dirty="0"/>
              <a:t> +  </a:t>
            </a:r>
            <a:r>
              <a:rPr lang="en-US" b="1" dirty="0" err="1"/>
              <a:t>NaOH</a:t>
            </a:r>
            <a:r>
              <a:rPr lang="en-US" b="1" dirty="0"/>
              <a:t>                             </a:t>
            </a:r>
            <a:r>
              <a:rPr lang="en-US" b="1" dirty="0" err="1"/>
              <a:t>AgOH</a:t>
            </a:r>
            <a:r>
              <a:rPr lang="en-US" b="1" dirty="0"/>
              <a:t> + NaNO</a:t>
            </a:r>
            <a:r>
              <a:rPr lang="en-US" b="1" baseline="-25000" dirty="0"/>
              <a:t>3</a:t>
            </a:r>
          </a:p>
          <a:p>
            <a:r>
              <a:rPr lang="en-US" b="1" dirty="0" err="1"/>
              <a:t>AgOH</a:t>
            </a:r>
            <a:r>
              <a:rPr lang="en-US" b="1" dirty="0"/>
              <a:t>   +  NH</a:t>
            </a:r>
            <a:r>
              <a:rPr lang="en-US" b="1" baseline="-25000" dirty="0"/>
              <a:t>4</a:t>
            </a:r>
            <a:r>
              <a:rPr lang="en-US" b="1" dirty="0"/>
              <a:t>OH                        Ag(NH</a:t>
            </a:r>
            <a:r>
              <a:rPr lang="en-US" b="1" baseline="-25000" dirty="0"/>
              <a:t>3</a:t>
            </a:r>
            <a:r>
              <a:rPr lang="en-US" b="1" dirty="0"/>
              <a:t>)</a:t>
            </a:r>
            <a:r>
              <a:rPr lang="en-US" b="1" baseline="-25000" dirty="0"/>
              <a:t>2</a:t>
            </a:r>
            <a:r>
              <a:rPr lang="en-US" b="1" dirty="0"/>
              <a:t>OH + 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867400" y="58674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867400" y="62484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4343400" y="7315200"/>
            <a:ext cx="2028705" cy="762740"/>
          </a:xfrm>
          <a:custGeom>
            <a:avLst/>
            <a:gdLst>
              <a:gd name="connsiteX0" fmla="*/ 1750409 w 2028705"/>
              <a:gd name="connsiteY0" fmla="*/ 106018 h 762740"/>
              <a:gd name="connsiteX1" fmla="*/ 1710653 w 2028705"/>
              <a:gd name="connsiteY1" fmla="*/ 66261 h 762740"/>
              <a:gd name="connsiteX2" fmla="*/ 1578131 w 2028705"/>
              <a:gd name="connsiteY2" fmla="*/ 39757 h 762740"/>
              <a:gd name="connsiteX3" fmla="*/ 1405853 w 2028705"/>
              <a:gd name="connsiteY3" fmla="*/ 53009 h 762740"/>
              <a:gd name="connsiteX4" fmla="*/ 1326340 w 2028705"/>
              <a:gd name="connsiteY4" fmla="*/ 92766 h 762740"/>
              <a:gd name="connsiteX5" fmla="*/ 1260079 w 2028705"/>
              <a:gd name="connsiteY5" fmla="*/ 159027 h 762740"/>
              <a:gd name="connsiteX6" fmla="*/ 1220323 w 2028705"/>
              <a:gd name="connsiteY6" fmla="*/ 172279 h 762740"/>
              <a:gd name="connsiteX7" fmla="*/ 1167314 w 2028705"/>
              <a:gd name="connsiteY7" fmla="*/ 159027 h 762740"/>
              <a:gd name="connsiteX8" fmla="*/ 1101053 w 2028705"/>
              <a:gd name="connsiteY8" fmla="*/ 92766 h 762740"/>
              <a:gd name="connsiteX9" fmla="*/ 1061296 w 2028705"/>
              <a:gd name="connsiteY9" fmla="*/ 53009 h 762740"/>
              <a:gd name="connsiteX10" fmla="*/ 981783 w 2028705"/>
              <a:gd name="connsiteY10" fmla="*/ 13253 h 762740"/>
              <a:gd name="connsiteX11" fmla="*/ 889018 w 2028705"/>
              <a:gd name="connsiteY11" fmla="*/ 26505 h 762740"/>
              <a:gd name="connsiteX12" fmla="*/ 783001 w 2028705"/>
              <a:gd name="connsiteY12" fmla="*/ 119270 h 762740"/>
              <a:gd name="connsiteX13" fmla="*/ 783001 w 2028705"/>
              <a:gd name="connsiteY13" fmla="*/ 119270 h 762740"/>
              <a:gd name="connsiteX14" fmla="*/ 743244 w 2028705"/>
              <a:gd name="connsiteY14" fmla="*/ 132522 h 762740"/>
              <a:gd name="connsiteX15" fmla="*/ 610723 w 2028705"/>
              <a:gd name="connsiteY15" fmla="*/ 119270 h 762740"/>
              <a:gd name="connsiteX16" fmla="*/ 584218 w 2028705"/>
              <a:gd name="connsiteY16" fmla="*/ 79514 h 762740"/>
              <a:gd name="connsiteX17" fmla="*/ 491453 w 2028705"/>
              <a:gd name="connsiteY17" fmla="*/ 0 h 762740"/>
              <a:gd name="connsiteX18" fmla="*/ 345679 w 2028705"/>
              <a:gd name="connsiteY18" fmla="*/ 13253 h 762740"/>
              <a:gd name="connsiteX19" fmla="*/ 279418 w 2028705"/>
              <a:gd name="connsiteY19" fmla="*/ 53009 h 762740"/>
              <a:gd name="connsiteX20" fmla="*/ 239662 w 2028705"/>
              <a:gd name="connsiteY20" fmla="*/ 66261 h 762740"/>
              <a:gd name="connsiteX21" fmla="*/ 173401 w 2028705"/>
              <a:gd name="connsiteY21" fmla="*/ 132522 h 762740"/>
              <a:gd name="connsiteX22" fmla="*/ 146896 w 2028705"/>
              <a:gd name="connsiteY22" fmla="*/ 159027 h 762740"/>
              <a:gd name="connsiteX23" fmla="*/ 107140 w 2028705"/>
              <a:gd name="connsiteY23" fmla="*/ 172279 h 762740"/>
              <a:gd name="connsiteX24" fmla="*/ 80636 w 2028705"/>
              <a:gd name="connsiteY24" fmla="*/ 212035 h 762740"/>
              <a:gd name="connsiteX25" fmla="*/ 54131 w 2028705"/>
              <a:gd name="connsiteY25" fmla="*/ 238540 h 762740"/>
              <a:gd name="connsiteX26" fmla="*/ 40879 w 2028705"/>
              <a:gd name="connsiteY26" fmla="*/ 291548 h 762740"/>
              <a:gd name="connsiteX27" fmla="*/ 93888 w 2028705"/>
              <a:gd name="connsiteY27" fmla="*/ 622853 h 762740"/>
              <a:gd name="connsiteX28" fmla="*/ 160149 w 2028705"/>
              <a:gd name="connsiteY28" fmla="*/ 675861 h 762740"/>
              <a:gd name="connsiteX29" fmla="*/ 239662 w 2028705"/>
              <a:gd name="connsiteY29" fmla="*/ 715618 h 762740"/>
              <a:gd name="connsiteX30" fmla="*/ 345679 w 2028705"/>
              <a:gd name="connsiteY30" fmla="*/ 742122 h 762740"/>
              <a:gd name="connsiteX31" fmla="*/ 425192 w 2028705"/>
              <a:gd name="connsiteY31" fmla="*/ 728870 h 762740"/>
              <a:gd name="connsiteX32" fmla="*/ 478201 w 2028705"/>
              <a:gd name="connsiteY32" fmla="*/ 715618 h 762740"/>
              <a:gd name="connsiteX33" fmla="*/ 570966 w 2028705"/>
              <a:gd name="connsiteY33" fmla="*/ 702366 h 762740"/>
              <a:gd name="connsiteX34" fmla="*/ 650479 w 2028705"/>
              <a:gd name="connsiteY34" fmla="*/ 675861 h 762740"/>
              <a:gd name="connsiteX35" fmla="*/ 690236 w 2028705"/>
              <a:gd name="connsiteY35" fmla="*/ 662609 h 762740"/>
              <a:gd name="connsiteX36" fmla="*/ 769749 w 2028705"/>
              <a:gd name="connsiteY36" fmla="*/ 675861 h 762740"/>
              <a:gd name="connsiteX37" fmla="*/ 849262 w 2028705"/>
              <a:gd name="connsiteY37" fmla="*/ 702366 h 762740"/>
              <a:gd name="connsiteX38" fmla="*/ 1048044 w 2028705"/>
              <a:gd name="connsiteY38" fmla="*/ 715618 h 762740"/>
              <a:gd name="connsiteX39" fmla="*/ 1286583 w 2028705"/>
              <a:gd name="connsiteY39" fmla="*/ 728870 h 762740"/>
              <a:gd name="connsiteX40" fmla="*/ 1352844 w 2028705"/>
              <a:gd name="connsiteY40" fmla="*/ 715618 h 762740"/>
              <a:gd name="connsiteX41" fmla="*/ 1392601 w 2028705"/>
              <a:gd name="connsiteY41" fmla="*/ 689114 h 762740"/>
              <a:gd name="connsiteX42" fmla="*/ 1472114 w 2028705"/>
              <a:gd name="connsiteY42" fmla="*/ 728870 h 762740"/>
              <a:gd name="connsiteX43" fmla="*/ 1511870 w 2028705"/>
              <a:gd name="connsiteY43" fmla="*/ 742122 h 762740"/>
              <a:gd name="connsiteX44" fmla="*/ 1591383 w 2028705"/>
              <a:gd name="connsiteY44" fmla="*/ 675861 h 762740"/>
              <a:gd name="connsiteX45" fmla="*/ 1657644 w 2028705"/>
              <a:gd name="connsiteY45" fmla="*/ 609600 h 762740"/>
              <a:gd name="connsiteX46" fmla="*/ 1803418 w 2028705"/>
              <a:gd name="connsiteY46" fmla="*/ 689114 h 762740"/>
              <a:gd name="connsiteX47" fmla="*/ 1803418 w 2028705"/>
              <a:gd name="connsiteY47" fmla="*/ 689114 h 762740"/>
              <a:gd name="connsiteX48" fmla="*/ 1882931 w 2028705"/>
              <a:gd name="connsiteY48" fmla="*/ 715618 h 762740"/>
              <a:gd name="connsiteX49" fmla="*/ 1909436 w 2028705"/>
              <a:gd name="connsiteY49" fmla="*/ 662609 h 762740"/>
              <a:gd name="connsiteX50" fmla="*/ 1922688 w 2028705"/>
              <a:gd name="connsiteY50" fmla="*/ 622853 h 762740"/>
              <a:gd name="connsiteX51" fmla="*/ 2002201 w 2028705"/>
              <a:gd name="connsiteY51" fmla="*/ 583096 h 762740"/>
              <a:gd name="connsiteX52" fmla="*/ 2028705 w 2028705"/>
              <a:gd name="connsiteY52" fmla="*/ 490331 h 762740"/>
              <a:gd name="connsiteX53" fmla="*/ 2015453 w 2028705"/>
              <a:gd name="connsiteY53" fmla="*/ 371061 h 762740"/>
              <a:gd name="connsiteX54" fmla="*/ 2002201 w 2028705"/>
              <a:gd name="connsiteY54" fmla="*/ 331305 h 762740"/>
              <a:gd name="connsiteX55" fmla="*/ 1922688 w 2028705"/>
              <a:gd name="connsiteY55" fmla="*/ 278296 h 762740"/>
              <a:gd name="connsiteX56" fmla="*/ 1856427 w 2028705"/>
              <a:gd name="connsiteY56" fmla="*/ 225287 h 762740"/>
              <a:gd name="connsiteX57" fmla="*/ 1790166 w 2028705"/>
              <a:gd name="connsiteY57" fmla="*/ 132522 h 762740"/>
              <a:gd name="connsiteX58" fmla="*/ 1737157 w 2028705"/>
              <a:gd name="connsiteY58" fmla="*/ 119270 h 762740"/>
              <a:gd name="connsiteX59" fmla="*/ 1750409 w 2028705"/>
              <a:gd name="connsiteY59" fmla="*/ 106018 h 76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028705" h="762740">
                <a:moveTo>
                  <a:pt x="1750409" y="106018"/>
                </a:moveTo>
                <a:cubicBezTo>
                  <a:pt x="1737157" y="92766"/>
                  <a:pt x="1726925" y="75559"/>
                  <a:pt x="1710653" y="66261"/>
                </a:cubicBezTo>
                <a:cubicBezTo>
                  <a:pt x="1694373" y="56958"/>
                  <a:pt x="1582967" y="40563"/>
                  <a:pt x="1578131" y="39757"/>
                </a:cubicBezTo>
                <a:cubicBezTo>
                  <a:pt x="1520705" y="44174"/>
                  <a:pt x="1462213" y="41144"/>
                  <a:pt x="1405853" y="53009"/>
                </a:cubicBezTo>
                <a:cubicBezTo>
                  <a:pt x="1376856" y="59114"/>
                  <a:pt x="1350305" y="75337"/>
                  <a:pt x="1326340" y="92766"/>
                </a:cubicBezTo>
                <a:cubicBezTo>
                  <a:pt x="1301079" y="111138"/>
                  <a:pt x="1289712" y="149149"/>
                  <a:pt x="1260079" y="159027"/>
                </a:cubicBezTo>
                <a:lnTo>
                  <a:pt x="1220323" y="172279"/>
                </a:lnTo>
                <a:cubicBezTo>
                  <a:pt x="1202653" y="167862"/>
                  <a:pt x="1182469" y="169130"/>
                  <a:pt x="1167314" y="159027"/>
                </a:cubicBezTo>
                <a:cubicBezTo>
                  <a:pt x="1141324" y="141701"/>
                  <a:pt x="1123140" y="114853"/>
                  <a:pt x="1101053" y="92766"/>
                </a:cubicBezTo>
                <a:cubicBezTo>
                  <a:pt x="1087801" y="79514"/>
                  <a:pt x="1076890" y="63405"/>
                  <a:pt x="1061296" y="53009"/>
                </a:cubicBezTo>
                <a:cubicBezTo>
                  <a:pt x="1009917" y="18756"/>
                  <a:pt x="1036650" y="31541"/>
                  <a:pt x="981783" y="13253"/>
                </a:cubicBezTo>
                <a:cubicBezTo>
                  <a:pt x="950861" y="17670"/>
                  <a:pt x="918936" y="17530"/>
                  <a:pt x="889018" y="26505"/>
                </a:cubicBezTo>
                <a:cubicBezTo>
                  <a:pt x="857711" y="35897"/>
                  <a:pt x="792984" y="109287"/>
                  <a:pt x="783001" y="119270"/>
                </a:cubicBezTo>
                <a:lnTo>
                  <a:pt x="783001" y="119270"/>
                </a:lnTo>
                <a:lnTo>
                  <a:pt x="743244" y="132522"/>
                </a:lnTo>
                <a:cubicBezTo>
                  <a:pt x="699070" y="128105"/>
                  <a:pt x="652839" y="133308"/>
                  <a:pt x="610723" y="119270"/>
                </a:cubicBezTo>
                <a:cubicBezTo>
                  <a:pt x="595613" y="114233"/>
                  <a:pt x="594583" y="91607"/>
                  <a:pt x="584218" y="79514"/>
                </a:cubicBezTo>
                <a:cubicBezTo>
                  <a:pt x="541370" y="29526"/>
                  <a:pt x="538346" y="31263"/>
                  <a:pt x="491453" y="0"/>
                </a:cubicBezTo>
                <a:cubicBezTo>
                  <a:pt x="442862" y="4418"/>
                  <a:pt x="393980" y="6353"/>
                  <a:pt x="345679" y="13253"/>
                </a:cubicBezTo>
                <a:cubicBezTo>
                  <a:pt x="279984" y="22638"/>
                  <a:pt x="328400" y="23620"/>
                  <a:pt x="279418" y="53009"/>
                </a:cubicBezTo>
                <a:cubicBezTo>
                  <a:pt x="267440" y="60196"/>
                  <a:pt x="252914" y="61844"/>
                  <a:pt x="239662" y="66261"/>
                </a:cubicBezTo>
                <a:lnTo>
                  <a:pt x="173401" y="132522"/>
                </a:lnTo>
                <a:cubicBezTo>
                  <a:pt x="164566" y="141357"/>
                  <a:pt x="158749" y="155076"/>
                  <a:pt x="146896" y="159027"/>
                </a:cubicBezTo>
                <a:lnTo>
                  <a:pt x="107140" y="172279"/>
                </a:lnTo>
                <a:cubicBezTo>
                  <a:pt x="98305" y="185531"/>
                  <a:pt x="90585" y="199598"/>
                  <a:pt x="80636" y="212035"/>
                </a:cubicBezTo>
                <a:cubicBezTo>
                  <a:pt x="72831" y="221792"/>
                  <a:pt x="59719" y="227365"/>
                  <a:pt x="54131" y="238540"/>
                </a:cubicBezTo>
                <a:cubicBezTo>
                  <a:pt x="45986" y="254830"/>
                  <a:pt x="45296" y="273879"/>
                  <a:pt x="40879" y="291548"/>
                </a:cubicBezTo>
                <a:cubicBezTo>
                  <a:pt x="48491" y="451393"/>
                  <a:pt x="0" y="528966"/>
                  <a:pt x="93888" y="622853"/>
                </a:cubicBezTo>
                <a:cubicBezTo>
                  <a:pt x="113889" y="642853"/>
                  <a:pt x="137521" y="658890"/>
                  <a:pt x="160149" y="675861"/>
                </a:cubicBezTo>
                <a:cubicBezTo>
                  <a:pt x="194617" y="701712"/>
                  <a:pt x="199628" y="704700"/>
                  <a:pt x="239662" y="715618"/>
                </a:cubicBezTo>
                <a:cubicBezTo>
                  <a:pt x="274805" y="725202"/>
                  <a:pt x="345679" y="742122"/>
                  <a:pt x="345679" y="742122"/>
                </a:cubicBezTo>
                <a:cubicBezTo>
                  <a:pt x="372183" y="737705"/>
                  <a:pt x="398844" y="734140"/>
                  <a:pt x="425192" y="728870"/>
                </a:cubicBezTo>
                <a:cubicBezTo>
                  <a:pt x="443052" y="725298"/>
                  <a:pt x="460281" y="718876"/>
                  <a:pt x="478201" y="715618"/>
                </a:cubicBezTo>
                <a:cubicBezTo>
                  <a:pt x="508933" y="710030"/>
                  <a:pt x="540044" y="706783"/>
                  <a:pt x="570966" y="702366"/>
                </a:cubicBezTo>
                <a:lnTo>
                  <a:pt x="650479" y="675861"/>
                </a:lnTo>
                <a:lnTo>
                  <a:pt x="690236" y="662609"/>
                </a:lnTo>
                <a:cubicBezTo>
                  <a:pt x="716740" y="667026"/>
                  <a:pt x="743681" y="669344"/>
                  <a:pt x="769749" y="675861"/>
                </a:cubicBezTo>
                <a:cubicBezTo>
                  <a:pt x="796853" y="682637"/>
                  <a:pt x="849262" y="702366"/>
                  <a:pt x="849262" y="702366"/>
                </a:cubicBezTo>
                <a:cubicBezTo>
                  <a:pt x="939823" y="762740"/>
                  <a:pt x="851284" y="715618"/>
                  <a:pt x="1048044" y="715618"/>
                </a:cubicBezTo>
                <a:cubicBezTo>
                  <a:pt x="1127680" y="715618"/>
                  <a:pt x="1207070" y="724453"/>
                  <a:pt x="1286583" y="728870"/>
                </a:cubicBezTo>
                <a:cubicBezTo>
                  <a:pt x="1308670" y="724453"/>
                  <a:pt x="1331754" y="723527"/>
                  <a:pt x="1352844" y="715618"/>
                </a:cubicBezTo>
                <a:cubicBezTo>
                  <a:pt x="1367757" y="710026"/>
                  <a:pt x="1376891" y="691732"/>
                  <a:pt x="1392601" y="689114"/>
                </a:cubicBezTo>
                <a:cubicBezTo>
                  <a:pt x="1417582" y="684951"/>
                  <a:pt x="1454809" y="720217"/>
                  <a:pt x="1472114" y="728870"/>
                </a:cubicBezTo>
                <a:cubicBezTo>
                  <a:pt x="1484608" y="735117"/>
                  <a:pt x="1498618" y="737705"/>
                  <a:pt x="1511870" y="742122"/>
                </a:cubicBezTo>
                <a:cubicBezTo>
                  <a:pt x="1537651" y="722786"/>
                  <a:pt x="1570318" y="702192"/>
                  <a:pt x="1591383" y="675861"/>
                </a:cubicBezTo>
                <a:cubicBezTo>
                  <a:pt x="1641866" y="612757"/>
                  <a:pt x="1589493" y="655036"/>
                  <a:pt x="1657644" y="609600"/>
                </a:cubicBezTo>
                <a:cubicBezTo>
                  <a:pt x="1767968" y="627988"/>
                  <a:pt x="1718157" y="603853"/>
                  <a:pt x="1803418" y="689114"/>
                </a:cubicBezTo>
                <a:lnTo>
                  <a:pt x="1803418" y="689114"/>
                </a:lnTo>
                <a:lnTo>
                  <a:pt x="1882931" y="715618"/>
                </a:lnTo>
                <a:cubicBezTo>
                  <a:pt x="1891766" y="697948"/>
                  <a:pt x="1901654" y="680767"/>
                  <a:pt x="1909436" y="662609"/>
                </a:cubicBezTo>
                <a:cubicBezTo>
                  <a:pt x="1914939" y="649770"/>
                  <a:pt x="1913962" y="633761"/>
                  <a:pt x="1922688" y="622853"/>
                </a:cubicBezTo>
                <a:cubicBezTo>
                  <a:pt x="1941373" y="599497"/>
                  <a:pt x="1976009" y="591826"/>
                  <a:pt x="2002201" y="583096"/>
                </a:cubicBezTo>
                <a:cubicBezTo>
                  <a:pt x="2008451" y="564347"/>
                  <a:pt x="2028705" y="506972"/>
                  <a:pt x="2028705" y="490331"/>
                </a:cubicBezTo>
                <a:cubicBezTo>
                  <a:pt x="2028705" y="450330"/>
                  <a:pt x="2022029" y="410518"/>
                  <a:pt x="2015453" y="371061"/>
                </a:cubicBezTo>
                <a:cubicBezTo>
                  <a:pt x="2013157" y="357282"/>
                  <a:pt x="2012078" y="341182"/>
                  <a:pt x="2002201" y="331305"/>
                </a:cubicBezTo>
                <a:cubicBezTo>
                  <a:pt x="1979677" y="308781"/>
                  <a:pt x="1949192" y="295966"/>
                  <a:pt x="1922688" y="278296"/>
                </a:cubicBezTo>
                <a:cubicBezTo>
                  <a:pt x="1872533" y="244859"/>
                  <a:pt x="1894195" y="263056"/>
                  <a:pt x="1856427" y="225287"/>
                </a:cubicBezTo>
                <a:cubicBezTo>
                  <a:pt x="1827830" y="139496"/>
                  <a:pt x="1855265" y="151121"/>
                  <a:pt x="1790166" y="132522"/>
                </a:cubicBezTo>
                <a:cubicBezTo>
                  <a:pt x="1772653" y="127518"/>
                  <a:pt x="1754827" y="123687"/>
                  <a:pt x="1737157" y="119270"/>
                </a:cubicBezTo>
                <a:lnTo>
                  <a:pt x="1750409" y="106018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2590800" y="6934200"/>
          <a:ext cx="96012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6153302" imgH="1029797" progId="ChemDraw.Document.6.0">
                  <p:embed/>
                </p:oleObj>
              </mc:Choice>
              <mc:Fallback>
                <p:oleObj name="CS ChemDraw Drawing" r:id="rId3" imgW="6153302" imgH="1029797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6934200"/>
                        <a:ext cx="9601200" cy="166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1"/>
          <p:cNvSpPr/>
          <p:nvPr/>
        </p:nvSpPr>
        <p:spPr>
          <a:xfrm>
            <a:off x="6052457" y="6596743"/>
            <a:ext cx="2481943" cy="715046"/>
          </a:xfrm>
          <a:custGeom>
            <a:avLst/>
            <a:gdLst>
              <a:gd name="connsiteX0" fmla="*/ 2481943 w 2481943"/>
              <a:gd name="connsiteY0" fmla="*/ 0 h 715046"/>
              <a:gd name="connsiteX1" fmla="*/ 2394857 w 2481943"/>
              <a:gd name="connsiteY1" fmla="*/ 21771 h 715046"/>
              <a:gd name="connsiteX2" fmla="*/ 2329543 w 2481943"/>
              <a:gd name="connsiteY2" fmla="*/ 65314 h 715046"/>
              <a:gd name="connsiteX3" fmla="*/ 2264229 w 2481943"/>
              <a:gd name="connsiteY3" fmla="*/ 130628 h 715046"/>
              <a:gd name="connsiteX4" fmla="*/ 2198914 w 2481943"/>
              <a:gd name="connsiteY4" fmla="*/ 283028 h 715046"/>
              <a:gd name="connsiteX5" fmla="*/ 1915886 w 2481943"/>
              <a:gd name="connsiteY5" fmla="*/ 283028 h 715046"/>
              <a:gd name="connsiteX6" fmla="*/ 1807029 w 2481943"/>
              <a:gd name="connsiteY6" fmla="*/ 413657 h 715046"/>
              <a:gd name="connsiteX7" fmla="*/ 1502229 w 2481943"/>
              <a:gd name="connsiteY7" fmla="*/ 435428 h 715046"/>
              <a:gd name="connsiteX8" fmla="*/ 1436914 w 2481943"/>
              <a:gd name="connsiteY8" fmla="*/ 478971 h 715046"/>
              <a:gd name="connsiteX9" fmla="*/ 718457 w 2481943"/>
              <a:gd name="connsiteY9" fmla="*/ 566057 h 715046"/>
              <a:gd name="connsiteX10" fmla="*/ 108857 w 2481943"/>
              <a:gd name="connsiteY10" fmla="*/ 631371 h 715046"/>
              <a:gd name="connsiteX11" fmla="*/ 0 w 2481943"/>
              <a:gd name="connsiteY11" fmla="*/ 653143 h 715046"/>
              <a:gd name="connsiteX12" fmla="*/ 21772 w 2481943"/>
              <a:gd name="connsiteY12" fmla="*/ 587828 h 715046"/>
              <a:gd name="connsiteX13" fmla="*/ 65314 w 2481943"/>
              <a:gd name="connsiteY13" fmla="*/ 522514 h 715046"/>
              <a:gd name="connsiteX14" fmla="*/ 21772 w 2481943"/>
              <a:gd name="connsiteY14" fmla="*/ 674914 h 715046"/>
              <a:gd name="connsiteX15" fmla="*/ 261257 w 2481943"/>
              <a:gd name="connsiteY15" fmla="*/ 696686 h 71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81943" h="715046">
                <a:moveTo>
                  <a:pt x="2481943" y="0"/>
                </a:moveTo>
                <a:cubicBezTo>
                  <a:pt x="2452914" y="7257"/>
                  <a:pt x="2422360" y="9984"/>
                  <a:pt x="2394857" y="21771"/>
                </a:cubicBezTo>
                <a:cubicBezTo>
                  <a:pt x="2370807" y="32078"/>
                  <a:pt x="2349644" y="48563"/>
                  <a:pt x="2329543" y="65314"/>
                </a:cubicBezTo>
                <a:cubicBezTo>
                  <a:pt x="2305890" y="85025"/>
                  <a:pt x="2282125" y="105574"/>
                  <a:pt x="2264229" y="130628"/>
                </a:cubicBezTo>
                <a:cubicBezTo>
                  <a:pt x="2230601" y="177707"/>
                  <a:pt x="2216681" y="229728"/>
                  <a:pt x="2198914" y="283028"/>
                </a:cubicBezTo>
                <a:cubicBezTo>
                  <a:pt x="2100920" y="266696"/>
                  <a:pt x="2015208" y="238885"/>
                  <a:pt x="1915886" y="283028"/>
                </a:cubicBezTo>
                <a:cubicBezTo>
                  <a:pt x="1809751" y="330199"/>
                  <a:pt x="1944400" y="381335"/>
                  <a:pt x="1807029" y="413657"/>
                </a:cubicBezTo>
                <a:cubicBezTo>
                  <a:pt x="1707878" y="436987"/>
                  <a:pt x="1603829" y="428171"/>
                  <a:pt x="1502229" y="435428"/>
                </a:cubicBezTo>
                <a:cubicBezTo>
                  <a:pt x="1480457" y="449942"/>
                  <a:pt x="1457015" y="462220"/>
                  <a:pt x="1436914" y="478971"/>
                </a:cubicBezTo>
                <a:cubicBezTo>
                  <a:pt x="1171869" y="699843"/>
                  <a:pt x="1725698" y="532483"/>
                  <a:pt x="718457" y="566057"/>
                </a:cubicBezTo>
                <a:cubicBezTo>
                  <a:pt x="498411" y="712755"/>
                  <a:pt x="704641" y="591652"/>
                  <a:pt x="108857" y="631371"/>
                </a:cubicBezTo>
                <a:cubicBezTo>
                  <a:pt x="71935" y="633832"/>
                  <a:pt x="36286" y="645886"/>
                  <a:pt x="0" y="653143"/>
                </a:cubicBezTo>
                <a:cubicBezTo>
                  <a:pt x="7257" y="631371"/>
                  <a:pt x="11509" y="608355"/>
                  <a:pt x="21772" y="587828"/>
                </a:cubicBezTo>
                <a:cubicBezTo>
                  <a:pt x="33474" y="564425"/>
                  <a:pt x="65314" y="496348"/>
                  <a:pt x="65314" y="522514"/>
                </a:cubicBezTo>
                <a:cubicBezTo>
                  <a:pt x="65314" y="575347"/>
                  <a:pt x="36286" y="624114"/>
                  <a:pt x="21772" y="674914"/>
                </a:cubicBezTo>
                <a:cubicBezTo>
                  <a:pt x="142164" y="715046"/>
                  <a:pt x="64137" y="696686"/>
                  <a:pt x="261257" y="69668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52600" y="697647"/>
            <a:ext cx="8763000" cy="1264980"/>
          </a:xfrm>
          <a:prstGeom prst="cloud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0" marR="0" lvl="2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en-US" sz="4800" b="1" i="0" u="none" strike="noStrike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Specific tests :- </a:t>
            </a:r>
            <a:endParaRPr kumimoji="0" lang="en-US" sz="6000" b="1" i="0" u="none" strike="noStrike" normalizeH="0" baseline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>
            <a:off x="6134100" y="1961280"/>
            <a:ext cx="38100" cy="1030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2209800" y="29718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09800" y="29718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172200" y="2971800"/>
            <a:ext cx="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0896600" y="2971800"/>
            <a:ext cx="76200" cy="419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4"/>
          <p:cNvSpPr txBox="1">
            <a:spLocks/>
          </p:cNvSpPr>
          <p:nvPr/>
        </p:nvSpPr>
        <p:spPr>
          <a:xfrm>
            <a:off x="381000" y="3962400"/>
            <a:ext cx="3962400" cy="18594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1254008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Iodoforms</a:t>
            </a:r>
            <a:r>
              <a:rPr kumimoji="0" lang="en-US" sz="4000" b="1" i="0" u="sng" strike="noStrike" kern="120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 Test</a:t>
            </a:r>
            <a:r>
              <a:rPr kumimoji="0" lang="en-US" sz="4000" b="1" i="0" u="sng" strike="noStrike" kern="1200" normalizeH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0" strike="noStrike" kern="120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for</a:t>
            </a:r>
            <a:r>
              <a:rPr kumimoji="0" lang="en-US" sz="4000" b="1" i="0" strike="noStrike" kern="1200" normalizeH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 terminal CH</a:t>
            </a:r>
            <a:r>
              <a:rPr kumimoji="0" lang="en-US" sz="4000" b="1" i="0" strike="noStrike" kern="1200" normalizeH="0" baseline="-2500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n-US" sz="4000" b="1" i="0" strike="noStrike" kern="1200" normalizeH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 group</a:t>
            </a:r>
            <a:endParaRPr kumimoji="0" lang="en-US" sz="4000" b="1" i="0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4876800" y="5257800"/>
            <a:ext cx="4038600" cy="12567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1254008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normalizeH="0" baseline="0" noProof="0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Resorcinol</a:t>
            </a:r>
            <a:r>
              <a:rPr lang="en-US" sz="4000" b="1" u="sng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sng" strike="noStrike" kern="1200" normalizeH="0" baseline="0" noProof="0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Test</a:t>
            </a:r>
            <a:r>
              <a:rPr kumimoji="0" lang="en-US" sz="4000" b="1" i="0" u="sng" strike="noStrike" kern="1200" normalizeH="0" noProof="0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lang="en-US" sz="4000" b="1" u="sng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12700" marR="0" lvl="0" indent="0" algn="ctr" defTabSz="1254008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normalizeH="0" baseline="0" noProof="0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for</a:t>
            </a:r>
            <a:r>
              <a:rPr kumimoji="0" lang="en-US" sz="4000" b="1" i="0" strike="noStrike" kern="1200" normalizeH="0" noProof="0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 formaldehyde</a:t>
            </a:r>
            <a:endParaRPr kumimoji="0" lang="en-US" sz="4000" b="1" i="0" strike="noStrike" kern="1200" normalizeH="0" baseline="0" noProof="0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8229600" y="7162800"/>
            <a:ext cx="4267200" cy="12567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1254008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normalizeH="0" baseline="0" noProof="0" dirty="0" err="1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9900"/>
                </a:solidFill>
                <a:uLnTx/>
                <a:uFillTx/>
                <a:latin typeface="+mj-lt"/>
                <a:ea typeface="+mj-ea"/>
                <a:cs typeface="+mj-cs"/>
              </a:rPr>
              <a:t>Cannizaro</a:t>
            </a:r>
            <a:r>
              <a:rPr kumimoji="0" lang="en-US" sz="4000" b="1" i="0" u="sng" strike="noStrike" kern="1200" normalizeH="0" noProof="0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9900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000" b="1" u="sng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9900"/>
                </a:solidFill>
                <a:latin typeface="+mj-lt"/>
                <a:ea typeface="+mj-ea"/>
                <a:cs typeface="+mj-cs"/>
              </a:rPr>
              <a:t>reaction</a:t>
            </a:r>
            <a:r>
              <a:rPr kumimoji="0" lang="en-US" sz="4000" b="1" i="0" u="sng" strike="noStrike" kern="1200" normalizeH="0" noProof="0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9900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lang="en-US" sz="4000" b="1" u="sng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009900"/>
              </a:solidFill>
              <a:latin typeface="+mj-lt"/>
              <a:ea typeface="+mj-ea"/>
              <a:cs typeface="+mj-cs"/>
            </a:endParaRPr>
          </a:p>
          <a:p>
            <a:pPr marL="12700" marR="0" lvl="0" indent="0" algn="ctr" defTabSz="1254008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normalizeH="0" baseline="0" noProof="0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9900"/>
                </a:solidFill>
                <a:uLnTx/>
                <a:uFillTx/>
                <a:latin typeface="+mj-lt"/>
                <a:ea typeface="+mj-ea"/>
                <a:cs typeface="+mj-cs"/>
              </a:rPr>
              <a:t>for</a:t>
            </a:r>
            <a:r>
              <a:rPr kumimoji="0" lang="en-US" sz="4000" b="1" i="0" strike="noStrike" kern="1200" normalizeH="0" noProof="0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9900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strike="noStrike" kern="1200" normalizeH="0" noProof="0" dirty="0" err="1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9900"/>
                </a:solidFill>
                <a:uLnTx/>
                <a:uFillTx/>
                <a:latin typeface="+mj-lt"/>
                <a:ea typeface="+mj-ea"/>
                <a:cs typeface="+mj-cs"/>
              </a:rPr>
              <a:t>benzaldehyde</a:t>
            </a:r>
            <a:endParaRPr kumimoji="0" lang="en-US" sz="4000" b="1" i="0" strike="noStrike" kern="1200" normalizeH="0" baseline="0" noProof="0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0099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Chemical-PowerPoint-Template-2709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Chemical-PowerPoint-Template-27095</Template>
  <TotalTime>838</TotalTime>
  <Words>1103</Words>
  <Application>Microsoft Office PowerPoint</Application>
  <PresentationFormat>Custom</PresentationFormat>
  <Paragraphs>171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Aharoni</vt:lpstr>
      <vt:lpstr>Arial</vt:lpstr>
      <vt:lpstr>Baskerville Old Face</vt:lpstr>
      <vt:lpstr>Calibri</vt:lpstr>
      <vt:lpstr>Comic Sans MS</vt:lpstr>
      <vt:lpstr>Courier New</vt:lpstr>
      <vt:lpstr>Kristen ITC</vt:lpstr>
      <vt:lpstr>Segoe Print</vt:lpstr>
      <vt:lpstr>Times New Roman</vt:lpstr>
      <vt:lpstr>Wingdings</vt:lpstr>
      <vt:lpstr>Chemical-PowerPoint-Template-27095</vt:lpstr>
      <vt:lpstr>CS ChemDraw Drawing</vt:lpstr>
      <vt:lpstr>PowerPoint Presentation</vt:lpstr>
      <vt:lpstr>PowerPoint Presentation</vt:lpstr>
      <vt:lpstr>Physical properties </vt:lpstr>
      <vt:lpstr>Chemical Properties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 - ANAS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2O14</dc:creator>
  <cp:lastModifiedBy>hp</cp:lastModifiedBy>
  <cp:revision>166</cp:revision>
  <dcterms:created xsi:type="dcterms:W3CDTF">2017-10-22T17:17:58Z</dcterms:created>
  <dcterms:modified xsi:type="dcterms:W3CDTF">2025-12-29T17:41:45Z</dcterms:modified>
</cp:coreProperties>
</file>