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1" r:id="rId6"/>
    <p:sldId id="260" r:id="rId7"/>
    <p:sldId id="259" r:id="rId8"/>
    <p:sldId id="262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3300"/>
    <a:srgbClr val="FF0066"/>
    <a:srgbClr val="003300"/>
    <a:srgbClr val="CC0000"/>
    <a:srgbClr val="6E5552"/>
    <a:srgbClr val="FF9933"/>
    <a:srgbClr val="62C53B"/>
    <a:srgbClr val="0C788E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74" d="100"/>
          <a:sy n="74" d="100"/>
        </p:scale>
        <p:origin x="136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A5016-8C33-4560-B1C3-B38F526583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67FA-4E20-49D9-93E8-200C19FE1C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74253-2FE3-494D-9795-CE27DD36C5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5DE4-0DB0-42B3-9931-8EDDDB8EDE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2B7C-06D7-428B-98F2-BF9CA79ED6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4DBA-0534-4D34-A90C-6BAC9F29A9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355C3-C705-4834-835C-8D6808CF1A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BA15E-F0C2-4F42-B0D3-64EB92C282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14D7-5BF6-42D1-82B8-6B95B46826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CE5C-D0DF-4084-BEB3-47FDE0BA5A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2F5D-C47A-401A-8C31-5AFAC1DF7A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15F456-0128-4D65-B73D-76474454A1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95263" y="3645024"/>
            <a:ext cx="3497216" cy="2941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3573016"/>
            <a:ext cx="53285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Identification of ester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908720"/>
            <a:ext cx="507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Organic chemistry lab.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A3E042F-DD93-41CD-03BD-5391E44CCA18}"/>
              </a:ext>
            </a:extLst>
          </p:cNvPr>
          <p:cNvSpPr txBox="1"/>
          <p:nvPr/>
        </p:nvSpPr>
        <p:spPr>
          <a:xfrm>
            <a:off x="1255004" y="5327342"/>
            <a:ext cx="3352800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6200"/>
              </a:lnSpc>
              <a:spcBef>
                <a:spcPts val="310"/>
              </a:spcBef>
            </a:pPr>
            <a:r>
              <a:rPr lang="en-US" sz="3200" baseline="2859" dirty="0">
                <a:solidFill>
                  <a:srgbClr val="6F2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/>
                <a:cs typeface="Kristen ITC"/>
              </a:rPr>
              <a:t>M.Sc. </a:t>
            </a:r>
            <a:r>
              <a:rPr lang="en-US" sz="3200" baseline="2859" dirty="0" err="1">
                <a:solidFill>
                  <a:srgbClr val="6F2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/>
                <a:cs typeface="Kristen ITC"/>
              </a:rPr>
              <a:t>Hala</a:t>
            </a:r>
            <a:r>
              <a:rPr lang="en-US" sz="3200" baseline="2859" dirty="0">
                <a:solidFill>
                  <a:srgbClr val="6F2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/>
                <a:cs typeface="Kristen ITC"/>
              </a:rPr>
              <a:t> Ayad M. R.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/>
              <a:cs typeface="Kristen IT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1763688" y="2564904"/>
            <a:ext cx="5904656" cy="142603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strike="noStrike" kern="0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Procedure</a:t>
            </a:r>
          </a:p>
        </p:txBody>
      </p:sp>
      <p:pic>
        <p:nvPicPr>
          <p:cNvPr id="7" name="Picture 6" descr="15596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05672"/>
            <a:ext cx="259228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48064" y="3160712"/>
            <a:ext cx="36724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In </a:t>
            </a:r>
            <a:r>
              <a:rPr lang="en-US" sz="2000">
                <a:latin typeface="Andalus" pitchFamily="18" charset="-78"/>
                <a:ea typeface="Arial Unicode MS" pitchFamily="34" charset="-128"/>
                <a:cs typeface="Andalus" pitchFamily="18" charset="-78"/>
              </a:rPr>
              <a:t>beaker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, mix 2 ml of vegetable oil and 3 ml of ethanol.</a:t>
            </a: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ea typeface="Arial Unicode MS" pitchFamily="34" charset="-128"/>
              <a:cs typeface="Andalus" pitchFamily="18" charset="-78"/>
            </a:endParaRP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20 drops of 50 %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NaOH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. </a:t>
            </a: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000" dirty="0">
              <a:latin typeface="Andalus" pitchFamily="18" charset="-78"/>
              <a:ea typeface="Arial Unicode MS" pitchFamily="34" charset="-128"/>
              <a:cs typeface="Andalus" pitchFamily="18" charset="-78"/>
            </a:endParaRP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Heat the mixture, until it becomes a thick paste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 then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cooled. Note the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appearance of the</a:t>
            </a:r>
            <a:r>
              <a:rPr lang="en-US" sz="2000" dirty="0">
                <a:latin typeface="Andalus" pitchFamily="18" charset="-78"/>
                <a:ea typeface="Arial Unicode MS" pitchFamily="34" charset="-128"/>
                <a:cs typeface="Andalus" pitchFamily="18" charset="-78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product.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580112" y="2348880"/>
            <a:ext cx="3168352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Saponification</a:t>
            </a: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1916832"/>
            <a:ext cx="34563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In test tube add few drops of sample dissolved in methanol.</a:t>
            </a: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Add (1ml) of (</a:t>
            </a:r>
            <a:r>
              <a:rPr lang="en-US" sz="2000" dirty="0" err="1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NaOH</a:t>
            </a:r>
            <a:r>
              <a:rPr lang="en-US" sz="2000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30%) then (1ml) of hydroxyl </a:t>
            </a:r>
            <a:r>
              <a:rPr lang="en-US" sz="2000" dirty="0" err="1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amine.HCl</a:t>
            </a:r>
            <a:endParaRPr lang="en-US" sz="2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MUST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the solution is basic (check by litmus paper).</a:t>
            </a: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Heat in water bath for (2min) then cooled</a:t>
            </a:r>
            <a:r>
              <a:rPr lang="en-US" sz="2000" dirty="0">
                <a:solidFill>
                  <a:srgbClr val="80008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>
                <a:solidFill>
                  <a:srgbClr val="800080"/>
                </a:solidFill>
                <a:latin typeface="Andalus" pitchFamily="18" charset="-78"/>
                <a:cs typeface="Andalus" pitchFamily="18" charset="-78"/>
              </a:rPr>
              <a:t>Add (</a:t>
            </a:r>
            <a:r>
              <a:rPr lang="en-US" sz="2000" dirty="0" err="1">
                <a:solidFill>
                  <a:srgbClr val="800080"/>
                </a:solidFill>
                <a:latin typeface="Andalus" pitchFamily="18" charset="-78"/>
                <a:cs typeface="Andalus" pitchFamily="18" charset="-78"/>
              </a:rPr>
              <a:t>HCl</a:t>
            </a:r>
            <a:r>
              <a:rPr lang="en-US" sz="2000" dirty="0">
                <a:solidFill>
                  <a:srgbClr val="800080"/>
                </a:solidFill>
                <a:latin typeface="Andalus" pitchFamily="18" charset="-78"/>
                <a:cs typeface="Andalus" pitchFamily="18" charset="-78"/>
              </a:rPr>
              <a:t> dil.) until have acidic solution (check by litmus paper).</a:t>
            </a: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>
                <a:solidFill>
                  <a:srgbClr val="FF3300"/>
                </a:solidFill>
                <a:latin typeface="Andalus" pitchFamily="18" charset="-78"/>
                <a:cs typeface="Andalus" pitchFamily="18" charset="-78"/>
              </a:rPr>
              <a:t>Add (2 drops) of FeCl3, note the result.</a:t>
            </a: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043608" y="1196752"/>
            <a:ext cx="259228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test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16016" y="1340768"/>
            <a:ext cx="0" cy="551723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0px-Ester-genera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45024"/>
            <a:ext cx="2733438" cy="210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Naming+Esters+The+name+of+an+ester+contains+the+names+of.jpg"/>
          <p:cNvPicPr>
            <a:picLocks noChangeAspect="1"/>
          </p:cNvPicPr>
          <p:nvPr/>
        </p:nvPicPr>
        <p:blipFill>
          <a:blip r:embed="rId4" cstate="print"/>
          <a:srcRect t="6729" r="16076" b="14211"/>
          <a:stretch>
            <a:fillRect/>
          </a:stretch>
        </p:blipFill>
        <p:spPr>
          <a:xfrm>
            <a:off x="251520" y="3068960"/>
            <a:ext cx="5256584" cy="3384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98884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Organic compounds are derived from a carboxylic acid and an alcohol.</a:t>
            </a:r>
          </a:p>
        </p:txBody>
      </p:sp>
      <p:sp>
        <p:nvSpPr>
          <p:cNvPr id="7" name="Rectangle 6"/>
          <p:cNvSpPr/>
          <p:nvPr/>
        </p:nvSpPr>
        <p:spPr>
          <a:xfrm>
            <a:off x="-180528" y="1124744"/>
            <a:ext cx="3672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Esters:-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1412776"/>
            <a:ext cx="3672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Examples:- 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11560" y="2852936"/>
            <a:ext cx="8208912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HCOOCH</a:t>
            </a:r>
            <a:r>
              <a:rPr kumimoji="0" 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CH</a:t>
            </a:r>
            <a:r>
              <a:rPr kumimoji="0" 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COOCH</a:t>
            </a:r>
            <a:r>
              <a:rPr kumimoji="0" 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CH</a:t>
            </a:r>
            <a:r>
              <a:rPr kumimoji="0" 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COOCH</a:t>
            </a:r>
            <a:r>
              <a:rPr kumimoji="0" 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</a:t>
            </a:r>
            <a:r>
              <a:rPr kumimoji="0" 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Methyl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formate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methyl acetate                      ethyl acetate 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3347864" y="4509120"/>
          <a:ext cx="2732015" cy="1410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r:id="rId3" imgW="1517904" imgH="749808" progId="">
                  <p:embed/>
                </p:oleObj>
              </mc:Choice>
              <mc:Fallback>
                <p:oleObj r:id="rId3" imgW="1517904" imgH="749808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509120"/>
                        <a:ext cx="2732015" cy="1410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63888" y="5949280"/>
            <a:ext cx="2411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Methyl benzoate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header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077072"/>
            <a:ext cx="6120680" cy="1843261"/>
          </a:xfrm>
          <a:prstGeom prst="rect">
            <a:avLst/>
          </a:prstGeom>
        </p:spPr>
      </p:pic>
      <p:pic>
        <p:nvPicPr>
          <p:cNvPr id="5" name="Picture 4" descr="e4q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484784"/>
            <a:ext cx="6445255" cy="2296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00" y="260648"/>
            <a:ext cx="817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Preparation of ester</a:t>
            </a:r>
          </a:p>
        </p:txBody>
      </p:sp>
      <p:pic>
        <p:nvPicPr>
          <p:cNvPr id="6" name="Picture 5" descr="3465109_or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65104"/>
            <a:ext cx="313184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059832" y="2204864"/>
            <a:ext cx="3312368" cy="3371136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Uses of Ester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594928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Perfumes</a:t>
            </a:r>
          </a:p>
        </p:txBody>
      </p:sp>
      <p:pic>
        <p:nvPicPr>
          <p:cNvPr id="5" name="Picture 4" descr="500_F_162822263_yqVGK8uUCR7CBybwGKdK1E3bcwTVkN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185084"/>
            <a:ext cx="1800200" cy="1692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7164288" y="580526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Flavoring </a:t>
            </a:r>
          </a:p>
        </p:txBody>
      </p:sp>
      <p:pic>
        <p:nvPicPr>
          <p:cNvPr id="7" name="Picture 6" descr="lorann-oils-flavouring-1-dram-strawberry-kiwi.jpg"/>
          <p:cNvPicPr>
            <a:picLocks noChangeAspect="1"/>
          </p:cNvPicPr>
          <p:nvPr/>
        </p:nvPicPr>
        <p:blipFill>
          <a:blip r:embed="rId3" cstate="print"/>
          <a:srcRect t="14300" b="11151"/>
          <a:stretch>
            <a:fillRect/>
          </a:stretch>
        </p:blipFill>
        <p:spPr>
          <a:xfrm>
            <a:off x="6660232" y="3933056"/>
            <a:ext cx="201622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 l="31862" t="26727" b="19819"/>
          <a:stretch>
            <a:fillRect/>
          </a:stretch>
        </p:blipFill>
        <p:spPr bwMode="auto">
          <a:xfrm>
            <a:off x="3491880" y="404664"/>
            <a:ext cx="244827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923928" y="148478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Detergents</a:t>
            </a:r>
          </a:p>
        </p:txBody>
      </p:sp>
      <p:pic>
        <p:nvPicPr>
          <p:cNvPr id="10" name="Picture 9" descr="rrw.jpg"/>
          <p:cNvPicPr>
            <a:picLocks noChangeAspect="1"/>
          </p:cNvPicPr>
          <p:nvPr/>
        </p:nvPicPr>
        <p:blipFill>
          <a:blip r:embed="rId5" cstate="print"/>
          <a:srcRect l="13579" b="7676"/>
          <a:stretch>
            <a:fillRect/>
          </a:stretch>
        </p:blipFill>
        <p:spPr>
          <a:xfrm>
            <a:off x="6876256" y="836712"/>
            <a:ext cx="1728192" cy="1245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7092280" y="227687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Medications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1600" y="2276872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Biodiesel</a:t>
            </a:r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836712"/>
            <a:ext cx="1728192" cy="1359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mistryset_dribbb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3761656"/>
            <a:ext cx="3096344" cy="309634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2132856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Colorless</a:t>
            </a:r>
            <a:r>
              <a:rPr lang="en-US" sz="2400" dirty="0">
                <a:latin typeface="Aharoni" pitchFamily="2" charset="-79"/>
                <a:ea typeface="Calibri" pitchFamily="34" charset="0"/>
                <a:cs typeface="Aharoni" pitchFamily="2" charset="-79"/>
              </a:rPr>
              <a:t>,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liquids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400" dirty="0"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fruity aromas.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The aroma and flavor of many foods are due to of esters.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412776"/>
            <a:ext cx="4088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indent="-457200"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2800" b="1" spc="-5" dirty="0">
                <a:solidFill>
                  <a:srgbClr val="C00000"/>
                </a:solidFill>
                <a:latin typeface="Arial"/>
                <a:cs typeface="Arial"/>
              </a:rPr>
              <a:t>Physical</a:t>
            </a:r>
            <a:r>
              <a:rPr lang="en-US" sz="2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properties: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912" y="4581128"/>
            <a:ext cx="4326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indent="-457200"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2800" b="1" spc="-5" dirty="0">
                <a:solidFill>
                  <a:srgbClr val="7030A0"/>
                </a:solidFill>
                <a:latin typeface="Arial"/>
                <a:cs typeface="Arial"/>
              </a:rPr>
              <a:t>Chemical</a:t>
            </a:r>
            <a:r>
              <a:rPr lang="en-US" sz="2800" b="1" spc="-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/>
                <a:cs typeface="Arial"/>
              </a:rPr>
              <a:t>properties: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39952" y="5229200"/>
            <a:ext cx="4104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Soluble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in water , H</a:t>
            </a:r>
            <a:r>
              <a: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2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SO</a:t>
            </a:r>
            <a:r>
              <a: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4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9752" y="476672"/>
            <a:ext cx="512710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>
              <a:lnSpc>
                <a:spcPct val="100000"/>
              </a:lnSpc>
              <a:spcBef>
                <a:spcPts val="100"/>
              </a:spcBef>
            </a:pPr>
            <a:r>
              <a:rPr lang="en-US" b="1" u="sng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General Test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7664" y="170080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itchFamily="66" charset="0"/>
                <a:cs typeface="Consolas" pitchFamily="49" charset="0"/>
              </a:rPr>
              <a:t>-</a:t>
            </a:r>
            <a:r>
              <a:rPr lang="en-US" sz="2400" dirty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Ferric </a:t>
            </a:r>
            <a:r>
              <a:rPr lang="en-US" sz="2400" dirty="0" err="1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hydroxamate</a:t>
            </a:r>
            <a:r>
              <a:rPr lang="en-US" sz="2400" dirty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test</a:t>
            </a:r>
          </a:p>
          <a:p>
            <a:endParaRPr lang="en-US" sz="1600" b="1" dirty="0">
              <a:latin typeface="Comic Sans MS" pitchFamily="66" charset="0"/>
              <a:cs typeface="Consolas" pitchFamily="49" charset="0"/>
            </a:endParaRPr>
          </a:p>
          <a:p>
            <a:r>
              <a:rPr lang="en-US" sz="2400" b="1" dirty="0">
                <a:latin typeface="Comic Sans MS" pitchFamily="66" charset="0"/>
                <a:cs typeface="Consolas" pitchFamily="49" charset="0"/>
              </a:rPr>
              <a:t>- Reagent is </a:t>
            </a: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NH</a:t>
            </a:r>
            <a:r>
              <a:rPr lang="en-US" sz="2400" b="1" baseline="-25000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2</a:t>
            </a: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OH.HCl</a:t>
            </a:r>
            <a:r>
              <a:rPr lang="en-US" sz="2400" b="1" dirty="0">
                <a:latin typeface="Comic Sans MS" pitchFamily="66" charset="0"/>
                <a:cs typeface="Consolas" pitchFamily="49" charset="0"/>
              </a:rPr>
              <a:t>, </a:t>
            </a:r>
            <a:r>
              <a:rPr lang="en-US" sz="2400" b="1" dirty="0">
                <a:solidFill>
                  <a:srgbClr val="FF3300"/>
                </a:solidFill>
                <a:latin typeface="Comic Sans MS" pitchFamily="66" charset="0"/>
                <a:cs typeface="Consolas" pitchFamily="49" charset="0"/>
              </a:rPr>
              <a:t>FeCl</a:t>
            </a:r>
            <a:r>
              <a:rPr lang="en-US" sz="2400" b="1" baseline="-25000" dirty="0">
                <a:solidFill>
                  <a:srgbClr val="FF3300"/>
                </a:solidFill>
                <a:latin typeface="Comic Sans MS" pitchFamily="66" charset="0"/>
                <a:cs typeface="Consolas" pitchFamily="49" charset="0"/>
              </a:rPr>
              <a:t>3</a:t>
            </a:r>
          </a:p>
          <a:p>
            <a:endParaRPr lang="en-US" sz="1600" b="1" dirty="0">
              <a:latin typeface="Comic Sans MS" pitchFamily="66" charset="0"/>
              <a:cs typeface="Consolas" pitchFamily="49" charset="0"/>
            </a:endParaRPr>
          </a:p>
          <a:p>
            <a:pPr marL="237304" indent="-237304">
              <a:buFontTx/>
              <a:buChar char="-"/>
            </a:pPr>
            <a:r>
              <a:rPr lang="en-US" sz="2400" b="1" dirty="0">
                <a:latin typeface="Comic Sans MS" pitchFamily="66" charset="0"/>
                <a:cs typeface="Consolas" pitchFamily="49" charset="0"/>
              </a:rPr>
              <a:t>Depends on </a:t>
            </a:r>
            <a:r>
              <a:rPr lang="en-US" sz="2400" b="1" dirty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hydroxyl amine hydrochloride react with ester under basic condition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to form </a:t>
            </a:r>
            <a:r>
              <a:rPr lang="en-US" sz="2400" b="1" dirty="0" err="1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hydroxamic</a:t>
            </a:r>
            <a:r>
              <a:rPr lang="en-US" sz="2400" b="1" dirty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 acid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  <a:cs typeface="Consolas" pitchFamily="49" charset="0"/>
              </a:rPr>
              <a:t>then addition (FeCl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  <a:cs typeface="Consolas" pitchFamily="49" charset="0"/>
              </a:rPr>
              <a:t>3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  <a:cs typeface="Consolas" pitchFamily="49" charset="0"/>
              </a:rPr>
              <a:t>) under acidic condition</a:t>
            </a:r>
            <a:r>
              <a:rPr lang="en-US" sz="2400" b="1" dirty="0">
                <a:solidFill>
                  <a:srgbClr val="FF99CC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to form complex color.</a:t>
            </a:r>
          </a:p>
          <a:p>
            <a:pPr marL="237304" indent="-237304">
              <a:buFontTx/>
              <a:buChar char="-"/>
            </a:pPr>
            <a:endParaRPr lang="en-US" sz="1600" b="1" dirty="0">
              <a:solidFill>
                <a:srgbClr val="CCFF33"/>
              </a:solidFill>
              <a:latin typeface="Comic Sans MS" pitchFamily="66" charset="0"/>
              <a:cs typeface="Consolas" pitchFamily="49" charset="0"/>
            </a:endParaRPr>
          </a:p>
          <a:p>
            <a:pPr marL="237304" indent="-237304"/>
            <a:r>
              <a:rPr lang="en-US" sz="2400" b="1" dirty="0">
                <a:latin typeface="Comic Sans MS" pitchFamily="66" charset="0"/>
                <a:cs typeface="Consolas" pitchFamily="49" charset="0"/>
              </a:rPr>
              <a:t> - Produced</a:t>
            </a:r>
            <a:r>
              <a:rPr lang="en-US" sz="2400" b="1" dirty="0">
                <a:solidFill>
                  <a:srgbClr val="CCFF33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rgbClr val="CC0000"/>
                </a:solidFill>
                <a:latin typeface="Comic Sans MS" pitchFamily="66" charset="0"/>
                <a:cs typeface="Consolas" pitchFamily="49" charset="0"/>
              </a:rPr>
              <a:t>deep red color.</a:t>
            </a:r>
          </a:p>
        </p:txBody>
      </p:sp>
      <p:pic>
        <p:nvPicPr>
          <p:cNvPr id="6" name="Picture 5" descr="50179086-illustration-of-medical-research-and-scientific-experi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653136"/>
            <a:ext cx="269979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chols Screenshot 6-4-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8459381" cy="22196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988840"/>
            <a:ext cx="4063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indent="-457200"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2800" b="1" spc="-5" dirty="0">
                <a:solidFill>
                  <a:srgbClr val="7030A0"/>
                </a:solidFill>
                <a:latin typeface="Arial"/>
                <a:cs typeface="Arial"/>
              </a:rPr>
              <a:t>Chemical equation</a:t>
            </a:r>
            <a:r>
              <a:rPr lang="en-US" sz="2800" b="1" dirty="0">
                <a:solidFill>
                  <a:srgbClr val="7030A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5" name="Picture 4" descr="lovefedf.png"/>
          <p:cNvPicPr>
            <a:picLocks noChangeAspect="1"/>
          </p:cNvPicPr>
          <p:nvPr/>
        </p:nvPicPr>
        <p:blipFill>
          <a:blip r:embed="rId4" cstate="print"/>
          <a:srcRect l="14916" r="14482"/>
          <a:stretch>
            <a:fillRect/>
          </a:stretch>
        </p:blipFill>
        <p:spPr>
          <a:xfrm>
            <a:off x="251520" y="4725144"/>
            <a:ext cx="2267744" cy="2132856"/>
          </a:xfrm>
          <a:prstGeom prst="rect">
            <a:avLst/>
          </a:prstGeom>
        </p:spPr>
      </p:pic>
      <p:pic>
        <p:nvPicPr>
          <p:cNvPr id="6" name="Picture 2" descr="Ferric Hydroxamate Test: negative result is dark orange solution, positive result is deep maroon or burgundy solution"/>
          <p:cNvPicPr>
            <a:picLocks noChangeAspect="1" noChangeArrowheads="1"/>
          </p:cNvPicPr>
          <p:nvPr/>
        </p:nvPicPr>
        <p:blipFill>
          <a:blip r:embed="rId5" cstate="print"/>
          <a:srcRect l="64175" t="27953"/>
          <a:stretch>
            <a:fillRect/>
          </a:stretch>
        </p:blipFill>
        <p:spPr bwMode="auto">
          <a:xfrm>
            <a:off x="5724128" y="5301208"/>
            <a:ext cx="2016224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55776" y="260648"/>
            <a:ext cx="4427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The preparation of soap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2800" b="1" i="0" u="none" strike="noStrike" normalizeH="0" baseline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Saponification</a:t>
            </a:r>
            <a:r>
              <a:rPr kumimoji="0" lang="en-US" sz="2800" b="1" i="0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sz="1400" b="1" i="0" u="none" strike="noStrike" normalizeH="0" baseline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54726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hangingPunct="0">
              <a:buFontTx/>
              <a:buChar char="-"/>
            </a:pPr>
            <a:r>
              <a:rPr lang="en-US" sz="2000" dirty="0">
                <a:latin typeface="Kristen ITC" pitchFamily="66" charset="0"/>
                <a:ea typeface="Calibri" pitchFamily="34" charset="0"/>
                <a:cs typeface="Arial" pitchFamily="34" charset="0"/>
              </a:rPr>
              <a:t>Soap is prepared by </a:t>
            </a:r>
            <a:r>
              <a:rPr lang="en-US" sz="2000" dirty="0">
                <a:solidFill>
                  <a:srgbClr val="C00000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the hydrolysis of triglycerides in the presence of strong base like </a:t>
            </a:r>
            <a:r>
              <a:rPr lang="en-US" sz="2000" dirty="0" err="1">
                <a:solidFill>
                  <a:srgbClr val="C00000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NaOH</a:t>
            </a:r>
            <a:r>
              <a:rPr lang="en-US" sz="2000" dirty="0">
                <a:solidFill>
                  <a:srgbClr val="C00000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 or KOH.</a:t>
            </a:r>
          </a:p>
          <a:p>
            <a:pPr lvl="0" algn="justLow" eaLnBrk="0" hangingPunct="0">
              <a:buFontTx/>
              <a:buChar char="-"/>
            </a:pPr>
            <a:endParaRPr lang="en-US" sz="2000" dirty="0">
              <a:solidFill>
                <a:srgbClr val="C00000"/>
              </a:solidFill>
              <a:latin typeface="Kristen ITC" pitchFamily="66" charset="0"/>
              <a:ea typeface="Calibri" pitchFamily="34" charset="0"/>
              <a:cs typeface="Arial" pitchFamily="34" charset="0"/>
            </a:endParaRPr>
          </a:p>
          <a:p>
            <a:pPr lvl="0" algn="justLow" eaLnBrk="0" hangingPunct="0"/>
            <a:endParaRPr lang="en-US" sz="2000" dirty="0">
              <a:solidFill>
                <a:srgbClr val="C00000"/>
              </a:solidFill>
              <a:latin typeface="Kristen ITC" pitchFamily="66" charset="0"/>
              <a:ea typeface="Calibri" pitchFamily="34" charset="0"/>
              <a:cs typeface="Arial" pitchFamily="34" charset="0"/>
            </a:endParaRPr>
          </a:p>
          <a:p>
            <a:pPr lvl="0" algn="justLow" eaLnBrk="0" hangingPunct="0">
              <a:buFontTx/>
              <a:buChar char="-"/>
            </a:pPr>
            <a:endParaRPr lang="en-US" sz="2000" dirty="0">
              <a:latin typeface="Kristen ITC" pitchFamily="66" charset="0"/>
              <a:ea typeface="Calibri" pitchFamily="34" charset="0"/>
              <a:cs typeface="Arial" pitchFamily="34" charset="0"/>
            </a:endParaRPr>
          </a:p>
          <a:p>
            <a:pPr lvl="0" algn="justLow" eaLnBrk="0" hangingPunct="0"/>
            <a:r>
              <a:rPr lang="en-US" sz="2000" dirty="0">
                <a:latin typeface="Kristen ITC" pitchFamily="66" charset="0"/>
                <a:ea typeface="Calibri" pitchFamily="34" charset="0"/>
                <a:cs typeface="Arial" pitchFamily="34" charset="0"/>
              </a:rPr>
              <a:t>- fatty acids salt as products of the hydrolysis. Then neutralized by the </a:t>
            </a:r>
            <a:r>
              <a:rPr lang="en-US" sz="2000" dirty="0" err="1">
                <a:latin typeface="Kristen ITC" pitchFamily="66" charset="0"/>
                <a:ea typeface="Calibri" pitchFamily="34" charset="0"/>
                <a:cs typeface="Arial" pitchFamily="34" charset="0"/>
              </a:rPr>
              <a:t>NaOH</a:t>
            </a:r>
            <a:r>
              <a:rPr lang="en-US" sz="2000" dirty="0">
                <a:latin typeface="Kristen ITC" pitchFamily="66" charset="0"/>
                <a:ea typeface="Calibri" pitchFamily="34" charset="0"/>
                <a:cs typeface="Arial" pitchFamily="34" charset="0"/>
              </a:rPr>
              <a:t> or KOH to form the soap (salt of a fatty acid).</a:t>
            </a:r>
            <a:endParaRPr lang="en-US" sz="1100" dirty="0">
              <a:latin typeface="Kristen ITC" pitchFamily="66" charset="0"/>
              <a:cs typeface="Arial" pitchFamily="34" charset="0"/>
            </a:endParaRPr>
          </a:p>
          <a:p>
            <a:pPr lvl="0" algn="justLow" eaLnBrk="0" hangingPunct="0"/>
            <a:endParaRPr lang="en-US" sz="2000" dirty="0">
              <a:latin typeface="Kristen ITC" pitchFamily="66" charset="0"/>
              <a:ea typeface="Calibri" pitchFamily="34" charset="0"/>
              <a:cs typeface="Arial" pitchFamily="34" charset="0"/>
            </a:endParaRPr>
          </a:p>
          <a:p>
            <a:pPr lvl="0" algn="justLow" eaLnBrk="0" hangingPunct="0"/>
            <a:r>
              <a:rPr lang="en-US" sz="2000" dirty="0">
                <a:latin typeface="Kristen ITC" pitchFamily="66" charset="0"/>
                <a:ea typeface="Calibri" pitchFamily="34" charset="0"/>
                <a:cs typeface="Arial" pitchFamily="34" charset="0"/>
              </a:rPr>
              <a:t>- The reaction that produces soap is called </a:t>
            </a:r>
            <a:r>
              <a:rPr lang="en-US" u="sng" dirty="0" err="1">
                <a:solidFill>
                  <a:srgbClr val="FF0066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Saponification</a:t>
            </a:r>
            <a:endParaRPr lang="en-US" sz="1100" u="sng" dirty="0">
              <a:solidFill>
                <a:srgbClr val="FF0066"/>
              </a:solidFill>
              <a:latin typeface="Kristen ITC" pitchFamily="66" charset="0"/>
              <a:cs typeface="Arial" pitchFamily="34" charset="0"/>
            </a:endParaRPr>
          </a:p>
        </p:txBody>
      </p:sp>
      <p:pic>
        <p:nvPicPr>
          <p:cNvPr id="1027" name="Picture 3" descr="Image result for saponification"/>
          <p:cNvPicPr>
            <a:picLocks noChangeAspect="1" noChangeArrowheads="1"/>
          </p:cNvPicPr>
          <p:nvPr/>
        </p:nvPicPr>
        <p:blipFill>
          <a:blip r:embed="rId2" cstate="print"/>
          <a:srcRect t="21467" b="14130"/>
          <a:stretch>
            <a:fillRect/>
          </a:stretch>
        </p:blipFill>
        <p:spPr bwMode="auto">
          <a:xfrm>
            <a:off x="6156176" y="1628800"/>
            <a:ext cx="2663807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Image result for saponification"/>
          <p:cNvPicPr>
            <a:picLocks noChangeAspect="1" noChangeArrowheads="1"/>
          </p:cNvPicPr>
          <p:nvPr/>
        </p:nvPicPr>
        <p:blipFill>
          <a:blip r:embed="rId3" cstate="print"/>
          <a:srcRect t="17684" b="4507"/>
          <a:stretch>
            <a:fillRect/>
          </a:stretch>
        </p:blipFill>
        <p:spPr bwMode="auto">
          <a:xfrm>
            <a:off x="6012160" y="3573016"/>
            <a:ext cx="288032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14265</TotalTime>
  <Words>326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Andalus</vt:lpstr>
      <vt:lpstr>Arial</vt:lpstr>
      <vt:lpstr>Comic Sans MS</vt:lpstr>
      <vt:lpstr>Kristen ITC</vt:lpstr>
      <vt:lpstr>Wingdings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Test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creator>Free PPT Backgrounds</dc:creator>
  <dc:description>Free PPT Backgrounds_x000d_
http://www.freepptbackgrounds.net</dc:description>
  <cp:lastModifiedBy>hp</cp:lastModifiedBy>
  <cp:revision>892</cp:revision>
  <dcterms:created xsi:type="dcterms:W3CDTF">2010-05-23T14:28:12Z</dcterms:created>
  <dcterms:modified xsi:type="dcterms:W3CDTF">2025-12-29T17:46:39Z</dcterms:modified>
</cp:coreProperties>
</file>