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87" r:id="rId5"/>
    <p:sldId id="261" r:id="rId6"/>
    <p:sldId id="262" r:id="rId7"/>
    <p:sldId id="264" r:id="rId8"/>
    <p:sldId id="263" r:id="rId9"/>
    <p:sldId id="265" r:id="rId10"/>
    <p:sldId id="266" r:id="rId11"/>
    <p:sldId id="288" r:id="rId12"/>
    <p:sldId id="279" r:id="rId13"/>
    <p:sldId id="273" r:id="rId14"/>
    <p:sldId id="289" r:id="rId15"/>
    <p:sldId id="282" r:id="rId16"/>
    <p:sldId id="281" r:id="rId17"/>
    <p:sldId id="283" r:id="rId18"/>
    <p:sldId id="285" r:id="rId19"/>
    <p:sldId id="291" r:id="rId20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66"/>
    <a:srgbClr val="CC00FF"/>
    <a:srgbClr val="FF00FF"/>
    <a:srgbClr val="FFFF66"/>
    <a:srgbClr val="99FF99"/>
    <a:srgbClr val="00FF00"/>
    <a:srgbClr val="CCCCFF"/>
    <a:srgbClr val="66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30" y="77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8046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804672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8681-F136-4587-97C1-69DDCD32F79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198E-7BE7-4091-8B52-88E2A3A06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685800"/>
            <a:ext cx="7550121" cy="1546071"/>
          </a:xfrm>
          <a:prstGeom prst="cloudCallout">
            <a:avLst>
              <a:gd name="adj1" fmla="val -21256"/>
              <a:gd name="adj2" fmla="val 131271"/>
            </a:avLst>
          </a:prstGeom>
          <a:solidFill>
            <a:srgbClr val="99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Carboxylic acid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89A96-6D0E-CE86-CC4F-52BC1072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2514600"/>
            <a:ext cx="4077367" cy="434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623A25-D1F1-6646-CEDD-8A9660603438}"/>
              </a:ext>
            </a:extLst>
          </p:cNvPr>
          <p:cNvSpPr/>
          <p:nvPr/>
        </p:nvSpPr>
        <p:spPr>
          <a:xfrm>
            <a:off x="5029200" y="5435961"/>
            <a:ext cx="4729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M.Sc.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Hala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Ayad M.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7" y="3733800"/>
            <a:ext cx="9459685" cy="421262"/>
          </a:xfrm>
          <a:prstGeom prst="rect">
            <a:avLst/>
          </a:prstGeom>
          <a:noFill/>
        </p:spPr>
        <p:txBody>
          <a:bodyPr wrap="square" lIns="66669" tIns="33334" rIns="66669" bIns="33334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Comic Sans MS" pitchFamily="66" charset="0"/>
              </a:rPr>
              <a:t>A- dark red ppt.</a:t>
            </a:r>
            <a:r>
              <a:rPr lang="en-US" sz="2300" b="1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                </a:t>
            </a:r>
            <a:r>
              <a:rPr lang="en-US" sz="2300" b="1" dirty="0">
                <a:solidFill>
                  <a:srgbClr val="FF0000"/>
                </a:solidFill>
                <a:latin typeface="Comic Sans MS" pitchFamily="66" charset="0"/>
              </a:rPr>
              <a:t>Acetic acid or formic acid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34705" cy="34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6669" tIns="33334" rIns="66669" bIns="3333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134705" cy="34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6669" tIns="33334" rIns="66669" bIns="3333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114" y="4343400"/>
            <a:ext cx="9759043" cy="421262"/>
          </a:xfrm>
          <a:prstGeom prst="rect">
            <a:avLst/>
          </a:prstGeom>
          <a:noFill/>
        </p:spPr>
        <p:txBody>
          <a:bodyPr wrap="square" lIns="66669" tIns="33334" rIns="66669" bIns="33334" rtlCol="0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Comic Sans MS" pitchFamily="66" charset="0"/>
              </a:rPr>
              <a:t>B- pale brown ppt.</a:t>
            </a:r>
            <a:r>
              <a:rPr lang="en-US" sz="2300" b="1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                </a:t>
            </a:r>
            <a:r>
              <a:rPr lang="en-US" sz="2300" b="1" dirty="0" err="1">
                <a:solidFill>
                  <a:srgbClr val="C00000"/>
                </a:solidFill>
                <a:latin typeface="Comic Sans MS" pitchFamily="66" charset="0"/>
                <a:sym typeface="Symbol"/>
              </a:rPr>
              <a:t>Succinic</a:t>
            </a:r>
            <a:r>
              <a:rPr lang="en-US" sz="2300" b="1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 acid or benzoic acid</a:t>
            </a:r>
            <a:endParaRPr lang="en-US" sz="23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134705" cy="34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6669" tIns="33334" rIns="66669" bIns="3333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1157" y="3962400"/>
            <a:ext cx="134112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47357" y="4572000"/>
            <a:ext cx="159258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68729"/>
              </p:ext>
            </p:extLst>
          </p:nvPr>
        </p:nvGraphicFramePr>
        <p:xfrm>
          <a:off x="1219200" y="1887031"/>
          <a:ext cx="73548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86345" imgH="1173150" progId="ChemDraw.Document.6.0">
                  <p:embed/>
                </p:oleObj>
              </mc:Choice>
              <mc:Fallback>
                <p:oleObj name="CS ChemDraw Drawing" r:id="rId2" imgW="5786345" imgH="117315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87031"/>
                        <a:ext cx="7354888" cy="1447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5557" y="5029200"/>
            <a:ext cx="6602757" cy="421262"/>
          </a:xfrm>
          <a:prstGeom prst="rect">
            <a:avLst/>
          </a:prstGeom>
          <a:noFill/>
        </p:spPr>
        <p:txBody>
          <a:bodyPr wrap="none" lIns="66669" tIns="33334" rIns="66669" bIns="33334" rtlCol="0">
            <a:spAutoFit/>
          </a:bodyPr>
          <a:lstStyle/>
          <a:p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</a:rPr>
              <a:t>C- violet color 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sym typeface="Symbol"/>
              </a:rPr>
              <a:t>                   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</a:rPr>
              <a:t>salicylic acid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57797" y="5257800"/>
            <a:ext cx="15925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75557" y="5791200"/>
            <a:ext cx="7627620" cy="8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669" tIns="33334" rIns="66669" bIns="33334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66668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D- no color change the acid is oxalic or citric or tartaric or lactic acid.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Diagonal Corner Rectangle 14">
            <a:extLst>
              <a:ext uri="{FF2B5EF4-FFF2-40B4-BE49-F238E27FC236}">
                <a16:creationId xmlns:a16="http://schemas.microsoft.com/office/drawing/2014/main" id="{CF0DF9A8-9FBF-6AC1-EB8E-3A849CAA262D}"/>
              </a:ext>
            </a:extLst>
          </p:cNvPr>
          <p:cNvSpPr/>
          <p:nvPr/>
        </p:nvSpPr>
        <p:spPr>
          <a:xfrm>
            <a:off x="370114" y="451357"/>
            <a:ext cx="9220200" cy="1219200"/>
          </a:xfrm>
          <a:prstGeom prst="round2Diag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669" tIns="33334" rIns="66669" bIns="33334" rtlCol="0" anchor="ctr"/>
          <a:lstStyle/>
          <a:p>
            <a:r>
              <a:rPr lang="en-US" sz="2400" b="1" dirty="0"/>
              <a:t>RCOOH    +    NH</a:t>
            </a:r>
            <a:r>
              <a:rPr lang="en-US" sz="2400" b="1" baseline="-25000" dirty="0"/>
              <a:t>3</a:t>
            </a:r>
            <a:r>
              <a:rPr lang="en-US" sz="2400" b="1" dirty="0"/>
              <a:t>(NH</a:t>
            </a:r>
            <a:r>
              <a:rPr lang="en-US" sz="2400" b="1" baseline="-25000" dirty="0"/>
              <a:t>4</a:t>
            </a:r>
            <a:r>
              <a:rPr lang="en-US" sz="2400" b="1" dirty="0"/>
              <a:t>OH)                  RCOONH</a:t>
            </a:r>
            <a:r>
              <a:rPr lang="en-US" sz="2400" b="1" baseline="-25000" dirty="0"/>
              <a:t>4</a:t>
            </a:r>
            <a:r>
              <a:rPr lang="en-US" sz="2400" b="1" dirty="0"/>
              <a:t>  +    H</a:t>
            </a:r>
            <a:r>
              <a:rPr lang="en-US" sz="2400" b="1" baseline="-25000" dirty="0"/>
              <a:t>2</a:t>
            </a:r>
            <a:r>
              <a:rPr lang="en-US" sz="2400" b="1" dirty="0"/>
              <a:t>O    +     NH</a:t>
            </a:r>
            <a:r>
              <a:rPr lang="en-US" sz="2400" b="1" baseline="-25000" dirty="0"/>
              <a:t>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7F159D-4039-1B71-33DE-AC884B8E3755}"/>
              </a:ext>
            </a:extLst>
          </p:cNvPr>
          <p:cNvCxnSpPr/>
          <p:nvPr/>
        </p:nvCxnSpPr>
        <p:spPr>
          <a:xfrm>
            <a:off x="3918131" y="1060957"/>
            <a:ext cx="9220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07EB16-256F-1853-7B1F-E41770341E1B}"/>
              </a:ext>
            </a:extLst>
          </p:cNvPr>
          <p:cNvCxnSpPr/>
          <p:nvPr/>
        </p:nvCxnSpPr>
        <p:spPr>
          <a:xfrm rot="5400000" flipH="1" flipV="1">
            <a:off x="9283484" y="1060084"/>
            <a:ext cx="304800" cy="1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C3D928-C119-BD76-D9A4-B464FCB46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99" y="180160"/>
            <a:ext cx="32383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sng" strike="noStrike" normalizeH="0" baseline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Specific test:</a:t>
            </a:r>
            <a:endParaRPr kumimoji="0" lang="en-US" sz="5400" b="1" i="0" u="sng" strike="noStrike" normalizeH="0" baseline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7424CD-A117-7CB7-18E5-E607E8160773}"/>
              </a:ext>
            </a:extLst>
          </p:cNvPr>
          <p:cNvCxnSpPr>
            <a:stCxn id="2" idx="2"/>
          </p:cNvCxnSpPr>
          <p:nvPr/>
        </p:nvCxnSpPr>
        <p:spPr>
          <a:xfrm flipH="1">
            <a:off x="4895792" y="949601"/>
            <a:ext cx="1" cy="11355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34D601-99C2-66DF-DADA-ABAEF5F3FBCF}"/>
              </a:ext>
            </a:extLst>
          </p:cNvPr>
          <p:cNvCxnSpPr>
            <a:cxnSpLocks/>
          </p:cNvCxnSpPr>
          <p:nvPr/>
        </p:nvCxnSpPr>
        <p:spPr>
          <a:xfrm>
            <a:off x="1676400" y="2057400"/>
            <a:ext cx="69531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7D8DBD-14B5-BBB0-19F9-4E1603B38AD1}"/>
              </a:ext>
            </a:extLst>
          </p:cNvPr>
          <p:cNvCxnSpPr/>
          <p:nvPr/>
        </p:nvCxnSpPr>
        <p:spPr>
          <a:xfrm>
            <a:off x="1676400" y="208516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ject 2">
            <a:extLst>
              <a:ext uri="{FF2B5EF4-FFF2-40B4-BE49-F238E27FC236}">
                <a16:creationId xmlns:a16="http://schemas.microsoft.com/office/drawing/2014/main" id="{5B06F190-AC1A-AE68-7478-45FAD0DC24CD}"/>
              </a:ext>
            </a:extLst>
          </p:cNvPr>
          <p:cNvSpPr/>
          <p:nvPr/>
        </p:nvSpPr>
        <p:spPr>
          <a:xfrm>
            <a:off x="304800" y="2874919"/>
            <a:ext cx="2362200" cy="64770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Formic acid </a:t>
            </a:r>
            <a:endParaRPr sz="24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71B20892-2360-8A2E-E57D-18B21972C703}"/>
              </a:ext>
            </a:extLst>
          </p:cNvPr>
          <p:cNvSpPr/>
          <p:nvPr/>
        </p:nvSpPr>
        <p:spPr>
          <a:xfrm>
            <a:off x="2818188" y="2869109"/>
            <a:ext cx="2362200" cy="64770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oxalic acid </a:t>
            </a:r>
            <a:endParaRPr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D50CB0-B39B-ACB8-2366-81EEB97F07F3}"/>
              </a:ext>
            </a:extLst>
          </p:cNvPr>
          <p:cNvCxnSpPr/>
          <p:nvPr/>
        </p:nvCxnSpPr>
        <p:spPr>
          <a:xfrm>
            <a:off x="3999288" y="20574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D3D842C8-9209-B365-049F-53A2626F991F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" y="4013196"/>
            <a:ext cx="9875520" cy="1397004"/>
          </a:xfrm>
          <a:prstGeom prst="rect">
            <a:avLst/>
          </a:prstGeom>
          <a:solidFill>
            <a:schemeClr val="bg1"/>
          </a:solidFill>
        </p:spPr>
        <p:txBody>
          <a:bodyPr lIns="66669" tIns="33334" rIns="66669" bIns="33334">
            <a:normAutofit/>
          </a:bodyPr>
          <a:lstStyle/>
          <a:p>
            <a:pPr marL="514293" indent="-514293" defTabSz="914297">
              <a:spcBef>
                <a:spcPct val="20000"/>
              </a:spcBef>
              <a:defRPr/>
            </a:pP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1-HgCl</a:t>
            </a:r>
            <a:r>
              <a:rPr lang="en-US" sz="2500" b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2 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test        1-CaCl</a:t>
            </a:r>
            <a:r>
              <a:rPr lang="en-US" sz="2500" b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2 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test           1-iodoform test       1-</a:t>
            </a:r>
            <a:r>
              <a:rPr lang="en-US" sz="2500" b="1" dirty="0">
                <a:latin typeface="Bradley Hand ITC" panose="03070402050302030203" pitchFamily="66" charset="0"/>
              </a:rPr>
              <a:t>Fluorescence test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 </a:t>
            </a:r>
          </a:p>
          <a:p>
            <a:pPr marL="514293" indent="-514293" defTabSz="914297">
              <a:spcBef>
                <a:spcPct val="20000"/>
              </a:spcBef>
              <a:defRPr/>
            </a:pP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2-tollen test        2-KMNO</a:t>
            </a:r>
            <a:r>
              <a:rPr lang="en-US" sz="2500" b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4 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test        2-H2SO4 test </a:t>
            </a:r>
          </a:p>
          <a:p>
            <a:pPr marL="514293" indent="-514293" defTabSz="914297">
              <a:spcBef>
                <a:spcPct val="20000"/>
              </a:spcBef>
              <a:defRPr/>
            </a:pP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3-KMNO</a:t>
            </a:r>
            <a:r>
              <a:rPr lang="en-US" sz="2500" b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4 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test 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CF069D8-74AA-82DD-76B9-28A64BA29B66}"/>
              </a:ext>
            </a:extLst>
          </p:cNvPr>
          <p:cNvSpPr/>
          <p:nvPr/>
        </p:nvSpPr>
        <p:spPr>
          <a:xfrm>
            <a:off x="5236387" y="2869109"/>
            <a:ext cx="2362200" cy="64770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lactic acid </a:t>
            </a:r>
            <a:endParaRPr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8DB63080-871E-1FBB-DBF5-AF5F750D1E7A}"/>
              </a:ext>
            </a:extLst>
          </p:cNvPr>
          <p:cNvSpPr/>
          <p:nvPr/>
        </p:nvSpPr>
        <p:spPr>
          <a:xfrm>
            <a:off x="7695226" y="2905398"/>
            <a:ext cx="2362200" cy="1001479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succinic acid </a:t>
            </a:r>
            <a:endParaRPr sz="2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48EE50-370D-FD5B-ACED-B1F97CCE8A8A}"/>
              </a:ext>
            </a:extLst>
          </p:cNvPr>
          <p:cNvCxnSpPr/>
          <p:nvPr/>
        </p:nvCxnSpPr>
        <p:spPr>
          <a:xfrm>
            <a:off x="6417487" y="208516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4918EC-83F8-B6FC-D46F-7BE73433CB6D}"/>
              </a:ext>
            </a:extLst>
          </p:cNvPr>
          <p:cNvCxnSpPr/>
          <p:nvPr/>
        </p:nvCxnSpPr>
        <p:spPr>
          <a:xfrm>
            <a:off x="8629593" y="203708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5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21234"/>
              </p:ext>
            </p:extLst>
          </p:nvPr>
        </p:nvGraphicFramePr>
        <p:xfrm>
          <a:off x="457200" y="4343400"/>
          <a:ext cx="6774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523960" imgH="384120" progId="ChemDraw.Document.6.0">
                  <p:embed/>
                </p:oleObj>
              </mc:Choice>
              <mc:Fallback>
                <p:oleObj name="CS ChemDraw Drawing" r:id="rId2" imgW="2523960" imgH="3841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6774375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64980" y="-83642"/>
            <a:ext cx="4602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i="0" u="sng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Permanganate test:</a:t>
            </a:r>
            <a:endParaRPr kumimoji="0" lang="en-US" sz="5400" i="0" u="sng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85" y="934685"/>
            <a:ext cx="9818915" cy="31598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 Specific test for ( 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formic acid &amp; oxalic acid </a:t>
            </a:r>
            <a:r>
              <a:rPr lang="en-US" sz="2300" b="1" dirty="0">
                <a:latin typeface="Comic Sans MS" pitchFamily="66" charset="0"/>
                <a:cs typeface="Consolas" pitchFamily="49" charset="0"/>
              </a:rPr>
              <a:t>) </a:t>
            </a:r>
          </a:p>
          <a:p>
            <a:endParaRPr lang="en-US" sz="2300" b="1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 Type of reaction is </a:t>
            </a:r>
            <a:r>
              <a:rPr lang="en-US" sz="2300" dirty="0">
                <a:latin typeface="Comic Sans MS" pitchFamily="66" charset="0"/>
                <a:cs typeface="Consolas" pitchFamily="49" charset="0"/>
              </a:rPr>
              <a:t>( </a:t>
            </a:r>
            <a:r>
              <a:rPr lang="en-US" sz="2300" b="1" dirty="0" err="1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decarboxylation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 reaction </a:t>
            </a:r>
            <a:r>
              <a:rPr lang="en-US" sz="23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23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 Reagent is 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KMnO</a:t>
            </a:r>
            <a:r>
              <a:rPr lang="en-US" sz="2300" b="1" baseline="-25000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4</a:t>
            </a:r>
            <a:endParaRPr lang="en-US" sz="2300" dirty="0">
              <a:solidFill>
                <a:srgbClr val="CC00FF"/>
              </a:solidFill>
              <a:latin typeface="Comic Sans MS" pitchFamily="66" charset="0"/>
              <a:cs typeface="Consolas" pitchFamily="49" charset="0"/>
            </a:endParaRPr>
          </a:p>
          <a:p>
            <a:endParaRPr lang="en-US" sz="2300" dirty="0">
              <a:latin typeface="Comic Sans MS" pitchFamily="66" charset="0"/>
              <a:cs typeface="Consolas" pitchFamily="49" charset="0"/>
            </a:endParaRPr>
          </a:p>
          <a:p>
            <a:pPr marL="173018" indent="-173018"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loss (CO</a:t>
            </a:r>
            <a:r>
              <a:rPr lang="en-US" sz="2300" b="1" baseline="-25000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) from acid by KMNO</a:t>
            </a:r>
            <a:r>
              <a:rPr lang="en-US" sz="2300" b="1" baseline="-25000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4</a:t>
            </a:r>
          </a:p>
          <a:p>
            <a:pPr marL="173018" indent="-173018"/>
            <a:endParaRPr lang="en-US" sz="2300" b="1" baseline="-25000" dirty="0">
              <a:latin typeface="Comic Sans MS" pitchFamily="66" charset="0"/>
              <a:cs typeface="Consolas" pitchFamily="49" charset="0"/>
            </a:endParaRPr>
          </a:p>
          <a:p>
            <a:pPr marL="173018" indent="-173018"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Produced 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change colors </a:t>
            </a:r>
            <a:r>
              <a:rPr lang="en-US" sz="2300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13382"/>
              </p:ext>
            </p:extLst>
          </p:nvPr>
        </p:nvGraphicFramePr>
        <p:xfrm>
          <a:off x="457199" y="5029200"/>
          <a:ext cx="9060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704560" imgH="1407960" progId="ChemDraw.Document.6.0">
                  <p:embed/>
                </p:oleObj>
              </mc:Choice>
              <mc:Fallback>
                <p:oleObj name="CS ChemDraw Drawing" r:id="rId4" imgW="5704560" imgH="140796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5029200"/>
                        <a:ext cx="9060375" cy="1295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1575" y="4343400"/>
            <a:ext cx="2285999" cy="81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MnO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</a:t>
            </a:r>
          </a:p>
          <a:p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3126" y="333772"/>
            <a:ext cx="5032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sng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Calcium</a:t>
            </a:r>
            <a:r>
              <a:rPr lang="en-US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sng" strike="noStrike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chloride</a:t>
            </a:r>
            <a:r>
              <a:rPr kumimoji="0" lang="en-US" sz="4000" b="1" i="0" u="sng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test:</a:t>
            </a:r>
            <a:endParaRPr kumimoji="0" lang="en-US" sz="4800" b="1" i="0" u="sng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5" y="1219201"/>
            <a:ext cx="9818915" cy="306236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 Specific test for ( </a:t>
            </a: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tartaric acid &amp; oxalic acid </a:t>
            </a:r>
            <a:r>
              <a:rPr lang="en-US" sz="2300" b="1" dirty="0">
                <a:latin typeface="Comic Sans MS" pitchFamily="66" charset="0"/>
                <a:cs typeface="Consolas" pitchFamily="49" charset="0"/>
              </a:rPr>
              <a:t>)</a:t>
            </a:r>
          </a:p>
          <a:p>
            <a:r>
              <a:rPr lang="en-US" sz="2300" b="1" dirty="0">
                <a:latin typeface="Comic Sans MS" pitchFamily="66" charset="0"/>
                <a:cs typeface="Consolas" pitchFamily="49" charset="0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2300" dirty="0">
                <a:latin typeface="Comic Sans MS" pitchFamily="66" charset="0"/>
                <a:cs typeface="Consolas" pitchFamily="49" charset="0"/>
              </a:rPr>
              <a:t>is (</a:t>
            </a: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complex formation</a:t>
            </a:r>
            <a:r>
              <a:rPr lang="en-US" sz="2300" b="1" dirty="0">
                <a:latin typeface="Comic Sans MS" pitchFamily="66" charset="0"/>
                <a:cs typeface="Consolas" pitchFamily="49" charset="0"/>
              </a:rPr>
              <a:t>)</a:t>
            </a:r>
            <a:r>
              <a:rPr lang="en-US" sz="2300" dirty="0">
                <a:latin typeface="Comic Sans MS" pitchFamily="66" charset="0"/>
                <a:cs typeface="Consolas" pitchFamily="49" charset="0"/>
              </a:rPr>
              <a:t>.</a:t>
            </a:r>
          </a:p>
          <a:p>
            <a:endParaRPr lang="en-US" sz="23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Reagent is </a:t>
            </a:r>
            <a:r>
              <a:rPr lang="en-US" sz="3200" b="1" dirty="0">
                <a:solidFill>
                  <a:srgbClr val="FF3399"/>
                </a:solidFill>
              </a:rPr>
              <a:t>CaCl</a:t>
            </a:r>
            <a:r>
              <a:rPr lang="en-US" sz="3200" b="1" baseline="-25000" dirty="0">
                <a:solidFill>
                  <a:srgbClr val="FF3399"/>
                </a:solidFill>
              </a:rPr>
              <a:t>2</a:t>
            </a:r>
            <a:endParaRPr lang="en-US" sz="2300" dirty="0">
              <a:solidFill>
                <a:srgbClr val="FF3399"/>
              </a:solidFill>
              <a:latin typeface="Comic Sans MS" pitchFamily="66" charset="0"/>
              <a:cs typeface="Consolas" pitchFamily="49" charset="0"/>
            </a:endParaRPr>
          </a:p>
          <a:p>
            <a:endParaRPr lang="en-US" sz="2300" dirty="0">
              <a:latin typeface="Comic Sans MS" pitchFamily="66" charset="0"/>
              <a:cs typeface="Consolas" pitchFamily="49" charset="0"/>
            </a:endParaRPr>
          </a:p>
          <a:p>
            <a:pPr marL="173018" indent="-173018"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neutral acid </a:t>
            </a:r>
            <a:r>
              <a:rPr lang="en-US" sz="2300" b="1" dirty="0">
                <a:latin typeface="Comic Sans MS" pitchFamily="66" charset="0"/>
                <a:cs typeface="Consolas" pitchFamily="49" charset="0"/>
              </a:rPr>
              <a:t>(salt of acid) </a:t>
            </a: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react with reagent </a:t>
            </a:r>
            <a:r>
              <a:rPr lang="en-US" sz="2300" b="1" dirty="0">
                <a:latin typeface="Comic Sans MS" pitchFamily="66" charset="0"/>
                <a:cs typeface="Consolas" pitchFamily="49" charset="0"/>
              </a:rPr>
              <a:t>to </a:t>
            </a: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produced specific white </a:t>
            </a:r>
            <a:r>
              <a:rPr lang="en-US" sz="2300" b="1" dirty="0" err="1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ppt</a:t>
            </a: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 for each acids</a:t>
            </a:r>
            <a:r>
              <a:rPr lang="en-US" sz="2300" b="1" dirty="0">
                <a:latin typeface="Comic Sans MS" pitchFamily="66" charset="0"/>
                <a:cs typeface="Consolas" pitchFamily="49" charset="0"/>
              </a:rPr>
              <a:t>.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20359"/>
              </p:ext>
            </p:extLst>
          </p:nvPr>
        </p:nvGraphicFramePr>
        <p:xfrm>
          <a:off x="2133600" y="4572000"/>
          <a:ext cx="6046788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79140" imgH="1122680" progId="ChemDraw.Document.6.0">
                  <p:embed/>
                </p:oleObj>
              </mc:Choice>
              <mc:Fallback>
                <p:oleObj name="CS ChemDraw Drawing" r:id="rId2" imgW="3279140" imgH="11226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0"/>
                        <a:ext cx="6046788" cy="1885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0943F-01CE-B893-08F4-EAED77CEC14C}"/>
              </a:ext>
            </a:extLst>
          </p:cNvPr>
          <p:cNvSpPr txBox="1"/>
          <p:nvPr/>
        </p:nvSpPr>
        <p:spPr>
          <a:xfrm>
            <a:off x="239485" y="838200"/>
            <a:ext cx="7532915" cy="401647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Comic Sans MS" panose="030F0702030302020204" pitchFamily="66" charset="0"/>
                <a:cs typeface="Consolas" pitchFamily="49" charset="0"/>
              </a:rPr>
              <a:t> 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HgCl2 test : formic acid give grey precipitate.</a:t>
            </a:r>
          </a:p>
          <a:p>
            <a:endParaRPr lang="en-US" sz="2300" b="1" dirty="0">
              <a:solidFill>
                <a:srgbClr val="CC00FF"/>
              </a:solidFill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300" b="1" dirty="0" err="1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tollen</a:t>
            </a:r>
            <a:r>
              <a:rPr lang="en-US" sz="2300" b="1" dirty="0">
                <a:solidFill>
                  <a:srgbClr val="CC00FF"/>
                </a:solidFill>
                <a:latin typeface="Comic Sans MS" pitchFamily="66" charset="0"/>
                <a:cs typeface="Consolas" pitchFamily="49" charset="0"/>
              </a:rPr>
              <a:t> test : formic acid give silver mirror.</a:t>
            </a:r>
            <a:endParaRPr lang="en-US" sz="2300" dirty="0">
              <a:solidFill>
                <a:srgbClr val="CC00FF"/>
              </a:solidFill>
              <a:latin typeface="Comic Sans MS" pitchFamily="66" charset="0"/>
              <a:cs typeface="Consolas" pitchFamily="49" charset="0"/>
            </a:endParaRPr>
          </a:p>
          <a:p>
            <a:endParaRPr lang="en-US" sz="2300" b="1" baseline="-25000" dirty="0">
              <a:solidFill>
                <a:srgbClr val="CC00FF"/>
              </a:solidFill>
              <a:latin typeface="Comic Sans MS" pitchFamily="66" charset="0"/>
              <a:cs typeface="Consolas" pitchFamily="49" charset="0"/>
            </a:endParaRPr>
          </a:p>
          <a:p>
            <a:endParaRPr lang="en-US" sz="2300" b="1" baseline="-25000" dirty="0">
              <a:solidFill>
                <a:srgbClr val="CC00FF"/>
              </a:solidFill>
              <a:latin typeface="Comic Sans MS" pitchFamily="66" charset="0"/>
              <a:cs typeface="Consolas" pitchFamily="49" charset="0"/>
            </a:endParaRPr>
          </a:p>
          <a:p>
            <a:pPr marL="173018" indent="-173018"/>
            <a:endParaRPr lang="en-US" sz="2300" b="1" baseline="-25000" dirty="0">
              <a:latin typeface="Comic Sans MS" pitchFamily="66" charset="0"/>
              <a:cs typeface="Consolas" pitchFamily="49" charset="0"/>
            </a:endParaRPr>
          </a:p>
          <a:p>
            <a:pPr marL="173018" indent="-173018">
              <a:buFont typeface="Wingdings" pitchFamily="2" charset="2"/>
              <a:buChar char="§"/>
            </a:pP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H2SO4 test : lactic acid give black precipitate</a:t>
            </a:r>
          </a:p>
          <a:p>
            <a:pPr marL="173018" indent="-173018">
              <a:buFont typeface="Wingdings" pitchFamily="2" charset="2"/>
              <a:buChar char="§"/>
            </a:pPr>
            <a:r>
              <a:rPr lang="en-US" sz="2300" b="1" dirty="0">
                <a:solidFill>
                  <a:srgbClr val="FF3399"/>
                </a:solidFill>
                <a:latin typeface="Comic Sans MS" pitchFamily="66" charset="0"/>
                <a:cs typeface="Consolas" pitchFamily="49" charset="0"/>
              </a:rPr>
              <a:t>Iodoform test : lactic acid give yellow precipitate</a:t>
            </a:r>
          </a:p>
          <a:p>
            <a:endParaRPr lang="en-US" sz="2300" b="1" dirty="0">
              <a:solidFill>
                <a:srgbClr val="CC00FF"/>
              </a:solidFill>
              <a:latin typeface="Comic Sans MS" pitchFamily="66" charset="0"/>
              <a:cs typeface="Consolas" pitchFamily="49" charset="0"/>
            </a:endParaRPr>
          </a:p>
          <a:p>
            <a:endParaRPr lang="en-US" sz="2300" b="1" dirty="0">
              <a:solidFill>
                <a:srgbClr val="CC00FF"/>
              </a:solidFill>
              <a:latin typeface="Comic Sans MS" pitchFamily="66" charset="0"/>
              <a:cs typeface="Consolas" pitchFamily="49" charset="0"/>
            </a:endParaRPr>
          </a:p>
          <a:p>
            <a:pPr marL="173018" indent="-173018">
              <a:buFont typeface="Wingdings" pitchFamily="2" charset="2"/>
              <a:buChar char="§"/>
            </a:pPr>
            <a:r>
              <a:rPr lang="en-US" sz="2300" b="1" dirty="0">
                <a:latin typeface="Comic Sans MS" pitchFamily="66" charset="0"/>
              </a:rPr>
              <a:t>Fluorescence test :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succinic acid give red color with green fluorescence</a:t>
            </a:r>
            <a:endParaRPr lang="en-US" sz="2300" b="1" dirty="0"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98925-76F8-6E90-F09B-AAD0CDA66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3318914"/>
            <a:ext cx="3539086" cy="35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990600"/>
            <a:ext cx="4191000" cy="2743200"/>
          </a:xfrm>
          <a:prstGeom prst="cloudCallout">
            <a:avLst>
              <a:gd name="adj1" fmla="val -69517"/>
              <a:gd name="adj2" fmla="val 580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Procedure </a:t>
            </a:r>
            <a:endParaRPr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lab-safety-standards-trai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2743200"/>
            <a:ext cx="3810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aur" pitchFamily="18" charset="0"/>
              </a:rPr>
              <a:t>1. Few amount of compound </a:t>
            </a:r>
          </a:p>
          <a:p>
            <a:r>
              <a:rPr lang="en-US" sz="3600" b="1" dirty="0">
                <a:latin typeface="Centaur" pitchFamily="18" charset="0"/>
              </a:rPr>
              <a:t>2. (1ml) of sodium bicarbonate (NaHCO</a:t>
            </a:r>
            <a:r>
              <a:rPr lang="en-US" sz="3600" b="1" baseline="-25000" dirty="0">
                <a:latin typeface="Centaur" pitchFamily="18" charset="0"/>
              </a:rPr>
              <a:t>3</a:t>
            </a:r>
            <a:r>
              <a:rPr lang="en-US" sz="3600" b="1" dirty="0">
                <a:latin typeface="Centaur" pitchFamily="18" charset="0"/>
              </a:rPr>
              <a:t>) </a:t>
            </a:r>
          </a:p>
          <a:p>
            <a:r>
              <a:rPr lang="en-US" sz="3600" b="1" dirty="0">
                <a:latin typeface="Centaur" pitchFamily="18" charset="0"/>
              </a:rPr>
              <a:t>3.Observed result</a:t>
            </a:r>
          </a:p>
        </p:txBody>
      </p:sp>
      <p:pic>
        <p:nvPicPr>
          <p:cNvPr id="3" name="Picture 2" descr="Titanium_hydrochloric-acid_hydrogen-peroxide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7271" y="2590800"/>
            <a:ext cx="4131129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15424" y="3581400"/>
            <a:ext cx="842976" cy="621317"/>
          </a:xfrm>
          <a:prstGeom prst="rect">
            <a:avLst/>
          </a:prstGeom>
          <a:noFill/>
        </p:spPr>
        <p:txBody>
          <a:bodyPr wrap="none" lIns="66669" tIns="33334" rIns="66669" bIns="33334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</a:t>
            </a:r>
            <a:r>
              <a:rPr lang="en-US" sz="3600" b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5" name="Freeform 4"/>
          <p:cNvSpPr/>
          <p:nvPr/>
        </p:nvSpPr>
        <p:spPr>
          <a:xfrm rot="10800000">
            <a:off x="8229599" y="4267200"/>
            <a:ext cx="1219200" cy="609600"/>
          </a:xfrm>
          <a:custGeom>
            <a:avLst/>
            <a:gdLst>
              <a:gd name="connsiteX0" fmla="*/ 0 w 1878768"/>
              <a:gd name="connsiteY0" fmla="*/ 335395 h 350385"/>
              <a:gd name="connsiteX1" fmla="*/ 104931 w 1878768"/>
              <a:gd name="connsiteY1" fmla="*/ 305415 h 350385"/>
              <a:gd name="connsiteX2" fmla="*/ 194872 w 1878768"/>
              <a:gd name="connsiteY2" fmla="*/ 170503 h 350385"/>
              <a:gd name="connsiteX3" fmla="*/ 239843 w 1878768"/>
              <a:gd name="connsiteY3" fmla="*/ 185494 h 350385"/>
              <a:gd name="connsiteX4" fmla="*/ 254833 w 1878768"/>
              <a:gd name="connsiteY4" fmla="*/ 230464 h 350385"/>
              <a:gd name="connsiteX5" fmla="*/ 284813 w 1878768"/>
              <a:gd name="connsiteY5" fmla="*/ 275435 h 350385"/>
              <a:gd name="connsiteX6" fmla="*/ 419725 w 1878768"/>
              <a:gd name="connsiteY6" fmla="*/ 245454 h 350385"/>
              <a:gd name="connsiteX7" fmla="*/ 464695 w 1878768"/>
              <a:gd name="connsiteY7" fmla="*/ 230464 h 350385"/>
              <a:gd name="connsiteX8" fmla="*/ 509666 w 1878768"/>
              <a:gd name="connsiteY8" fmla="*/ 200484 h 350385"/>
              <a:gd name="connsiteX9" fmla="*/ 569627 w 1878768"/>
              <a:gd name="connsiteY9" fmla="*/ 260444 h 350385"/>
              <a:gd name="connsiteX10" fmla="*/ 689548 w 1878768"/>
              <a:gd name="connsiteY10" fmla="*/ 350385 h 350385"/>
              <a:gd name="connsiteX11" fmla="*/ 734518 w 1878768"/>
              <a:gd name="connsiteY11" fmla="*/ 290425 h 350385"/>
              <a:gd name="connsiteX12" fmla="*/ 779489 w 1878768"/>
              <a:gd name="connsiteY12" fmla="*/ 245454 h 350385"/>
              <a:gd name="connsiteX13" fmla="*/ 794479 w 1878768"/>
              <a:gd name="connsiteY13" fmla="*/ 200484 h 350385"/>
              <a:gd name="connsiteX14" fmla="*/ 869430 w 1878768"/>
              <a:gd name="connsiteY14" fmla="*/ 260444 h 350385"/>
              <a:gd name="connsiteX15" fmla="*/ 884420 w 1878768"/>
              <a:gd name="connsiteY15" fmla="*/ 305415 h 350385"/>
              <a:gd name="connsiteX16" fmla="*/ 944381 w 1878768"/>
              <a:gd name="connsiteY16" fmla="*/ 320405 h 350385"/>
              <a:gd name="connsiteX17" fmla="*/ 974361 w 1878768"/>
              <a:gd name="connsiteY17" fmla="*/ 275435 h 350385"/>
              <a:gd name="connsiteX18" fmla="*/ 1049312 w 1878768"/>
              <a:gd name="connsiteY18" fmla="*/ 200484 h 350385"/>
              <a:gd name="connsiteX19" fmla="*/ 1109272 w 1878768"/>
              <a:gd name="connsiteY19" fmla="*/ 215474 h 350385"/>
              <a:gd name="connsiteX20" fmla="*/ 1124263 w 1878768"/>
              <a:gd name="connsiteY20" fmla="*/ 260444 h 350385"/>
              <a:gd name="connsiteX21" fmla="*/ 1169233 w 1878768"/>
              <a:gd name="connsiteY21" fmla="*/ 290425 h 350385"/>
              <a:gd name="connsiteX22" fmla="*/ 1244184 w 1878768"/>
              <a:gd name="connsiteY22" fmla="*/ 260444 h 350385"/>
              <a:gd name="connsiteX23" fmla="*/ 1319135 w 1878768"/>
              <a:gd name="connsiteY23" fmla="*/ 125533 h 350385"/>
              <a:gd name="connsiteX24" fmla="*/ 1379095 w 1878768"/>
              <a:gd name="connsiteY24" fmla="*/ 35592 h 350385"/>
              <a:gd name="connsiteX25" fmla="*/ 1424066 w 1878768"/>
              <a:gd name="connsiteY25" fmla="*/ 50582 h 350385"/>
              <a:gd name="connsiteX26" fmla="*/ 1439056 w 1878768"/>
              <a:gd name="connsiteY26" fmla="*/ 95553 h 350385"/>
              <a:gd name="connsiteX27" fmla="*/ 1469036 w 1878768"/>
              <a:gd name="connsiteY27" fmla="*/ 140523 h 350385"/>
              <a:gd name="connsiteX28" fmla="*/ 1484027 w 1878768"/>
              <a:gd name="connsiteY28" fmla="*/ 185494 h 350385"/>
              <a:gd name="connsiteX29" fmla="*/ 1528997 w 1878768"/>
              <a:gd name="connsiteY29" fmla="*/ 215474 h 350385"/>
              <a:gd name="connsiteX30" fmla="*/ 1663908 w 1878768"/>
              <a:gd name="connsiteY30" fmla="*/ 170503 h 350385"/>
              <a:gd name="connsiteX31" fmla="*/ 1693889 w 1878768"/>
              <a:gd name="connsiteY31" fmla="*/ 140523 h 350385"/>
              <a:gd name="connsiteX32" fmla="*/ 1828800 w 1878768"/>
              <a:gd name="connsiteY32" fmla="*/ 125533 h 350385"/>
              <a:gd name="connsiteX33" fmla="*/ 1873771 w 1878768"/>
              <a:gd name="connsiteY33" fmla="*/ 110543 h 350385"/>
              <a:gd name="connsiteX34" fmla="*/ 1768840 w 1878768"/>
              <a:gd name="connsiteY34" fmla="*/ 65572 h 350385"/>
              <a:gd name="connsiteX35" fmla="*/ 1723869 w 1878768"/>
              <a:gd name="connsiteY35" fmla="*/ 35592 h 350385"/>
              <a:gd name="connsiteX36" fmla="*/ 1663908 w 1878768"/>
              <a:gd name="connsiteY36" fmla="*/ 20602 h 350385"/>
              <a:gd name="connsiteX37" fmla="*/ 1723869 w 1878768"/>
              <a:gd name="connsiteY37" fmla="*/ 50582 h 350385"/>
              <a:gd name="connsiteX38" fmla="*/ 1768840 w 1878768"/>
              <a:gd name="connsiteY38" fmla="*/ 80562 h 350385"/>
              <a:gd name="connsiteX39" fmla="*/ 1798820 w 1878768"/>
              <a:gd name="connsiteY39" fmla="*/ 110543 h 350385"/>
              <a:gd name="connsiteX40" fmla="*/ 1843790 w 1878768"/>
              <a:gd name="connsiteY40" fmla="*/ 125533 h 350385"/>
              <a:gd name="connsiteX41" fmla="*/ 1798820 w 1878768"/>
              <a:gd name="connsiteY41" fmla="*/ 260444 h 350385"/>
              <a:gd name="connsiteX42" fmla="*/ 1753849 w 1878768"/>
              <a:gd name="connsiteY42" fmla="*/ 335395 h 350385"/>
              <a:gd name="connsiteX43" fmla="*/ 1768840 w 1878768"/>
              <a:gd name="connsiteY43" fmla="*/ 290425 h 35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78768" h="350385">
                <a:moveTo>
                  <a:pt x="0" y="335395"/>
                </a:moveTo>
                <a:cubicBezTo>
                  <a:pt x="34977" y="325402"/>
                  <a:pt x="77162" y="328912"/>
                  <a:pt x="104931" y="305415"/>
                </a:cubicBezTo>
                <a:cubicBezTo>
                  <a:pt x="146190" y="270503"/>
                  <a:pt x="194872" y="170503"/>
                  <a:pt x="194872" y="170503"/>
                </a:cubicBezTo>
                <a:cubicBezTo>
                  <a:pt x="209862" y="175500"/>
                  <a:pt x="228670" y="174321"/>
                  <a:pt x="239843" y="185494"/>
                </a:cubicBezTo>
                <a:cubicBezTo>
                  <a:pt x="251016" y="196667"/>
                  <a:pt x="247767" y="216331"/>
                  <a:pt x="254833" y="230464"/>
                </a:cubicBezTo>
                <a:cubicBezTo>
                  <a:pt x="262890" y="246578"/>
                  <a:pt x="274820" y="260445"/>
                  <a:pt x="284813" y="275435"/>
                </a:cubicBezTo>
                <a:cubicBezTo>
                  <a:pt x="329784" y="265441"/>
                  <a:pt x="375033" y="256627"/>
                  <a:pt x="419725" y="245454"/>
                </a:cubicBezTo>
                <a:cubicBezTo>
                  <a:pt x="435054" y="241622"/>
                  <a:pt x="450562" y="237530"/>
                  <a:pt x="464695" y="230464"/>
                </a:cubicBezTo>
                <a:cubicBezTo>
                  <a:pt x="480809" y="222407"/>
                  <a:pt x="494676" y="210477"/>
                  <a:pt x="509666" y="200484"/>
                </a:cubicBezTo>
                <a:cubicBezTo>
                  <a:pt x="602935" y="231574"/>
                  <a:pt x="516330" y="189381"/>
                  <a:pt x="569627" y="260444"/>
                </a:cubicBezTo>
                <a:cubicBezTo>
                  <a:pt x="627044" y="337000"/>
                  <a:pt x="623896" y="328501"/>
                  <a:pt x="689548" y="350385"/>
                </a:cubicBezTo>
                <a:cubicBezTo>
                  <a:pt x="704538" y="330398"/>
                  <a:pt x="718259" y="309394"/>
                  <a:pt x="734518" y="290425"/>
                </a:cubicBezTo>
                <a:cubicBezTo>
                  <a:pt x="748314" y="274329"/>
                  <a:pt x="767730" y="263093"/>
                  <a:pt x="779489" y="245454"/>
                </a:cubicBezTo>
                <a:cubicBezTo>
                  <a:pt x="788254" y="232307"/>
                  <a:pt x="789482" y="215474"/>
                  <a:pt x="794479" y="200484"/>
                </a:cubicBezTo>
                <a:cubicBezTo>
                  <a:pt x="846345" y="217773"/>
                  <a:pt x="842309" y="206202"/>
                  <a:pt x="869430" y="260444"/>
                </a:cubicBezTo>
                <a:cubicBezTo>
                  <a:pt x="876497" y="274577"/>
                  <a:pt x="872081" y="295544"/>
                  <a:pt x="884420" y="305415"/>
                </a:cubicBezTo>
                <a:cubicBezTo>
                  <a:pt x="900508" y="318285"/>
                  <a:pt x="924394" y="315408"/>
                  <a:pt x="944381" y="320405"/>
                </a:cubicBezTo>
                <a:cubicBezTo>
                  <a:pt x="954374" y="305415"/>
                  <a:pt x="962498" y="288993"/>
                  <a:pt x="974361" y="275435"/>
                </a:cubicBezTo>
                <a:cubicBezTo>
                  <a:pt x="997627" y="248845"/>
                  <a:pt x="1049312" y="200484"/>
                  <a:pt x="1049312" y="200484"/>
                </a:cubicBezTo>
                <a:cubicBezTo>
                  <a:pt x="1069299" y="205481"/>
                  <a:pt x="1093185" y="202604"/>
                  <a:pt x="1109272" y="215474"/>
                </a:cubicBezTo>
                <a:cubicBezTo>
                  <a:pt x="1121611" y="225345"/>
                  <a:pt x="1114392" y="248106"/>
                  <a:pt x="1124263" y="260444"/>
                </a:cubicBezTo>
                <a:cubicBezTo>
                  <a:pt x="1135517" y="274512"/>
                  <a:pt x="1154243" y="280431"/>
                  <a:pt x="1169233" y="290425"/>
                </a:cubicBezTo>
                <a:cubicBezTo>
                  <a:pt x="1194217" y="280431"/>
                  <a:pt x="1223933" y="278163"/>
                  <a:pt x="1244184" y="260444"/>
                </a:cubicBezTo>
                <a:cubicBezTo>
                  <a:pt x="1267793" y="239786"/>
                  <a:pt x="1301325" y="155216"/>
                  <a:pt x="1319135" y="125533"/>
                </a:cubicBezTo>
                <a:cubicBezTo>
                  <a:pt x="1337673" y="94636"/>
                  <a:pt x="1379095" y="35592"/>
                  <a:pt x="1379095" y="35592"/>
                </a:cubicBezTo>
                <a:cubicBezTo>
                  <a:pt x="1394085" y="40589"/>
                  <a:pt x="1412893" y="39409"/>
                  <a:pt x="1424066" y="50582"/>
                </a:cubicBezTo>
                <a:cubicBezTo>
                  <a:pt x="1435239" y="61755"/>
                  <a:pt x="1431990" y="81420"/>
                  <a:pt x="1439056" y="95553"/>
                </a:cubicBezTo>
                <a:cubicBezTo>
                  <a:pt x="1447113" y="111667"/>
                  <a:pt x="1460979" y="124409"/>
                  <a:pt x="1469036" y="140523"/>
                </a:cubicBezTo>
                <a:cubicBezTo>
                  <a:pt x="1476103" y="154656"/>
                  <a:pt x="1474156" y="173155"/>
                  <a:pt x="1484027" y="185494"/>
                </a:cubicBezTo>
                <a:cubicBezTo>
                  <a:pt x="1495281" y="199562"/>
                  <a:pt x="1514007" y="205481"/>
                  <a:pt x="1528997" y="215474"/>
                </a:cubicBezTo>
                <a:cubicBezTo>
                  <a:pt x="1592167" y="202840"/>
                  <a:pt x="1610710" y="205969"/>
                  <a:pt x="1663908" y="170503"/>
                </a:cubicBezTo>
                <a:cubicBezTo>
                  <a:pt x="1675667" y="162663"/>
                  <a:pt x="1680254" y="144242"/>
                  <a:pt x="1693889" y="140523"/>
                </a:cubicBezTo>
                <a:cubicBezTo>
                  <a:pt x="1737542" y="128618"/>
                  <a:pt x="1783830" y="130530"/>
                  <a:pt x="1828800" y="125533"/>
                </a:cubicBezTo>
                <a:cubicBezTo>
                  <a:pt x="1843790" y="120536"/>
                  <a:pt x="1878768" y="125533"/>
                  <a:pt x="1873771" y="110543"/>
                </a:cubicBezTo>
                <a:cubicBezTo>
                  <a:pt x="1867532" y="91827"/>
                  <a:pt x="1787030" y="74667"/>
                  <a:pt x="1768840" y="65572"/>
                </a:cubicBezTo>
                <a:cubicBezTo>
                  <a:pt x="1752726" y="57515"/>
                  <a:pt x="1740428" y="42689"/>
                  <a:pt x="1723869" y="35592"/>
                </a:cubicBezTo>
                <a:cubicBezTo>
                  <a:pt x="1704933" y="27477"/>
                  <a:pt x="1663908" y="0"/>
                  <a:pt x="1663908" y="20602"/>
                </a:cubicBezTo>
                <a:cubicBezTo>
                  <a:pt x="1663908" y="42948"/>
                  <a:pt x="1704467" y="39495"/>
                  <a:pt x="1723869" y="50582"/>
                </a:cubicBezTo>
                <a:cubicBezTo>
                  <a:pt x="1739511" y="59520"/>
                  <a:pt x="1754772" y="69307"/>
                  <a:pt x="1768840" y="80562"/>
                </a:cubicBezTo>
                <a:cubicBezTo>
                  <a:pt x="1779876" y="89391"/>
                  <a:pt x="1786701" y="103272"/>
                  <a:pt x="1798820" y="110543"/>
                </a:cubicBezTo>
                <a:cubicBezTo>
                  <a:pt x="1812369" y="118673"/>
                  <a:pt x="1828800" y="120536"/>
                  <a:pt x="1843790" y="125533"/>
                </a:cubicBezTo>
                <a:cubicBezTo>
                  <a:pt x="1818521" y="251882"/>
                  <a:pt x="1845366" y="151835"/>
                  <a:pt x="1798820" y="260444"/>
                </a:cubicBezTo>
                <a:cubicBezTo>
                  <a:pt x="1769631" y="328552"/>
                  <a:pt x="1803706" y="285540"/>
                  <a:pt x="1753849" y="335395"/>
                </a:cubicBezTo>
                <a:lnTo>
                  <a:pt x="1768840" y="290425"/>
                </a:ln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609600"/>
            <a:ext cx="771144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6669" tIns="33334" rIns="66669" bIns="33334">
            <a:noAutofit/>
          </a:bodyPr>
          <a:lstStyle/>
          <a:p>
            <a:pPr marL="342861" indent="-342861" algn="ctr" defTabSz="914297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66"/>
                </a:solidFill>
                <a:latin typeface="Comic Sans MS" pitchFamily="66" charset="0"/>
              </a:rPr>
              <a:t>(general test for all carboxylic acid)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0"/>
            <a:ext cx="46482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8689" y="4038600"/>
            <a:ext cx="104971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Formic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4038600"/>
            <a:ext cx="91108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oxalic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4038600"/>
            <a:ext cx="111960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tartaric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4038600"/>
            <a:ext cx="115563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benzoic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>
                <a:latin typeface="Centaur" pitchFamily="18" charset="0"/>
              </a:rPr>
              <a:t>(1 ml) of compound </a:t>
            </a:r>
          </a:p>
          <a:p>
            <a:pPr marL="742950" indent="-742950">
              <a:buAutoNum type="arabicPeriod"/>
            </a:pPr>
            <a:r>
              <a:rPr lang="en-US" sz="3600" b="1" dirty="0">
                <a:latin typeface="Centaur" pitchFamily="18" charset="0"/>
              </a:rPr>
              <a:t>Heat for (1 min)</a:t>
            </a:r>
          </a:p>
          <a:p>
            <a:pPr marL="742950" indent="-742950">
              <a:buAutoNum type="arabicPeriod"/>
            </a:pPr>
            <a:r>
              <a:rPr lang="en-US" sz="3600" b="1" dirty="0">
                <a:latin typeface="Centaur" pitchFamily="18" charset="0"/>
              </a:rPr>
              <a:t>(3 ml) of (Na</a:t>
            </a:r>
            <a:r>
              <a:rPr lang="en-US" sz="3600" b="1" baseline="-25000" dirty="0">
                <a:latin typeface="Centaur" pitchFamily="18" charset="0"/>
              </a:rPr>
              <a:t>2</a:t>
            </a:r>
            <a:r>
              <a:rPr lang="en-US" sz="3600" b="1" dirty="0">
                <a:latin typeface="Centaur" pitchFamily="18" charset="0"/>
              </a:rPr>
              <a:t>CO</a:t>
            </a:r>
            <a:r>
              <a:rPr lang="en-US" sz="3600" b="1" baseline="-25000" dirty="0">
                <a:latin typeface="Centaur" pitchFamily="18" charset="0"/>
              </a:rPr>
              <a:t>3</a:t>
            </a:r>
            <a:r>
              <a:rPr lang="en-US" sz="3600" b="1" dirty="0">
                <a:latin typeface="Centaur" pitchFamily="18" charset="0"/>
              </a:rPr>
              <a:t>  dil.)</a:t>
            </a:r>
          </a:p>
          <a:p>
            <a:pPr marL="742950" indent="-742950">
              <a:buAutoNum type="arabicPeriod"/>
            </a:pPr>
            <a:r>
              <a:rPr lang="en-US" sz="3600" b="1" dirty="0">
                <a:latin typeface="Centaur" pitchFamily="18" charset="0"/>
              </a:rPr>
              <a:t>(1 drop) of KMNO</a:t>
            </a:r>
            <a:r>
              <a:rPr lang="en-US" sz="3600" b="1" baseline="-25000" dirty="0">
                <a:latin typeface="Centaur" pitchFamily="18" charset="0"/>
              </a:rPr>
              <a:t>4</a:t>
            </a:r>
            <a:r>
              <a:rPr lang="en-US" sz="3600" b="1" dirty="0">
                <a:latin typeface="Centaur" pitchFamily="18" charset="0"/>
              </a:rPr>
              <a:t> (1%) </a:t>
            </a:r>
          </a:p>
        </p:txBody>
      </p:sp>
      <p:pic>
        <p:nvPicPr>
          <p:cNvPr id="9" name="Picture 8" descr="DSC_0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876800"/>
            <a:ext cx="46482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8768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aur" pitchFamily="18" charset="0"/>
              </a:rPr>
              <a:t>Note:- when let this test stand for several time give these colors </a:t>
            </a:r>
          </a:p>
        </p:txBody>
      </p:sp>
      <p:sp>
        <p:nvSpPr>
          <p:cNvPr id="11" name="Freeform 10"/>
          <p:cNvSpPr/>
          <p:nvPr/>
        </p:nvSpPr>
        <p:spPr>
          <a:xfrm>
            <a:off x="3124200" y="5943600"/>
            <a:ext cx="2187707" cy="581898"/>
          </a:xfrm>
          <a:custGeom>
            <a:avLst/>
            <a:gdLst>
              <a:gd name="connsiteX0" fmla="*/ 0 w 2187707"/>
              <a:gd name="connsiteY0" fmla="*/ 248582 h 581898"/>
              <a:gd name="connsiteX1" fmla="*/ 89941 w 2187707"/>
              <a:gd name="connsiteY1" fmla="*/ 323532 h 581898"/>
              <a:gd name="connsiteX2" fmla="*/ 224852 w 2187707"/>
              <a:gd name="connsiteY2" fmla="*/ 308542 h 581898"/>
              <a:gd name="connsiteX3" fmla="*/ 299803 w 2187707"/>
              <a:gd name="connsiteY3" fmla="*/ 248582 h 581898"/>
              <a:gd name="connsiteX4" fmla="*/ 374754 w 2187707"/>
              <a:gd name="connsiteY4" fmla="*/ 263572 h 581898"/>
              <a:gd name="connsiteX5" fmla="*/ 404734 w 2187707"/>
              <a:gd name="connsiteY5" fmla="*/ 308542 h 581898"/>
              <a:gd name="connsiteX6" fmla="*/ 539646 w 2187707"/>
              <a:gd name="connsiteY6" fmla="*/ 308542 h 581898"/>
              <a:gd name="connsiteX7" fmla="*/ 659567 w 2187707"/>
              <a:gd name="connsiteY7" fmla="*/ 323532 h 581898"/>
              <a:gd name="connsiteX8" fmla="*/ 719528 w 2187707"/>
              <a:gd name="connsiteY8" fmla="*/ 383493 h 581898"/>
              <a:gd name="connsiteX9" fmla="*/ 764498 w 2187707"/>
              <a:gd name="connsiteY9" fmla="*/ 398483 h 581898"/>
              <a:gd name="connsiteX10" fmla="*/ 839449 w 2187707"/>
              <a:gd name="connsiteY10" fmla="*/ 338523 h 581898"/>
              <a:gd name="connsiteX11" fmla="*/ 899410 w 2187707"/>
              <a:gd name="connsiteY11" fmla="*/ 353513 h 581898"/>
              <a:gd name="connsiteX12" fmla="*/ 929390 w 2187707"/>
              <a:gd name="connsiteY12" fmla="*/ 398483 h 581898"/>
              <a:gd name="connsiteX13" fmla="*/ 1019331 w 2187707"/>
              <a:gd name="connsiteY13" fmla="*/ 383493 h 581898"/>
              <a:gd name="connsiteX14" fmla="*/ 1154243 w 2187707"/>
              <a:gd name="connsiteY14" fmla="*/ 398483 h 581898"/>
              <a:gd name="connsiteX15" fmla="*/ 1199213 w 2187707"/>
              <a:gd name="connsiteY15" fmla="*/ 413473 h 581898"/>
              <a:gd name="connsiteX16" fmla="*/ 1259174 w 2187707"/>
              <a:gd name="connsiteY16" fmla="*/ 338523 h 581898"/>
              <a:gd name="connsiteX17" fmla="*/ 1304144 w 2187707"/>
              <a:gd name="connsiteY17" fmla="*/ 353513 h 581898"/>
              <a:gd name="connsiteX18" fmla="*/ 1394085 w 2187707"/>
              <a:gd name="connsiteY18" fmla="*/ 398483 h 581898"/>
              <a:gd name="connsiteX19" fmla="*/ 1499016 w 2187707"/>
              <a:gd name="connsiteY19" fmla="*/ 353513 h 581898"/>
              <a:gd name="connsiteX20" fmla="*/ 1558977 w 2187707"/>
              <a:gd name="connsiteY20" fmla="*/ 323532 h 581898"/>
              <a:gd name="connsiteX21" fmla="*/ 1663908 w 2187707"/>
              <a:gd name="connsiteY21" fmla="*/ 338523 h 581898"/>
              <a:gd name="connsiteX22" fmla="*/ 1708879 w 2187707"/>
              <a:gd name="connsiteY22" fmla="*/ 368503 h 581898"/>
              <a:gd name="connsiteX23" fmla="*/ 1753849 w 2187707"/>
              <a:gd name="connsiteY23" fmla="*/ 383493 h 581898"/>
              <a:gd name="connsiteX24" fmla="*/ 1798820 w 2187707"/>
              <a:gd name="connsiteY24" fmla="*/ 368503 h 581898"/>
              <a:gd name="connsiteX25" fmla="*/ 1843790 w 2187707"/>
              <a:gd name="connsiteY25" fmla="*/ 338523 h 581898"/>
              <a:gd name="connsiteX26" fmla="*/ 1948721 w 2187707"/>
              <a:gd name="connsiteY26" fmla="*/ 323532 h 581898"/>
              <a:gd name="connsiteX27" fmla="*/ 1978702 w 2187707"/>
              <a:gd name="connsiteY27" fmla="*/ 293552 h 581898"/>
              <a:gd name="connsiteX28" fmla="*/ 2128603 w 2187707"/>
              <a:gd name="connsiteY28" fmla="*/ 308542 h 581898"/>
              <a:gd name="connsiteX29" fmla="*/ 2083633 w 2187707"/>
              <a:gd name="connsiteY29" fmla="*/ 233592 h 581898"/>
              <a:gd name="connsiteX30" fmla="*/ 1993692 w 2187707"/>
              <a:gd name="connsiteY30" fmla="*/ 143651 h 581898"/>
              <a:gd name="connsiteX31" fmla="*/ 1903751 w 2187707"/>
              <a:gd name="connsiteY31" fmla="*/ 68700 h 581898"/>
              <a:gd name="connsiteX32" fmla="*/ 1813810 w 2187707"/>
              <a:gd name="connsiteY32" fmla="*/ 8739 h 581898"/>
              <a:gd name="connsiteX33" fmla="*/ 1873770 w 2187707"/>
              <a:gd name="connsiteY33" fmla="*/ 23729 h 581898"/>
              <a:gd name="connsiteX34" fmla="*/ 1933731 w 2187707"/>
              <a:gd name="connsiteY34" fmla="*/ 68700 h 581898"/>
              <a:gd name="connsiteX35" fmla="*/ 1963711 w 2187707"/>
              <a:gd name="connsiteY35" fmla="*/ 113670 h 581898"/>
              <a:gd name="connsiteX36" fmla="*/ 1993692 w 2187707"/>
              <a:gd name="connsiteY36" fmla="*/ 143651 h 581898"/>
              <a:gd name="connsiteX37" fmla="*/ 2023672 w 2187707"/>
              <a:gd name="connsiteY37" fmla="*/ 188621 h 581898"/>
              <a:gd name="connsiteX38" fmla="*/ 2068643 w 2187707"/>
              <a:gd name="connsiteY38" fmla="*/ 218601 h 581898"/>
              <a:gd name="connsiteX39" fmla="*/ 2083633 w 2187707"/>
              <a:gd name="connsiteY39" fmla="*/ 263572 h 581898"/>
              <a:gd name="connsiteX40" fmla="*/ 2113613 w 2187707"/>
              <a:gd name="connsiteY40" fmla="*/ 308542 h 581898"/>
              <a:gd name="connsiteX41" fmla="*/ 2068643 w 2187707"/>
              <a:gd name="connsiteY41" fmla="*/ 338523 h 581898"/>
              <a:gd name="connsiteX42" fmla="*/ 1948721 w 2187707"/>
              <a:gd name="connsiteY42" fmla="*/ 383493 h 581898"/>
              <a:gd name="connsiteX43" fmla="*/ 1843790 w 2187707"/>
              <a:gd name="connsiteY43" fmla="*/ 443454 h 581898"/>
              <a:gd name="connsiteX44" fmla="*/ 1783829 w 2187707"/>
              <a:gd name="connsiteY44" fmla="*/ 458444 h 581898"/>
              <a:gd name="connsiteX45" fmla="*/ 1633928 w 2187707"/>
              <a:gd name="connsiteY45" fmla="*/ 548385 h 581898"/>
              <a:gd name="connsiteX46" fmla="*/ 1603947 w 2187707"/>
              <a:gd name="connsiteY46" fmla="*/ 578365 h 581898"/>
              <a:gd name="connsiteX47" fmla="*/ 1648918 w 2187707"/>
              <a:gd name="connsiteY47" fmla="*/ 548385 h 581898"/>
              <a:gd name="connsiteX48" fmla="*/ 1708879 w 2187707"/>
              <a:gd name="connsiteY48" fmla="*/ 533395 h 581898"/>
              <a:gd name="connsiteX49" fmla="*/ 1843790 w 2187707"/>
              <a:gd name="connsiteY49" fmla="*/ 473434 h 581898"/>
              <a:gd name="connsiteX50" fmla="*/ 1888761 w 2187707"/>
              <a:gd name="connsiteY50" fmla="*/ 458444 h 581898"/>
              <a:gd name="connsiteX51" fmla="*/ 1978702 w 2187707"/>
              <a:gd name="connsiteY51" fmla="*/ 413473 h 581898"/>
              <a:gd name="connsiteX52" fmla="*/ 2068643 w 2187707"/>
              <a:gd name="connsiteY52" fmla="*/ 368503 h 581898"/>
              <a:gd name="connsiteX53" fmla="*/ 2083633 w 2187707"/>
              <a:gd name="connsiteY53" fmla="*/ 323532 h 581898"/>
              <a:gd name="connsiteX54" fmla="*/ 2053652 w 2187707"/>
              <a:gd name="connsiteY54" fmla="*/ 263572 h 581898"/>
              <a:gd name="connsiteX55" fmla="*/ 1933731 w 2187707"/>
              <a:gd name="connsiteY55" fmla="*/ 128660 h 581898"/>
              <a:gd name="connsiteX56" fmla="*/ 1888761 w 2187707"/>
              <a:gd name="connsiteY56" fmla="*/ 113670 h 581898"/>
              <a:gd name="connsiteX57" fmla="*/ 1948721 w 2187707"/>
              <a:gd name="connsiteY57" fmla="*/ 83690 h 581898"/>
              <a:gd name="connsiteX58" fmla="*/ 1978702 w 2187707"/>
              <a:gd name="connsiteY58" fmla="*/ 128660 h 581898"/>
              <a:gd name="connsiteX59" fmla="*/ 2023672 w 2187707"/>
              <a:gd name="connsiteY59" fmla="*/ 158641 h 581898"/>
              <a:gd name="connsiteX60" fmla="*/ 2113613 w 2187707"/>
              <a:gd name="connsiteY60" fmla="*/ 293552 h 581898"/>
              <a:gd name="connsiteX61" fmla="*/ 2143593 w 2187707"/>
              <a:gd name="connsiteY61" fmla="*/ 338523 h 581898"/>
              <a:gd name="connsiteX62" fmla="*/ 2173574 w 2187707"/>
              <a:gd name="connsiteY62" fmla="*/ 368503 h 581898"/>
              <a:gd name="connsiteX63" fmla="*/ 2098623 w 2187707"/>
              <a:gd name="connsiteY63" fmla="*/ 308542 h 581898"/>
              <a:gd name="connsiteX64" fmla="*/ 2038662 w 2187707"/>
              <a:gd name="connsiteY64" fmla="*/ 323532 h 581898"/>
              <a:gd name="connsiteX65" fmla="*/ 2008682 w 2187707"/>
              <a:gd name="connsiteY65" fmla="*/ 353513 h 581898"/>
              <a:gd name="connsiteX66" fmla="*/ 1963711 w 2187707"/>
              <a:gd name="connsiteY66" fmla="*/ 383493 h 581898"/>
              <a:gd name="connsiteX67" fmla="*/ 1903751 w 2187707"/>
              <a:gd name="connsiteY67" fmla="*/ 428464 h 581898"/>
              <a:gd name="connsiteX68" fmla="*/ 1858780 w 2187707"/>
              <a:gd name="connsiteY68" fmla="*/ 443454 h 581898"/>
              <a:gd name="connsiteX69" fmla="*/ 1813810 w 2187707"/>
              <a:gd name="connsiteY69" fmla="*/ 473434 h 581898"/>
              <a:gd name="connsiteX70" fmla="*/ 1753849 w 2187707"/>
              <a:gd name="connsiteY70" fmla="*/ 533395 h 581898"/>
              <a:gd name="connsiteX71" fmla="*/ 1708879 w 2187707"/>
              <a:gd name="connsiteY71" fmla="*/ 548385 h 581898"/>
              <a:gd name="connsiteX72" fmla="*/ 1663908 w 2187707"/>
              <a:gd name="connsiteY72" fmla="*/ 578365 h 58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187707" h="581898">
                <a:moveTo>
                  <a:pt x="0" y="248582"/>
                </a:moveTo>
                <a:cubicBezTo>
                  <a:pt x="10828" y="259410"/>
                  <a:pt x="67173" y="321635"/>
                  <a:pt x="89941" y="323532"/>
                </a:cubicBezTo>
                <a:cubicBezTo>
                  <a:pt x="135032" y="327290"/>
                  <a:pt x="179882" y="313539"/>
                  <a:pt x="224852" y="308542"/>
                </a:cubicBezTo>
                <a:cubicBezTo>
                  <a:pt x="240022" y="293373"/>
                  <a:pt x="278193" y="251283"/>
                  <a:pt x="299803" y="248582"/>
                </a:cubicBezTo>
                <a:cubicBezTo>
                  <a:pt x="325085" y="245422"/>
                  <a:pt x="349770" y="258575"/>
                  <a:pt x="374754" y="263572"/>
                </a:cubicBezTo>
                <a:cubicBezTo>
                  <a:pt x="384747" y="278562"/>
                  <a:pt x="390666" y="297288"/>
                  <a:pt x="404734" y="308542"/>
                </a:cubicBezTo>
                <a:cubicBezTo>
                  <a:pt x="442909" y="339082"/>
                  <a:pt x="502654" y="314707"/>
                  <a:pt x="539646" y="308542"/>
                </a:cubicBezTo>
                <a:cubicBezTo>
                  <a:pt x="579620" y="313539"/>
                  <a:pt x="622381" y="308038"/>
                  <a:pt x="659567" y="323532"/>
                </a:cubicBezTo>
                <a:cubicBezTo>
                  <a:pt x="685659" y="334404"/>
                  <a:pt x="692713" y="374555"/>
                  <a:pt x="719528" y="383493"/>
                </a:cubicBezTo>
                <a:lnTo>
                  <a:pt x="764498" y="398483"/>
                </a:lnTo>
                <a:cubicBezTo>
                  <a:pt x="780021" y="382961"/>
                  <a:pt x="817389" y="341674"/>
                  <a:pt x="839449" y="338523"/>
                </a:cubicBezTo>
                <a:cubicBezTo>
                  <a:pt x="859844" y="335609"/>
                  <a:pt x="879423" y="348516"/>
                  <a:pt x="899410" y="353513"/>
                </a:cubicBezTo>
                <a:cubicBezTo>
                  <a:pt x="909403" y="368503"/>
                  <a:pt x="911912" y="394114"/>
                  <a:pt x="929390" y="398483"/>
                </a:cubicBezTo>
                <a:cubicBezTo>
                  <a:pt x="958876" y="405855"/>
                  <a:pt x="988937" y="383493"/>
                  <a:pt x="1019331" y="383493"/>
                </a:cubicBezTo>
                <a:cubicBezTo>
                  <a:pt x="1064578" y="383493"/>
                  <a:pt x="1109272" y="393486"/>
                  <a:pt x="1154243" y="398483"/>
                </a:cubicBezTo>
                <a:cubicBezTo>
                  <a:pt x="1169233" y="403480"/>
                  <a:pt x="1183627" y="416071"/>
                  <a:pt x="1199213" y="413473"/>
                </a:cubicBezTo>
                <a:cubicBezTo>
                  <a:pt x="1247075" y="405496"/>
                  <a:pt x="1247482" y="373600"/>
                  <a:pt x="1259174" y="338523"/>
                </a:cubicBezTo>
                <a:cubicBezTo>
                  <a:pt x="1274164" y="343520"/>
                  <a:pt x="1290011" y="346447"/>
                  <a:pt x="1304144" y="353513"/>
                </a:cubicBezTo>
                <a:cubicBezTo>
                  <a:pt x="1420379" y="411630"/>
                  <a:pt x="1281052" y="360805"/>
                  <a:pt x="1394085" y="398483"/>
                </a:cubicBezTo>
                <a:cubicBezTo>
                  <a:pt x="1451936" y="340634"/>
                  <a:pt x="1392444" y="389037"/>
                  <a:pt x="1499016" y="353513"/>
                </a:cubicBezTo>
                <a:cubicBezTo>
                  <a:pt x="1520215" y="346446"/>
                  <a:pt x="1538990" y="333526"/>
                  <a:pt x="1558977" y="323532"/>
                </a:cubicBezTo>
                <a:cubicBezTo>
                  <a:pt x="1593954" y="328529"/>
                  <a:pt x="1630066" y="328370"/>
                  <a:pt x="1663908" y="338523"/>
                </a:cubicBezTo>
                <a:cubicBezTo>
                  <a:pt x="1681164" y="343700"/>
                  <a:pt x="1692765" y="360446"/>
                  <a:pt x="1708879" y="368503"/>
                </a:cubicBezTo>
                <a:cubicBezTo>
                  <a:pt x="1723012" y="375569"/>
                  <a:pt x="1738859" y="378496"/>
                  <a:pt x="1753849" y="383493"/>
                </a:cubicBezTo>
                <a:cubicBezTo>
                  <a:pt x="1768839" y="378496"/>
                  <a:pt x="1784687" y="375569"/>
                  <a:pt x="1798820" y="368503"/>
                </a:cubicBezTo>
                <a:cubicBezTo>
                  <a:pt x="1814934" y="360446"/>
                  <a:pt x="1826534" y="343700"/>
                  <a:pt x="1843790" y="338523"/>
                </a:cubicBezTo>
                <a:cubicBezTo>
                  <a:pt x="1877632" y="328370"/>
                  <a:pt x="1913744" y="328529"/>
                  <a:pt x="1948721" y="323532"/>
                </a:cubicBezTo>
                <a:cubicBezTo>
                  <a:pt x="1958715" y="313539"/>
                  <a:pt x="1964618" y="294726"/>
                  <a:pt x="1978702" y="293552"/>
                </a:cubicBezTo>
                <a:cubicBezTo>
                  <a:pt x="2028745" y="289382"/>
                  <a:pt x="2085003" y="333456"/>
                  <a:pt x="2128603" y="308542"/>
                </a:cubicBezTo>
                <a:cubicBezTo>
                  <a:pt x="2153900" y="294087"/>
                  <a:pt x="2102083" y="256141"/>
                  <a:pt x="2083633" y="233592"/>
                </a:cubicBezTo>
                <a:cubicBezTo>
                  <a:pt x="2056785" y="200777"/>
                  <a:pt x="2023672" y="173631"/>
                  <a:pt x="1993692" y="143651"/>
                </a:cubicBezTo>
                <a:cubicBezTo>
                  <a:pt x="1952764" y="102723"/>
                  <a:pt x="1963140" y="110273"/>
                  <a:pt x="1903751" y="68700"/>
                </a:cubicBezTo>
                <a:cubicBezTo>
                  <a:pt x="1874233" y="48037"/>
                  <a:pt x="1778854" y="0"/>
                  <a:pt x="1813810" y="8739"/>
                </a:cubicBezTo>
                <a:lnTo>
                  <a:pt x="1873770" y="23729"/>
                </a:lnTo>
                <a:cubicBezTo>
                  <a:pt x="1893757" y="38719"/>
                  <a:pt x="1916065" y="51034"/>
                  <a:pt x="1933731" y="68700"/>
                </a:cubicBezTo>
                <a:cubicBezTo>
                  <a:pt x="1946470" y="81439"/>
                  <a:pt x="1952457" y="99602"/>
                  <a:pt x="1963711" y="113670"/>
                </a:cubicBezTo>
                <a:cubicBezTo>
                  <a:pt x="1972540" y="124706"/>
                  <a:pt x="1984863" y="132615"/>
                  <a:pt x="1993692" y="143651"/>
                </a:cubicBezTo>
                <a:cubicBezTo>
                  <a:pt x="2004946" y="157719"/>
                  <a:pt x="2010933" y="175882"/>
                  <a:pt x="2023672" y="188621"/>
                </a:cubicBezTo>
                <a:cubicBezTo>
                  <a:pt x="2036411" y="201360"/>
                  <a:pt x="2053653" y="208608"/>
                  <a:pt x="2068643" y="218601"/>
                </a:cubicBezTo>
                <a:cubicBezTo>
                  <a:pt x="2073640" y="233591"/>
                  <a:pt x="2076567" y="249439"/>
                  <a:pt x="2083633" y="263572"/>
                </a:cubicBezTo>
                <a:cubicBezTo>
                  <a:pt x="2091690" y="279686"/>
                  <a:pt x="2117146" y="290876"/>
                  <a:pt x="2113613" y="308542"/>
                </a:cubicBezTo>
                <a:cubicBezTo>
                  <a:pt x="2110080" y="326208"/>
                  <a:pt x="2084757" y="330466"/>
                  <a:pt x="2068643" y="338523"/>
                </a:cubicBezTo>
                <a:cubicBezTo>
                  <a:pt x="2032796" y="356447"/>
                  <a:pt x="1987642" y="370520"/>
                  <a:pt x="1948721" y="383493"/>
                </a:cubicBezTo>
                <a:cubicBezTo>
                  <a:pt x="1911445" y="408344"/>
                  <a:pt x="1887259" y="427153"/>
                  <a:pt x="1843790" y="443454"/>
                </a:cubicBezTo>
                <a:cubicBezTo>
                  <a:pt x="1824500" y="450688"/>
                  <a:pt x="1803816" y="453447"/>
                  <a:pt x="1783829" y="458444"/>
                </a:cubicBezTo>
                <a:cubicBezTo>
                  <a:pt x="1736512" y="482103"/>
                  <a:pt x="1670109" y="512205"/>
                  <a:pt x="1633928" y="548385"/>
                </a:cubicBezTo>
                <a:cubicBezTo>
                  <a:pt x="1623934" y="558378"/>
                  <a:pt x="1589814" y="578365"/>
                  <a:pt x="1603947" y="578365"/>
                </a:cubicBezTo>
                <a:cubicBezTo>
                  <a:pt x="1621963" y="578365"/>
                  <a:pt x="1632359" y="555482"/>
                  <a:pt x="1648918" y="548385"/>
                </a:cubicBezTo>
                <a:cubicBezTo>
                  <a:pt x="1667854" y="540270"/>
                  <a:pt x="1688892" y="538392"/>
                  <a:pt x="1708879" y="533395"/>
                </a:cubicBezTo>
                <a:cubicBezTo>
                  <a:pt x="1780143" y="485884"/>
                  <a:pt x="1736758" y="509111"/>
                  <a:pt x="1843790" y="473434"/>
                </a:cubicBezTo>
                <a:lnTo>
                  <a:pt x="1888761" y="458444"/>
                </a:lnTo>
                <a:cubicBezTo>
                  <a:pt x="2017637" y="372527"/>
                  <a:pt x="1854579" y="475535"/>
                  <a:pt x="1978702" y="413473"/>
                </a:cubicBezTo>
                <a:cubicBezTo>
                  <a:pt x="2094930" y="355358"/>
                  <a:pt x="1955613" y="406179"/>
                  <a:pt x="2068643" y="368503"/>
                </a:cubicBezTo>
                <a:cubicBezTo>
                  <a:pt x="2073640" y="353513"/>
                  <a:pt x="2085868" y="339174"/>
                  <a:pt x="2083633" y="323532"/>
                </a:cubicBezTo>
                <a:cubicBezTo>
                  <a:pt x="2080473" y="301411"/>
                  <a:pt x="2065495" y="282521"/>
                  <a:pt x="2053652" y="263572"/>
                </a:cubicBezTo>
                <a:cubicBezTo>
                  <a:pt x="2035880" y="235138"/>
                  <a:pt x="1957904" y="136718"/>
                  <a:pt x="1933731" y="128660"/>
                </a:cubicBezTo>
                <a:lnTo>
                  <a:pt x="1888761" y="113670"/>
                </a:lnTo>
                <a:cubicBezTo>
                  <a:pt x="1874292" y="70265"/>
                  <a:pt x="1844442" y="24103"/>
                  <a:pt x="1948721" y="83690"/>
                </a:cubicBezTo>
                <a:cubicBezTo>
                  <a:pt x="1964363" y="92628"/>
                  <a:pt x="1965963" y="115921"/>
                  <a:pt x="1978702" y="128660"/>
                </a:cubicBezTo>
                <a:cubicBezTo>
                  <a:pt x="1991441" y="141399"/>
                  <a:pt x="2010933" y="145902"/>
                  <a:pt x="2023672" y="158641"/>
                </a:cubicBezTo>
                <a:cubicBezTo>
                  <a:pt x="2094090" y="229059"/>
                  <a:pt x="2071771" y="220328"/>
                  <a:pt x="2113613" y="293552"/>
                </a:cubicBezTo>
                <a:cubicBezTo>
                  <a:pt x="2122551" y="309194"/>
                  <a:pt x="2132338" y="324455"/>
                  <a:pt x="2143593" y="338523"/>
                </a:cubicBezTo>
                <a:cubicBezTo>
                  <a:pt x="2152422" y="349559"/>
                  <a:pt x="2187707" y="368503"/>
                  <a:pt x="2173574" y="368503"/>
                </a:cubicBezTo>
                <a:cubicBezTo>
                  <a:pt x="2154662" y="368503"/>
                  <a:pt x="2111675" y="321594"/>
                  <a:pt x="2098623" y="308542"/>
                </a:cubicBezTo>
                <a:cubicBezTo>
                  <a:pt x="2078636" y="313539"/>
                  <a:pt x="2057089" y="314318"/>
                  <a:pt x="2038662" y="323532"/>
                </a:cubicBezTo>
                <a:cubicBezTo>
                  <a:pt x="2026021" y="329853"/>
                  <a:pt x="2019718" y="344684"/>
                  <a:pt x="2008682" y="353513"/>
                </a:cubicBezTo>
                <a:cubicBezTo>
                  <a:pt x="1994614" y="364768"/>
                  <a:pt x="1978371" y="373021"/>
                  <a:pt x="1963711" y="383493"/>
                </a:cubicBezTo>
                <a:cubicBezTo>
                  <a:pt x="1943381" y="398014"/>
                  <a:pt x="1925443" y="416069"/>
                  <a:pt x="1903751" y="428464"/>
                </a:cubicBezTo>
                <a:cubicBezTo>
                  <a:pt x="1890032" y="436304"/>
                  <a:pt x="1873770" y="438457"/>
                  <a:pt x="1858780" y="443454"/>
                </a:cubicBezTo>
                <a:cubicBezTo>
                  <a:pt x="1843790" y="453447"/>
                  <a:pt x="1827489" y="461710"/>
                  <a:pt x="1813810" y="473434"/>
                </a:cubicBezTo>
                <a:cubicBezTo>
                  <a:pt x="1792349" y="491829"/>
                  <a:pt x="1780664" y="524457"/>
                  <a:pt x="1753849" y="533395"/>
                </a:cubicBezTo>
                <a:lnTo>
                  <a:pt x="1708879" y="548385"/>
                </a:lnTo>
                <a:cubicBezTo>
                  <a:pt x="1675365" y="581898"/>
                  <a:pt x="1693031" y="578365"/>
                  <a:pt x="1663908" y="578365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8600" y="381000"/>
            <a:ext cx="50081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sng" strike="noStrike" normalizeH="0" baseline="0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Permanganate test:</a:t>
            </a:r>
            <a:endParaRPr kumimoji="0" lang="en-US" sz="5400" b="1" i="0" u="sng" strike="noStrike" normalizeH="0" baseline="0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101298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aur" pitchFamily="18" charset="0"/>
              </a:rPr>
              <a:t>Neutral acid (N.S)</a:t>
            </a:r>
            <a:endParaRPr lang="en-US" sz="3200" b="1" dirty="0">
              <a:solidFill>
                <a:srgbClr val="FF0000"/>
              </a:solidFill>
              <a:latin typeface="Centaur" pitchFamily="18" charset="0"/>
            </a:endParaRPr>
          </a:p>
          <a:p>
            <a:pPr marL="742950" indent="-742950">
              <a:buAutoNum type="arabicPeriod"/>
            </a:pPr>
            <a:r>
              <a:rPr lang="en-US" sz="3200" b="1" dirty="0">
                <a:latin typeface="Centaur" pitchFamily="18" charset="0"/>
              </a:rPr>
              <a:t>(1 ml) of compound</a:t>
            </a:r>
          </a:p>
          <a:p>
            <a:pPr marL="742950" indent="-742950">
              <a:buAutoNum type="arabicPeriod"/>
            </a:pPr>
            <a:r>
              <a:rPr lang="en-US" sz="3200" b="1" dirty="0">
                <a:latin typeface="Centaur" pitchFamily="18" charset="0"/>
              </a:rPr>
              <a:t>Drops of (NH</a:t>
            </a:r>
            <a:r>
              <a:rPr lang="en-US" sz="3200" b="1" baseline="-25000" dirty="0">
                <a:latin typeface="Centaur" pitchFamily="18" charset="0"/>
              </a:rPr>
              <a:t>3</a:t>
            </a:r>
            <a:r>
              <a:rPr lang="en-US" sz="3200" b="1" dirty="0">
                <a:latin typeface="Centaur" pitchFamily="18" charset="0"/>
              </a:rPr>
              <a:t> ) until litmus paper (red) change to (blue) (to have alkaline)   </a:t>
            </a:r>
          </a:p>
        </p:txBody>
      </p:sp>
      <p:pic>
        <p:nvPicPr>
          <p:cNvPr id="3" name="Picture 2" descr="DSC_0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5029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685800"/>
            <a:ext cx="104971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Formic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7317" y="685800"/>
            <a:ext cx="91108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oxalic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685800"/>
            <a:ext cx="111960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tartaric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685800"/>
            <a:ext cx="115563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benzoic</a:t>
            </a:r>
          </a:p>
          <a:p>
            <a:pPr algn="ctr"/>
            <a:r>
              <a:rPr lang="en-US" sz="2400" b="1" dirty="0"/>
              <a:t>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943" y="4547681"/>
            <a:ext cx="472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Centaur" pitchFamily="18" charset="0"/>
              </a:rPr>
              <a:t>Test </a:t>
            </a:r>
            <a:endParaRPr lang="en-US" sz="3600" b="1" dirty="0">
              <a:latin typeface="Centaur" pitchFamily="18" charset="0"/>
            </a:endParaRPr>
          </a:p>
          <a:p>
            <a:pPr algn="ctr"/>
            <a:r>
              <a:rPr lang="en-US" sz="3600" b="1" dirty="0">
                <a:latin typeface="Centaur" pitchFamily="18" charset="0"/>
              </a:rPr>
              <a:t>Add (1ml) of (CaCl</a:t>
            </a:r>
            <a:r>
              <a:rPr lang="en-US" sz="3600" b="1" baseline="-25000" dirty="0">
                <a:latin typeface="Centaur" pitchFamily="18" charset="0"/>
              </a:rPr>
              <a:t>2</a:t>
            </a:r>
            <a:r>
              <a:rPr lang="en-US" sz="3600" b="1" dirty="0">
                <a:latin typeface="Centaur" pitchFamily="18" charset="0"/>
              </a:rPr>
              <a:t>) to (N.S solution) 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4401" y="5624899"/>
            <a:ext cx="152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White ppt.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produced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immediately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5486400"/>
            <a:ext cx="152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White ppt.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produced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after few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EEC8B-38B7-09A0-675D-08601B98AB5F}"/>
              </a:ext>
            </a:extLst>
          </p:cNvPr>
          <p:cNvSpPr txBox="1"/>
          <p:nvPr/>
        </p:nvSpPr>
        <p:spPr>
          <a:xfrm>
            <a:off x="-269897" y="269021"/>
            <a:ext cx="5095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aur" pitchFamily="18" charset="0"/>
              </a:rPr>
              <a:t>CaCl</a:t>
            </a:r>
            <a:r>
              <a:rPr lang="en-US" sz="4000" b="1" u="sng" baseline="-25000" dirty="0">
                <a:solidFill>
                  <a:srgbClr val="FF0000"/>
                </a:solidFill>
                <a:latin typeface="Centaur" pitchFamily="18" charset="0"/>
              </a:rPr>
              <a:t>2 </a:t>
            </a:r>
            <a:r>
              <a:rPr lang="en-US" sz="4000" b="1" u="sng" dirty="0">
                <a:solidFill>
                  <a:srgbClr val="FF0000"/>
                </a:solidFill>
                <a:latin typeface="Centaur" pitchFamily="18" charset="0"/>
              </a:rPr>
              <a:t>test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2802E8-06D8-1D02-3A41-0B12D23E38E9}"/>
              </a:ext>
            </a:extLst>
          </p:cNvPr>
          <p:cNvSpPr txBox="1"/>
          <p:nvPr/>
        </p:nvSpPr>
        <p:spPr>
          <a:xfrm>
            <a:off x="-27709" y="1541318"/>
            <a:ext cx="5095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FeCl</a:t>
            </a:r>
            <a:r>
              <a:rPr kumimoji="0" lang="en-US" sz="4000" b="1" i="0" u="sng" strike="noStrike" kern="1200" cap="none" spc="0" normalizeH="0" baseline="-25000" noProof="0" dirty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3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test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DD80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A9BE2-D816-41A6-D97E-DADA7831A78E}"/>
              </a:ext>
            </a:extLst>
          </p:cNvPr>
          <p:cNvSpPr txBox="1"/>
          <p:nvPr/>
        </p:nvSpPr>
        <p:spPr>
          <a:xfrm>
            <a:off x="650672" y="3087231"/>
            <a:ext cx="4248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(5 drops or few amount) of compound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(1 ml) of water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(1 ml) of (NH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 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itchFamily="18" charset="0"/>
                <a:ea typeface="+mn-ea"/>
                <a:cs typeface="+mn-cs"/>
              </a:rPr>
              <a:t>(2 drops) of FeCl3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27B5C4-1981-D2B3-32B5-238ABEC47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320" y="1264798"/>
            <a:ext cx="3862408" cy="51362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5FE02C-D50F-A8ED-42A5-EE2AF869D5C6}"/>
              </a:ext>
            </a:extLst>
          </p:cNvPr>
          <p:cNvSpPr txBox="1"/>
          <p:nvPr/>
        </p:nvSpPr>
        <p:spPr>
          <a:xfrm>
            <a:off x="6876180" y="5693130"/>
            <a:ext cx="90608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65F9C-CFFB-2CCD-7165-AA799EB843B2}"/>
              </a:ext>
            </a:extLst>
          </p:cNvPr>
          <p:cNvSpPr txBox="1"/>
          <p:nvPr/>
        </p:nvSpPr>
        <p:spPr>
          <a:xfrm>
            <a:off x="7890728" y="5693130"/>
            <a:ext cx="10102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succinic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0F2AC2-8691-F9AC-47AA-3C0C0928707D}"/>
              </a:ext>
            </a:extLst>
          </p:cNvPr>
          <p:cNvSpPr txBox="1"/>
          <p:nvPr/>
        </p:nvSpPr>
        <p:spPr>
          <a:xfrm>
            <a:off x="5787758" y="5683642"/>
            <a:ext cx="9962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benzoic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8E4710-F574-475F-31CA-7E1890F994B8}"/>
              </a:ext>
            </a:extLst>
          </p:cNvPr>
          <p:cNvSpPr/>
          <p:nvPr/>
        </p:nvSpPr>
        <p:spPr>
          <a:xfrm>
            <a:off x="7983852" y="5326990"/>
            <a:ext cx="579120" cy="356652"/>
          </a:xfrm>
          <a:custGeom>
            <a:avLst/>
            <a:gdLst>
              <a:gd name="connsiteX0" fmla="*/ 0 w 579120"/>
              <a:gd name="connsiteY0" fmla="*/ 0 h 356652"/>
              <a:gd name="connsiteX1" fmla="*/ 172720 w 579120"/>
              <a:gd name="connsiteY1" fmla="*/ 10160 h 356652"/>
              <a:gd name="connsiteX2" fmla="*/ 233680 w 579120"/>
              <a:gd name="connsiteY2" fmla="*/ 40640 h 356652"/>
              <a:gd name="connsiteX3" fmla="*/ 284480 w 579120"/>
              <a:gd name="connsiteY3" fmla="*/ 71120 h 356652"/>
              <a:gd name="connsiteX4" fmla="*/ 314960 w 579120"/>
              <a:gd name="connsiteY4" fmla="*/ 91440 h 356652"/>
              <a:gd name="connsiteX5" fmla="*/ 355600 w 579120"/>
              <a:gd name="connsiteY5" fmla="*/ 111760 h 356652"/>
              <a:gd name="connsiteX6" fmla="*/ 406400 w 579120"/>
              <a:gd name="connsiteY6" fmla="*/ 142240 h 356652"/>
              <a:gd name="connsiteX7" fmla="*/ 457200 w 579120"/>
              <a:gd name="connsiteY7" fmla="*/ 233680 h 356652"/>
              <a:gd name="connsiteX8" fmla="*/ 467360 w 579120"/>
              <a:gd name="connsiteY8" fmla="*/ 304800 h 356652"/>
              <a:gd name="connsiteX9" fmla="*/ 477520 w 579120"/>
              <a:gd name="connsiteY9" fmla="*/ 355600 h 356652"/>
              <a:gd name="connsiteX10" fmla="*/ 447040 w 579120"/>
              <a:gd name="connsiteY10" fmla="*/ 314960 h 356652"/>
              <a:gd name="connsiteX11" fmla="*/ 416560 w 579120"/>
              <a:gd name="connsiteY11" fmla="*/ 284480 h 356652"/>
              <a:gd name="connsiteX12" fmla="*/ 375920 w 579120"/>
              <a:gd name="connsiteY12" fmla="*/ 254000 h 356652"/>
              <a:gd name="connsiteX13" fmla="*/ 436880 w 579120"/>
              <a:gd name="connsiteY13" fmla="*/ 314960 h 356652"/>
              <a:gd name="connsiteX14" fmla="*/ 467360 w 579120"/>
              <a:gd name="connsiteY14" fmla="*/ 345440 h 356652"/>
              <a:gd name="connsiteX15" fmla="*/ 497840 w 579120"/>
              <a:gd name="connsiteY15" fmla="*/ 335280 h 356652"/>
              <a:gd name="connsiteX16" fmla="*/ 528320 w 579120"/>
              <a:gd name="connsiteY16" fmla="*/ 264160 h 356652"/>
              <a:gd name="connsiteX17" fmla="*/ 558800 w 579120"/>
              <a:gd name="connsiteY17" fmla="*/ 223520 h 356652"/>
              <a:gd name="connsiteX18" fmla="*/ 579120 w 579120"/>
              <a:gd name="connsiteY18" fmla="*/ 162560 h 35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20" h="356652">
                <a:moveTo>
                  <a:pt x="0" y="0"/>
                </a:moveTo>
                <a:cubicBezTo>
                  <a:pt x="57573" y="3387"/>
                  <a:pt x="115900" y="278"/>
                  <a:pt x="172720" y="10160"/>
                </a:cubicBezTo>
                <a:cubicBezTo>
                  <a:pt x="195102" y="14053"/>
                  <a:pt x="213736" y="29761"/>
                  <a:pt x="233680" y="40640"/>
                </a:cubicBezTo>
                <a:cubicBezTo>
                  <a:pt x="251016" y="50096"/>
                  <a:pt x="267734" y="60654"/>
                  <a:pt x="284480" y="71120"/>
                </a:cubicBezTo>
                <a:cubicBezTo>
                  <a:pt x="294835" y="77592"/>
                  <a:pt x="304358" y="85382"/>
                  <a:pt x="314960" y="91440"/>
                </a:cubicBezTo>
                <a:cubicBezTo>
                  <a:pt x="328110" y="98954"/>
                  <a:pt x="342360" y="104405"/>
                  <a:pt x="355600" y="111760"/>
                </a:cubicBezTo>
                <a:cubicBezTo>
                  <a:pt x="372862" y="121350"/>
                  <a:pt x="389467" y="132080"/>
                  <a:pt x="406400" y="142240"/>
                </a:cubicBezTo>
                <a:cubicBezTo>
                  <a:pt x="412998" y="153237"/>
                  <a:pt x="452341" y="215865"/>
                  <a:pt x="457200" y="233680"/>
                </a:cubicBezTo>
                <a:cubicBezTo>
                  <a:pt x="463501" y="256784"/>
                  <a:pt x="463423" y="281178"/>
                  <a:pt x="467360" y="304800"/>
                </a:cubicBezTo>
                <a:cubicBezTo>
                  <a:pt x="470199" y="321834"/>
                  <a:pt x="492966" y="347877"/>
                  <a:pt x="477520" y="355600"/>
                </a:cubicBezTo>
                <a:cubicBezTo>
                  <a:pt x="462374" y="363173"/>
                  <a:pt x="458060" y="327817"/>
                  <a:pt x="447040" y="314960"/>
                </a:cubicBezTo>
                <a:cubicBezTo>
                  <a:pt x="437689" y="304051"/>
                  <a:pt x="427469" y="293831"/>
                  <a:pt x="416560" y="284480"/>
                </a:cubicBezTo>
                <a:cubicBezTo>
                  <a:pt x="403703" y="273460"/>
                  <a:pt x="365760" y="240453"/>
                  <a:pt x="375920" y="254000"/>
                </a:cubicBezTo>
                <a:cubicBezTo>
                  <a:pt x="434329" y="331878"/>
                  <a:pt x="377454" y="265438"/>
                  <a:pt x="436880" y="314960"/>
                </a:cubicBezTo>
                <a:cubicBezTo>
                  <a:pt x="447918" y="324158"/>
                  <a:pt x="457200" y="335280"/>
                  <a:pt x="467360" y="345440"/>
                </a:cubicBezTo>
                <a:cubicBezTo>
                  <a:pt x="477520" y="342053"/>
                  <a:pt x="490267" y="342853"/>
                  <a:pt x="497840" y="335280"/>
                </a:cubicBezTo>
                <a:cubicBezTo>
                  <a:pt x="524706" y="308414"/>
                  <a:pt x="512128" y="292496"/>
                  <a:pt x="528320" y="264160"/>
                </a:cubicBezTo>
                <a:cubicBezTo>
                  <a:pt x="536721" y="249458"/>
                  <a:pt x="548640" y="237067"/>
                  <a:pt x="558800" y="223520"/>
                </a:cubicBezTo>
                <a:lnTo>
                  <a:pt x="579120" y="162560"/>
                </a:lnTo>
              </a:path>
            </a:pathLst>
          </a:custGeom>
          <a:ln>
            <a:solidFill>
              <a:srgbClr val="FFFF6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2953F4E-A42D-690D-3898-58405A1DF5A6}"/>
              </a:ext>
            </a:extLst>
          </p:cNvPr>
          <p:cNvSpPr/>
          <p:nvPr/>
        </p:nvSpPr>
        <p:spPr>
          <a:xfrm>
            <a:off x="6186122" y="5334000"/>
            <a:ext cx="753158" cy="386080"/>
          </a:xfrm>
          <a:custGeom>
            <a:avLst/>
            <a:gdLst>
              <a:gd name="connsiteX0" fmla="*/ 753158 w 753158"/>
              <a:gd name="connsiteY0" fmla="*/ 0 h 386080"/>
              <a:gd name="connsiteX1" fmla="*/ 651558 w 753158"/>
              <a:gd name="connsiteY1" fmla="*/ 10160 h 386080"/>
              <a:gd name="connsiteX2" fmla="*/ 539798 w 753158"/>
              <a:gd name="connsiteY2" fmla="*/ 30480 h 386080"/>
              <a:gd name="connsiteX3" fmla="*/ 499158 w 753158"/>
              <a:gd name="connsiteY3" fmla="*/ 50800 h 386080"/>
              <a:gd name="connsiteX4" fmla="*/ 387398 w 753158"/>
              <a:gd name="connsiteY4" fmla="*/ 81280 h 386080"/>
              <a:gd name="connsiteX5" fmla="*/ 306118 w 753158"/>
              <a:gd name="connsiteY5" fmla="*/ 142240 h 386080"/>
              <a:gd name="connsiteX6" fmla="*/ 265478 w 753158"/>
              <a:gd name="connsiteY6" fmla="*/ 182880 h 386080"/>
              <a:gd name="connsiteX7" fmla="*/ 234998 w 753158"/>
              <a:gd name="connsiteY7" fmla="*/ 193040 h 386080"/>
              <a:gd name="connsiteX8" fmla="*/ 174038 w 753158"/>
              <a:gd name="connsiteY8" fmla="*/ 254000 h 386080"/>
              <a:gd name="connsiteX9" fmla="*/ 133398 w 753158"/>
              <a:gd name="connsiteY9" fmla="*/ 335280 h 386080"/>
              <a:gd name="connsiteX10" fmla="*/ 82598 w 753158"/>
              <a:gd name="connsiteY10" fmla="*/ 304800 h 386080"/>
              <a:gd name="connsiteX11" fmla="*/ 62278 w 753158"/>
              <a:gd name="connsiteY11" fmla="*/ 264160 h 386080"/>
              <a:gd name="connsiteX12" fmla="*/ 31798 w 753158"/>
              <a:gd name="connsiteY12" fmla="*/ 233680 h 386080"/>
              <a:gd name="connsiteX13" fmla="*/ 1318 w 753158"/>
              <a:gd name="connsiteY13" fmla="*/ 193040 h 386080"/>
              <a:gd name="connsiteX14" fmla="*/ 41958 w 753158"/>
              <a:gd name="connsiteY14" fmla="*/ 254000 h 386080"/>
              <a:gd name="connsiteX15" fmla="*/ 102918 w 753158"/>
              <a:gd name="connsiteY15" fmla="*/ 335280 h 386080"/>
              <a:gd name="connsiteX16" fmla="*/ 123238 w 753158"/>
              <a:gd name="connsiteY16" fmla="*/ 386080 h 386080"/>
              <a:gd name="connsiteX17" fmla="*/ 214678 w 753158"/>
              <a:gd name="connsiteY17" fmla="*/ 345440 h 386080"/>
              <a:gd name="connsiteX18" fmla="*/ 245158 w 753158"/>
              <a:gd name="connsiteY18" fmla="*/ 335280 h 386080"/>
              <a:gd name="connsiteX19" fmla="*/ 295958 w 753158"/>
              <a:gd name="connsiteY19" fmla="*/ 314960 h 386080"/>
              <a:gd name="connsiteX20" fmla="*/ 336598 w 753158"/>
              <a:gd name="connsiteY20" fmla="*/ 31496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158" h="386080">
                <a:moveTo>
                  <a:pt x="753158" y="0"/>
                </a:moveTo>
                <a:cubicBezTo>
                  <a:pt x="719291" y="3387"/>
                  <a:pt x="685331" y="5938"/>
                  <a:pt x="651558" y="10160"/>
                </a:cubicBezTo>
                <a:cubicBezTo>
                  <a:pt x="616894" y="14493"/>
                  <a:pt x="574476" y="23544"/>
                  <a:pt x="539798" y="30480"/>
                </a:cubicBezTo>
                <a:cubicBezTo>
                  <a:pt x="526251" y="37253"/>
                  <a:pt x="513392" y="45624"/>
                  <a:pt x="499158" y="50800"/>
                </a:cubicBezTo>
                <a:cubicBezTo>
                  <a:pt x="472586" y="60462"/>
                  <a:pt x="419123" y="73349"/>
                  <a:pt x="387398" y="81280"/>
                </a:cubicBezTo>
                <a:cubicBezTo>
                  <a:pt x="360305" y="101600"/>
                  <a:pt x="330065" y="118293"/>
                  <a:pt x="306118" y="142240"/>
                </a:cubicBezTo>
                <a:cubicBezTo>
                  <a:pt x="292571" y="155787"/>
                  <a:pt x="281067" y="171745"/>
                  <a:pt x="265478" y="182880"/>
                </a:cubicBezTo>
                <a:cubicBezTo>
                  <a:pt x="256763" y="189105"/>
                  <a:pt x="245158" y="189653"/>
                  <a:pt x="234998" y="193040"/>
                </a:cubicBezTo>
                <a:cubicBezTo>
                  <a:pt x="197268" y="221338"/>
                  <a:pt x="194608" y="216287"/>
                  <a:pt x="174038" y="254000"/>
                </a:cubicBezTo>
                <a:cubicBezTo>
                  <a:pt x="159533" y="280593"/>
                  <a:pt x="133398" y="335280"/>
                  <a:pt x="133398" y="335280"/>
                </a:cubicBezTo>
                <a:cubicBezTo>
                  <a:pt x="116465" y="325120"/>
                  <a:pt x="96562" y="318764"/>
                  <a:pt x="82598" y="304800"/>
                </a:cubicBezTo>
                <a:cubicBezTo>
                  <a:pt x="71888" y="294090"/>
                  <a:pt x="71081" y="276485"/>
                  <a:pt x="62278" y="264160"/>
                </a:cubicBezTo>
                <a:cubicBezTo>
                  <a:pt x="53927" y="252468"/>
                  <a:pt x="41149" y="244589"/>
                  <a:pt x="31798" y="233680"/>
                </a:cubicBezTo>
                <a:cubicBezTo>
                  <a:pt x="20778" y="220823"/>
                  <a:pt x="-6255" y="177894"/>
                  <a:pt x="1318" y="193040"/>
                </a:cubicBezTo>
                <a:cubicBezTo>
                  <a:pt x="12240" y="214883"/>
                  <a:pt x="27305" y="234463"/>
                  <a:pt x="41958" y="254000"/>
                </a:cubicBezTo>
                <a:cubicBezTo>
                  <a:pt x="62278" y="281093"/>
                  <a:pt x="90340" y="303836"/>
                  <a:pt x="102918" y="335280"/>
                </a:cubicBezTo>
                <a:lnTo>
                  <a:pt x="123238" y="386080"/>
                </a:lnTo>
                <a:cubicBezTo>
                  <a:pt x="191897" y="363194"/>
                  <a:pt x="108870" y="392466"/>
                  <a:pt x="214678" y="345440"/>
                </a:cubicBezTo>
                <a:cubicBezTo>
                  <a:pt x="224465" y="341090"/>
                  <a:pt x="235130" y="339040"/>
                  <a:pt x="245158" y="335280"/>
                </a:cubicBezTo>
                <a:cubicBezTo>
                  <a:pt x="262235" y="328876"/>
                  <a:pt x="278155" y="318916"/>
                  <a:pt x="295958" y="314960"/>
                </a:cubicBezTo>
                <a:cubicBezTo>
                  <a:pt x="309182" y="312021"/>
                  <a:pt x="323051" y="314960"/>
                  <a:pt x="336598" y="314960"/>
                </a:cubicBezTo>
              </a:path>
            </a:pathLst>
          </a:custGeom>
          <a:ln>
            <a:solidFill>
              <a:srgbClr val="FFFF6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2FEA19F-5366-CFFE-74CE-5E8176DB050C}"/>
              </a:ext>
            </a:extLst>
          </p:cNvPr>
          <p:cNvSpPr/>
          <p:nvPr/>
        </p:nvSpPr>
        <p:spPr>
          <a:xfrm>
            <a:off x="7476524" y="5425440"/>
            <a:ext cx="184116" cy="376701"/>
          </a:xfrm>
          <a:custGeom>
            <a:avLst/>
            <a:gdLst>
              <a:gd name="connsiteX0" fmla="*/ 82516 w 184116"/>
              <a:gd name="connsiteY0" fmla="*/ 0 h 376701"/>
              <a:gd name="connsiteX1" fmla="*/ 72356 w 184116"/>
              <a:gd name="connsiteY1" fmla="*/ 304800 h 376701"/>
              <a:gd name="connsiteX2" fmla="*/ 52036 w 184116"/>
              <a:gd name="connsiteY2" fmla="*/ 335280 h 376701"/>
              <a:gd name="connsiteX3" fmla="*/ 1236 w 184116"/>
              <a:gd name="connsiteY3" fmla="*/ 264160 h 376701"/>
              <a:gd name="connsiteX4" fmla="*/ 31716 w 184116"/>
              <a:gd name="connsiteY4" fmla="*/ 294640 h 376701"/>
              <a:gd name="connsiteX5" fmla="*/ 41876 w 184116"/>
              <a:gd name="connsiteY5" fmla="*/ 325120 h 376701"/>
              <a:gd name="connsiteX6" fmla="*/ 184116 w 184116"/>
              <a:gd name="connsiteY6" fmla="*/ 365760 h 37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16" h="376701">
                <a:moveTo>
                  <a:pt x="82516" y="0"/>
                </a:moveTo>
                <a:cubicBezTo>
                  <a:pt x="79129" y="101600"/>
                  <a:pt x="81560" y="203561"/>
                  <a:pt x="72356" y="304800"/>
                </a:cubicBezTo>
                <a:cubicBezTo>
                  <a:pt x="71250" y="316961"/>
                  <a:pt x="64247" y="335280"/>
                  <a:pt x="52036" y="335280"/>
                </a:cubicBezTo>
                <a:cubicBezTo>
                  <a:pt x="45777" y="335280"/>
                  <a:pt x="-8838" y="274234"/>
                  <a:pt x="1236" y="264160"/>
                </a:cubicBezTo>
                <a:lnTo>
                  <a:pt x="31716" y="294640"/>
                </a:lnTo>
                <a:cubicBezTo>
                  <a:pt x="35103" y="304800"/>
                  <a:pt x="38934" y="314822"/>
                  <a:pt x="41876" y="325120"/>
                </a:cubicBezTo>
                <a:cubicBezTo>
                  <a:pt x="65691" y="408472"/>
                  <a:pt x="28686" y="365760"/>
                  <a:pt x="184116" y="365760"/>
                </a:cubicBezTo>
              </a:path>
            </a:pathLst>
          </a:custGeom>
          <a:ln>
            <a:solidFill>
              <a:srgbClr val="FFFF6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xylicacids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58" y="514350"/>
            <a:ext cx="4909457" cy="268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667" y="3886200"/>
            <a:ext cx="6648090" cy="2744975"/>
          </a:xfrm>
          <a:prstGeom prst="rect">
            <a:avLst/>
          </a:prstGeom>
          <a:noFill/>
        </p:spPr>
        <p:txBody>
          <a:bodyPr wrap="square" lIns="66669" tIns="33334" rIns="66669" bIns="33334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 =  </a:t>
            </a:r>
            <a:r>
              <a:rPr lang="en-US" sz="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aliphatic group or H atom </a:t>
            </a:r>
          </a:p>
          <a:p>
            <a:pPr algn="ctr"/>
            <a:r>
              <a:rPr lang="en-US" sz="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(aliphatic acid)</a:t>
            </a:r>
          </a:p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 =  </a:t>
            </a:r>
            <a:r>
              <a:rPr lang="en-US" sz="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aromatic group </a:t>
            </a:r>
          </a:p>
          <a:p>
            <a:pPr algn="ctr"/>
            <a:r>
              <a:rPr lang="en-US" sz="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(aromatic acid)</a:t>
            </a:r>
          </a:p>
        </p:txBody>
      </p:sp>
      <p:pic>
        <p:nvPicPr>
          <p:cNvPr id="7" name="Picture 6" descr="organic-compound-clipart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267200"/>
            <a:ext cx="2286000" cy="2590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34705" cy="34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6669" tIns="33334" rIns="66669" bIns="3333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04800" y="1371600"/>
          <a:ext cx="610688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96840" imgH="3548380" progId="ChemDraw.Document.6.0">
                  <p:embed/>
                </p:oleObj>
              </mc:Choice>
              <mc:Fallback>
                <p:oleObj name="CS ChemDraw Drawing" r:id="rId2" imgW="5196840" imgH="35483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6106885" cy="297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34705" cy="34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6669" tIns="33334" rIns="66669" bIns="3333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38200" y="4800600"/>
          <a:ext cx="403020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47060" imgH="1579880" progId="ChemDraw.Document.6.0">
                  <p:embed/>
                </p:oleObj>
              </mc:Choice>
              <mc:Fallback>
                <p:oleObj name="CS ChemDraw Drawing" r:id="rId4" imgW="3147060" imgH="15798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4030203" cy="1771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5181600"/>
            <a:ext cx="2940408" cy="667483"/>
          </a:xfrm>
          <a:prstGeom prst="rect">
            <a:avLst/>
          </a:prstGeom>
          <a:noFill/>
        </p:spPr>
        <p:txBody>
          <a:bodyPr wrap="none" lIns="66669" tIns="33334" rIns="66669" bIns="33334" rtlCol="0">
            <a:spAutoFit/>
          </a:bodyPr>
          <a:lstStyle/>
          <a:p>
            <a:r>
              <a:rPr lang="en-US" sz="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aromatic 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3130" y="2286000"/>
            <a:ext cx="2930470" cy="667483"/>
          </a:xfrm>
          <a:prstGeom prst="rect">
            <a:avLst/>
          </a:prstGeom>
          <a:noFill/>
        </p:spPr>
        <p:txBody>
          <a:bodyPr wrap="none" lIns="66669" tIns="33334" rIns="66669" bIns="33334" rtlCol="0">
            <a:spAutoFit/>
          </a:bodyPr>
          <a:lstStyle/>
          <a:p>
            <a:r>
              <a:rPr lang="en-US" sz="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Aliphatic acid</a:t>
            </a:r>
          </a:p>
        </p:txBody>
      </p:sp>
      <p:sp>
        <p:nvSpPr>
          <p:cNvPr id="10" name="Freeform 9"/>
          <p:cNvSpPr/>
          <p:nvPr/>
        </p:nvSpPr>
        <p:spPr>
          <a:xfrm>
            <a:off x="6631443" y="1981200"/>
            <a:ext cx="3426957" cy="1513049"/>
          </a:xfrm>
          <a:custGeom>
            <a:avLst/>
            <a:gdLst>
              <a:gd name="connsiteX0" fmla="*/ 103909 w 4257672"/>
              <a:gd name="connsiteY0" fmla="*/ 311727 h 2017399"/>
              <a:gd name="connsiteX1" fmla="*/ 145473 w 4257672"/>
              <a:gd name="connsiteY1" fmla="*/ 249381 h 2017399"/>
              <a:gd name="connsiteX2" fmla="*/ 436418 w 4257672"/>
              <a:gd name="connsiteY2" fmla="*/ 249381 h 2017399"/>
              <a:gd name="connsiteX3" fmla="*/ 623455 w 4257672"/>
              <a:gd name="connsiteY3" fmla="*/ 145472 h 2017399"/>
              <a:gd name="connsiteX4" fmla="*/ 623455 w 4257672"/>
              <a:gd name="connsiteY4" fmla="*/ 145472 h 2017399"/>
              <a:gd name="connsiteX5" fmla="*/ 706582 w 4257672"/>
              <a:gd name="connsiteY5" fmla="*/ 124690 h 2017399"/>
              <a:gd name="connsiteX6" fmla="*/ 789709 w 4257672"/>
              <a:gd name="connsiteY6" fmla="*/ 145472 h 2017399"/>
              <a:gd name="connsiteX7" fmla="*/ 852055 w 4257672"/>
              <a:gd name="connsiteY7" fmla="*/ 166254 h 2017399"/>
              <a:gd name="connsiteX8" fmla="*/ 1039091 w 4257672"/>
              <a:gd name="connsiteY8" fmla="*/ 103909 h 2017399"/>
              <a:gd name="connsiteX9" fmla="*/ 1226127 w 4257672"/>
              <a:gd name="connsiteY9" fmla="*/ 41563 h 2017399"/>
              <a:gd name="connsiteX10" fmla="*/ 1330036 w 4257672"/>
              <a:gd name="connsiteY10" fmla="*/ 166254 h 2017399"/>
              <a:gd name="connsiteX11" fmla="*/ 1413164 w 4257672"/>
              <a:gd name="connsiteY11" fmla="*/ 187036 h 2017399"/>
              <a:gd name="connsiteX12" fmla="*/ 1537855 w 4257672"/>
              <a:gd name="connsiteY12" fmla="*/ 166254 h 2017399"/>
              <a:gd name="connsiteX13" fmla="*/ 1683327 w 4257672"/>
              <a:gd name="connsiteY13" fmla="*/ 103909 h 2017399"/>
              <a:gd name="connsiteX14" fmla="*/ 1745673 w 4257672"/>
              <a:gd name="connsiteY14" fmla="*/ 83127 h 2017399"/>
              <a:gd name="connsiteX15" fmla="*/ 2078182 w 4257672"/>
              <a:gd name="connsiteY15" fmla="*/ 166254 h 2017399"/>
              <a:gd name="connsiteX16" fmla="*/ 2140527 w 4257672"/>
              <a:gd name="connsiteY16" fmla="*/ 187036 h 2017399"/>
              <a:gd name="connsiteX17" fmla="*/ 2202873 w 4257672"/>
              <a:gd name="connsiteY17" fmla="*/ 207818 h 2017399"/>
              <a:gd name="connsiteX18" fmla="*/ 2348346 w 4257672"/>
              <a:gd name="connsiteY18" fmla="*/ 166254 h 2017399"/>
              <a:gd name="connsiteX19" fmla="*/ 2452255 w 4257672"/>
              <a:gd name="connsiteY19" fmla="*/ 124690 h 2017399"/>
              <a:gd name="connsiteX20" fmla="*/ 2514600 w 4257672"/>
              <a:gd name="connsiteY20" fmla="*/ 103909 h 2017399"/>
              <a:gd name="connsiteX21" fmla="*/ 2556164 w 4257672"/>
              <a:gd name="connsiteY21" fmla="*/ 41563 h 2017399"/>
              <a:gd name="connsiteX22" fmla="*/ 2680855 w 4257672"/>
              <a:gd name="connsiteY22" fmla="*/ 0 h 2017399"/>
              <a:gd name="connsiteX23" fmla="*/ 2743200 w 4257672"/>
              <a:gd name="connsiteY23" fmla="*/ 20781 h 2017399"/>
              <a:gd name="connsiteX24" fmla="*/ 2763982 w 4257672"/>
              <a:gd name="connsiteY24" fmla="*/ 83127 h 2017399"/>
              <a:gd name="connsiteX25" fmla="*/ 2805546 w 4257672"/>
              <a:gd name="connsiteY25" fmla="*/ 166254 h 2017399"/>
              <a:gd name="connsiteX26" fmla="*/ 2847109 w 4257672"/>
              <a:gd name="connsiteY26" fmla="*/ 290945 h 2017399"/>
              <a:gd name="connsiteX27" fmla="*/ 2909455 w 4257672"/>
              <a:gd name="connsiteY27" fmla="*/ 332509 h 2017399"/>
              <a:gd name="connsiteX28" fmla="*/ 2971800 w 4257672"/>
              <a:gd name="connsiteY28" fmla="*/ 311727 h 2017399"/>
              <a:gd name="connsiteX29" fmla="*/ 3096491 w 4257672"/>
              <a:gd name="connsiteY29" fmla="*/ 249381 h 2017399"/>
              <a:gd name="connsiteX30" fmla="*/ 3158836 w 4257672"/>
              <a:gd name="connsiteY30" fmla="*/ 311727 h 2017399"/>
              <a:gd name="connsiteX31" fmla="*/ 3221182 w 4257672"/>
              <a:gd name="connsiteY31" fmla="*/ 394854 h 2017399"/>
              <a:gd name="connsiteX32" fmla="*/ 3387436 w 4257672"/>
              <a:gd name="connsiteY32" fmla="*/ 374072 h 2017399"/>
              <a:gd name="connsiteX33" fmla="*/ 3491346 w 4257672"/>
              <a:gd name="connsiteY33" fmla="*/ 394854 h 2017399"/>
              <a:gd name="connsiteX34" fmla="*/ 3574473 w 4257672"/>
              <a:gd name="connsiteY34" fmla="*/ 519545 h 2017399"/>
              <a:gd name="connsiteX35" fmla="*/ 3595255 w 4257672"/>
              <a:gd name="connsiteY35" fmla="*/ 581890 h 2017399"/>
              <a:gd name="connsiteX36" fmla="*/ 3657600 w 4257672"/>
              <a:gd name="connsiteY36" fmla="*/ 602672 h 2017399"/>
              <a:gd name="connsiteX37" fmla="*/ 3803073 w 4257672"/>
              <a:gd name="connsiteY37" fmla="*/ 561109 h 2017399"/>
              <a:gd name="connsiteX38" fmla="*/ 3865418 w 4257672"/>
              <a:gd name="connsiteY38" fmla="*/ 519545 h 2017399"/>
              <a:gd name="connsiteX39" fmla="*/ 3969327 w 4257672"/>
              <a:gd name="connsiteY39" fmla="*/ 498763 h 2017399"/>
              <a:gd name="connsiteX40" fmla="*/ 4052455 w 4257672"/>
              <a:gd name="connsiteY40" fmla="*/ 519545 h 2017399"/>
              <a:gd name="connsiteX41" fmla="*/ 4197927 w 4257672"/>
              <a:gd name="connsiteY41" fmla="*/ 665018 h 2017399"/>
              <a:gd name="connsiteX42" fmla="*/ 4218709 w 4257672"/>
              <a:gd name="connsiteY42" fmla="*/ 748145 h 2017399"/>
              <a:gd name="connsiteX43" fmla="*/ 4197927 w 4257672"/>
              <a:gd name="connsiteY43" fmla="*/ 1143000 h 2017399"/>
              <a:gd name="connsiteX44" fmla="*/ 4156364 w 4257672"/>
              <a:gd name="connsiteY44" fmla="*/ 1267690 h 2017399"/>
              <a:gd name="connsiteX45" fmla="*/ 4114800 w 4257672"/>
              <a:gd name="connsiteY45" fmla="*/ 1433945 h 2017399"/>
              <a:gd name="connsiteX46" fmla="*/ 4052455 w 4257672"/>
              <a:gd name="connsiteY46" fmla="*/ 1558636 h 2017399"/>
              <a:gd name="connsiteX47" fmla="*/ 3906982 w 4257672"/>
              <a:gd name="connsiteY47" fmla="*/ 1620981 h 2017399"/>
              <a:gd name="connsiteX48" fmla="*/ 3699164 w 4257672"/>
              <a:gd name="connsiteY48" fmla="*/ 1579418 h 2017399"/>
              <a:gd name="connsiteX49" fmla="*/ 3616036 w 4257672"/>
              <a:gd name="connsiteY49" fmla="*/ 1517072 h 2017399"/>
              <a:gd name="connsiteX50" fmla="*/ 3491346 w 4257672"/>
              <a:gd name="connsiteY50" fmla="*/ 1413163 h 2017399"/>
              <a:gd name="connsiteX51" fmla="*/ 3325091 w 4257672"/>
              <a:gd name="connsiteY51" fmla="*/ 1475509 h 2017399"/>
              <a:gd name="connsiteX52" fmla="*/ 3075709 w 4257672"/>
              <a:gd name="connsiteY52" fmla="*/ 1766454 h 2017399"/>
              <a:gd name="connsiteX53" fmla="*/ 2951018 w 4257672"/>
              <a:gd name="connsiteY53" fmla="*/ 1787236 h 2017399"/>
              <a:gd name="connsiteX54" fmla="*/ 2784764 w 4257672"/>
              <a:gd name="connsiteY54" fmla="*/ 1828800 h 2017399"/>
              <a:gd name="connsiteX55" fmla="*/ 2680855 w 4257672"/>
              <a:gd name="connsiteY55" fmla="*/ 1849581 h 2017399"/>
              <a:gd name="connsiteX56" fmla="*/ 2452255 w 4257672"/>
              <a:gd name="connsiteY56" fmla="*/ 1828800 h 2017399"/>
              <a:gd name="connsiteX57" fmla="*/ 2369127 w 4257672"/>
              <a:gd name="connsiteY57" fmla="*/ 1787236 h 2017399"/>
              <a:gd name="connsiteX58" fmla="*/ 2306782 w 4257672"/>
              <a:gd name="connsiteY58" fmla="*/ 1766454 h 2017399"/>
              <a:gd name="connsiteX59" fmla="*/ 2161309 w 4257672"/>
              <a:gd name="connsiteY59" fmla="*/ 1662545 h 2017399"/>
              <a:gd name="connsiteX60" fmla="*/ 2078182 w 4257672"/>
              <a:gd name="connsiteY60" fmla="*/ 1641763 h 2017399"/>
              <a:gd name="connsiteX61" fmla="*/ 1995055 w 4257672"/>
              <a:gd name="connsiteY61" fmla="*/ 1662545 h 2017399"/>
              <a:gd name="connsiteX62" fmla="*/ 1932709 w 4257672"/>
              <a:gd name="connsiteY62" fmla="*/ 1724890 h 2017399"/>
              <a:gd name="connsiteX63" fmla="*/ 1870364 w 4257672"/>
              <a:gd name="connsiteY63" fmla="*/ 1766454 h 2017399"/>
              <a:gd name="connsiteX64" fmla="*/ 1808018 w 4257672"/>
              <a:gd name="connsiteY64" fmla="*/ 1870363 h 2017399"/>
              <a:gd name="connsiteX65" fmla="*/ 1745673 w 4257672"/>
              <a:gd name="connsiteY65" fmla="*/ 1911927 h 2017399"/>
              <a:gd name="connsiteX66" fmla="*/ 1600200 w 4257672"/>
              <a:gd name="connsiteY66" fmla="*/ 1995054 h 2017399"/>
              <a:gd name="connsiteX67" fmla="*/ 1413164 w 4257672"/>
              <a:gd name="connsiteY67" fmla="*/ 1953490 h 2017399"/>
              <a:gd name="connsiteX68" fmla="*/ 1350818 w 4257672"/>
              <a:gd name="connsiteY68" fmla="*/ 1911927 h 2017399"/>
              <a:gd name="connsiteX69" fmla="*/ 1143000 w 4257672"/>
              <a:gd name="connsiteY69" fmla="*/ 1932709 h 2017399"/>
              <a:gd name="connsiteX70" fmla="*/ 1059873 w 4257672"/>
              <a:gd name="connsiteY70" fmla="*/ 1953490 h 2017399"/>
              <a:gd name="connsiteX71" fmla="*/ 914400 w 4257672"/>
              <a:gd name="connsiteY71" fmla="*/ 1911927 h 2017399"/>
              <a:gd name="connsiteX72" fmla="*/ 810491 w 4257672"/>
              <a:gd name="connsiteY72" fmla="*/ 1724890 h 2017399"/>
              <a:gd name="connsiteX73" fmla="*/ 644236 w 4257672"/>
              <a:gd name="connsiteY73" fmla="*/ 1766454 h 2017399"/>
              <a:gd name="connsiteX74" fmla="*/ 519546 w 4257672"/>
              <a:gd name="connsiteY74" fmla="*/ 1787236 h 2017399"/>
              <a:gd name="connsiteX75" fmla="*/ 436418 w 4257672"/>
              <a:gd name="connsiteY75" fmla="*/ 1724890 h 2017399"/>
              <a:gd name="connsiteX76" fmla="*/ 311727 w 4257672"/>
              <a:gd name="connsiteY76" fmla="*/ 1641763 h 2017399"/>
              <a:gd name="connsiteX77" fmla="*/ 249382 w 4257672"/>
              <a:gd name="connsiteY77" fmla="*/ 1496290 h 2017399"/>
              <a:gd name="connsiteX78" fmla="*/ 187036 w 4257672"/>
              <a:gd name="connsiteY78" fmla="*/ 1371600 h 2017399"/>
              <a:gd name="connsiteX79" fmla="*/ 124691 w 4257672"/>
              <a:gd name="connsiteY79" fmla="*/ 1226127 h 2017399"/>
              <a:gd name="connsiteX80" fmla="*/ 62346 w 4257672"/>
              <a:gd name="connsiteY80" fmla="*/ 1205345 h 2017399"/>
              <a:gd name="connsiteX81" fmla="*/ 0 w 4257672"/>
              <a:gd name="connsiteY81" fmla="*/ 1163781 h 2017399"/>
              <a:gd name="connsiteX82" fmla="*/ 0 w 4257672"/>
              <a:gd name="connsiteY82" fmla="*/ 831272 h 2017399"/>
              <a:gd name="connsiteX83" fmla="*/ 41564 w 4257672"/>
              <a:gd name="connsiteY83" fmla="*/ 540327 h 2017399"/>
              <a:gd name="connsiteX84" fmla="*/ 62346 w 4257672"/>
              <a:gd name="connsiteY84" fmla="*/ 457200 h 2017399"/>
              <a:gd name="connsiteX85" fmla="*/ 103909 w 4257672"/>
              <a:gd name="connsiteY85" fmla="*/ 311727 h 201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57672" h="2017399">
                <a:moveTo>
                  <a:pt x="103909" y="311727"/>
                </a:moveTo>
                <a:cubicBezTo>
                  <a:pt x="117764" y="277091"/>
                  <a:pt x="125969" y="264984"/>
                  <a:pt x="145473" y="249381"/>
                </a:cubicBezTo>
                <a:cubicBezTo>
                  <a:pt x="209725" y="197979"/>
                  <a:pt x="432883" y="249060"/>
                  <a:pt x="436418" y="249381"/>
                </a:cubicBezTo>
                <a:cubicBezTo>
                  <a:pt x="554528" y="288751"/>
                  <a:pt x="483274" y="285653"/>
                  <a:pt x="623455" y="145472"/>
                </a:cubicBezTo>
                <a:lnTo>
                  <a:pt x="623455" y="145472"/>
                </a:lnTo>
                <a:lnTo>
                  <a:pt x="706582" y="124690"/>
                </a:lnTo>
                <a:cubicBezTo>
                  <a:pt x="734291" y="131617"/>
                  <a:pt x="762246" y="137625"/>
                  <a:pt x="789709" y="145472"/>
                </a:cubicBezTo>
                <a:cubicBezTo>
                  <a:pt x="810772" y="151490"/>
                  <a:pt x="830447" y="169855"/>
                  <a:pt x="852055" y="166254"/>
                </a:cubicBezTo>
                <a:cubicBezTo>
                  <a:pt x="916879" y="155450"/>
                  <a:pt x="1039091" y="103909"/>
                  <a:pt x="1039091" y="103909"/>
                </a:cubicBezTo>
                <a:cubicBezTo>
                  <a:pt x="1182009" y="8630"/>
                  <a:pt x="1116392" y="4984"/>
                  <a:pt x="1226127" y="41563"/>
                </a:cubicBezTo>
                <a:cubicBezTo>
                  <a:pt x="1252612" y="81290"/>
                  <a:pt x="1286956" y="141637"/>
                  <a:pt x="1330036" y="166254"/>
                </a:cubicBezTo>
                <a:cubicBezTo>
                  <a:pt x="1354835" y="180425"/>
                  <a:pt x="1385455" y="180109"/>
                  <a:pt x="1413164" y="187036"/>
                </a:cubicBezTo>
                <a:cubicBezTo>
                  <a:pt x="1454728" y="180109"/>
                  <a:pt x="1496721" y="175395"/>
                  <a:pt x="1537855" y="166254"/>
                </a:cubicBezTo>
                <a:cubicBezTo>
                  <a:pt x="1605334" y="151259"/>
                  <a:pt x="1614910" y="133230"/>
                  <a:pt x="1683327" y="103909"/>
                </a:cubicBezTo>
                <a:cubicBezTo>
                  <a:pt x="1703462" y="95280"/>
                  <a:pt x="1724891" y="90054"/>
                  <a:pt x="1745673" y="83127"/>
                </a:cubicBezTo>
                <a:cubicBezTo>
                  <a:pt x="1996450" y="133282"/>
                  <a:pt x="1886473" y="102350"/>
                  <a:pt x="2078182" y="166254"/>
                </a:cubicBezTo>
                <a:lnTo>
                  <a:pt x="2140527" y="187036"/>
                </a:lnTo>
                <a:lnTo>
                  <a:pt x="2202873" y="207818"/>
                </a:lnTo>
                <a:cubicBezTo>
                  <a:pt x="2251364" y="193963"/>
                  <a:pt x="2300503" y="182202"/>
                  <a:pt x="2348346" y="166254"/>
                </a:cubicBezTo>
                <a:cubicBezTo>
                  <a:pt x="2383736" y="154457"/>
                  <a:pt x="2417326" y="137788"/>
                  <a:pt x="2452255" y="124690"/>
                </a:cubicBezTo>
                <a:cubicBezTo>
                  <a:pt x="2472766" y="116998"/>
                  <a:pt x="2493818" y="110836"/>
                  <a:pt x="2514600" y="103909"/>
                </a:cubicBezTo>
                <a:cubicBezTo>
                  <a:pt x="2528455" y="83127"/>
                  <a:pt x="2534984" y="54801"/>
                  <a:pt x="2556164" y="41563"/>
                </a:cubicBezTo>
                <a:cubicBezTo>
                  <a:pt x="2593316" y="18343"/>
                  <a:pt x="2680855" y="0"/>
                  <a:pt x="2680855" y="0"/>
                </a:cubicBezTo>
                <a:cubicBezTo>
                  <a:pt x="2701637" y="6927"/>
                  <a:pt x="2727710" y="5291"/>
                  <a:pt x="2743200" y="20781"/>
                </a:cubicBezTo>
                <a:cubicBezTo>
                  <a:pt x="2758690" y="36271"/>
                  <a:pt x="2755353" y="62992"/>
                  <a:pt x="2763982" y="83127"/>
                </a:cubicBezTo>
                <a:cubicBezTo>
                  <a:pt x="2776186" y="111602"/>
                  <a:pt x="2794040" y="137490"/>
                  <a:pt x="2805546" y="166254"/>
                </a:cubicBezTo>
                <a:cubicBezTo>
                  <a:pt x="2821817" y="206932"/>
                  <a:pt x="2810655" y="266643"/>
                  <a:pt x="2847109" y="290945"/>
                </a:cubicBezTo>
                <a:lnTo>
                  <a:pt x="2909455" y="332509"/>
                </a:lnTo>
                <a:cubicBezTo>
                  <a:pt x="2930237" y="325582"/>
                  <a:pt x="2952207" y="321524"/>
                  <a:pt x="2971800" y="311727"/>
                </a:cubicBezTo>
                <a:cubicBezTo>
                  <a:pt x="3132944" y="231154"/>
                  <a:pt x="2939786" y="301617"/>
                  <a:pt x="3096491" y="249381"/>
                </a:cubicBezTo>
                <a:cubicBezTo>
                  <a:pt x="3117273" y="270163"/>
                  <a:pt x="3139709" y="289412"/>
                  <a:pt x="3158836" y="311727"/>
                </a:cubicBezTo>
                <a:cubicBezTo>
                  <a:pt x="3181377" y="338025"/>
                  <a:pt x="3187766" y="385741"/>
                  <a:pt x="3221182" y="394854"/>
                </a:cubicBezTo>
                <a:cubicBezTo>
                  <a:pt x="3275063" y="409549"/>
                  <a:pt x="3332018" y="380999"/>
                  <a:pt x="3387436" y="374072"/>
                </a:cubicBezTo>
                <a:cubicBezTo>
                  <a:pt x="3422073" y="380999"/>
                  <a:pt x="3463464" y="373168"/>
                  <a:pt x="3491346" y="394854"/>
                </a:cubicBezTo>
                <a:cubicBezTo>
                  <a:pt x="3530777" y="425522"/>
                  <a:pt x="3558676" y="472155"/>
                  <a:pt x="3574473" y="519545"/>
                </a:cubicBezTo>
                <a:cubicBezTo>
                  <a:pt x="3581400" y="540327"/>
                  <a:pt x="3579765" y="566400"/>
                  <a:pt x="3595255" y="581890"/>
                </a:cubicBezTo>
                <a:cubicBezTo>
                  <a:pt x="3610745" y="597380"/>
                  <a:pt x="3636818" y="595745"/>
                  <a:pt x="3657600" y="602672"/>
                </a:cubicBezTo>
                <a:cubicBezTo>
                  <a:pt x="3684226" y="596015"/>
                  <a:pt x="3773265" y="576013"/>
                  <a:pt x="3803073" y="561109"/>
                </a:cubicBezTo>
                <a:cubicBezTo>
                  <a:pt x="3825413" y="549939"/>
                  <a:pt x="3842032" y="528315"/>
                  <a:pt x="3865418" y="519545"/>
                </a:cubicBezTo>
                <a:cubicBezTo>
                  <a:pt x="3898491" y="507142"/>
                  <a:pt x="3934691" y="505690"/>
                  <a:pt x="3969327" y="498763"/>
                </a:cubicBezTo>
                <a:cubicBezTo>
                  <a:pt x="3997036" y="505690"/>
                  <a:pt x="4030960" y="500737"/>
                  <a:pt x="4052455" y="519545"/>
                </a:cubicBezTo>
                <a:cubicBezTo>
                  <a:pt x="4257672" y="699110"/>
                  <a:pt x="4039981" y="612369"/>
                  <a:pt x="4197927" y="665018"/>
                </a:cubicBezTo>
                <a:cubicBezTo>
                  <a:pt x="4204854" y="692727"/>
                  <a:pt x="4218709" y="719583"/>
                  <a:pt x="4218709" y="748145"/>
                </a:cubicBezTo>
                <a:cubicBezTo>
                  <a:pt x="4218709" y="879946"/>
                  <a:pt x="4213630" y="1012138"/>
                  <a:pt x="4197927" y="1143000"/>
                </a:cubicBezTo>
                <a:cubicBezTo>
                  <a:pt x="4192707" y="1186499"/>
                  <a:pt x="4166990" y="1225187"/>
                  <a:pt x="4156364" y="1267690"/>
                </a:cubicBezTo>
                <a:cubicBezTo>
                  <a:pt x="4142509" y="1323108"/>
                  <a:pt x="4132864" y="1379753"/>
                  <a:pt x="4114800" y="1433945"/>
                </a:cubicBezTo>
                <a:cubicBezTo>
                  <a:pt x="4097898" y="1484650"/>
                  <a:pt x="4092739" y="1518351"/>
                  <a:pt x="4052455" y="1558636"/>
                </a:cubicBezTo>
                <a:cubicBezTo>
                  <a:pt x="4004616" y="1606476"/>
                  <a:pt x="3970576" y="1605083"/>
                  <a:pt x="3906982" y="1620981"/>
                </a:cubicBezTo>
                <a:cubicBezTo>
                  <a:pt x="3837709" y="1607127"/>
                  <a:pt x="3765693" y="1603178"/>
                  <a:pt x="3699164" y="1579418"/>
                </a:cubicBezTo>
                <a:cubicBezTo>
                  <a:pt x="3666545" y="1567768"/>
                  <a:pt x="3644221" y="1537204"/>
                  <a:pt x="3616036" y="1517072"/>
                </a:cubicBezTo>
                <a:cubicBezTo>
                  <a:pt x="3514770" y="1444740"/>
                  <a:pt x="3588375" y="1510193"/>
                  <a:pt x="3491346" y="1413163"/>
                </a:cubicBezTo>
                <a:cubicBezTo>
                  <a:pt x="3435928" y="1433945"/>
                  <a:pt x="3371631" y="1438942"/>
                  <a:pt x="3325091" y="1475509"/>
                </a:cubicBezTo>
                <a:cubicBezTo>
                  <a:pt x="3299157" y="1495886"/>
                  <a:pt x="3135659" y="1756462"/>
                  <a:pt x="3075709" y="1766454"/>
                </a:cubicBezTo>
                <a:cubicBezTo>
                  <a:pt x="3034145" y="1773381"/>
                  <a:pt x="2992220" y="1778407"/>
                  <a:pt x="2951018" y="1787236"/>
                </a:cubicBezTo>
                <a:cubicBezTo>
                  <a:pt x="2895162" y="1799205"/>
                  <a:pt x="2840778" y="1817598"/>
                  <a:pt x="2784764" y="1828800"/>
                </a:cubicBezTo>
                <a:lnTo>
                  <a:pt x="2680855" y="1849581"/>
                </a:lnTo>
                <a:cubicBezTo>
                  <a:pt x="2604655" y="1842654"/>
                  <a:pt x="2527283" y="1843806"/>
                  <a:pt x="2452255" y="1828800"/>
                </a:cubicBezTo>
                <a:cubicBezTo>
                  <a:pt x="2421877" y="1822724"/>
                  <a:pt x="2397602" y="1799440"/>
                  <a:pt x="2369127" y="1787236"/>
                </a:cubicBezTo>
                <a:cubicBezTo>
                  <a:pt x="2348992" y="1778607"/>
                  <a:pt x="2327564" y="1773381"/>
                  <a:pt x="2306782" y="1766454"/>
                </a:cubicBezTo>
                <a:cubicBezTo>
                  <a:pt x="2297320" y="1759357"/>
                  <a:pt x="2184944" y="1672674"/>
                  <a:pt x="2161309" y="1662545"/>
                </a:cubicBezTo>
                <a:cubicBezTo>
                  <a:pt x="2135057" y="1651294"/>
                  <a:pt x="2105891" y="1648690"/>
                  <a:pt x="2078182" y="1641763"/>
                </a:cubicBezTo>
                <a:cubicBezTo>
                  <a:pt x="2050473" y="1648690"/>
                  <a:pt x="2019854" y="1648374"/>
                  <a:pt x="1995055" y="1662545"/>
                </a:cubicBezTo>
                <a:cubicBezTo>
                  <a:pt x="1969537" y="1677126"/>
                  <a:pt x="1955287" y="1706075"/>
                  <a:pt x="1932709" y="1724890"/>
                </a:cubicBezTo>
                <a:cubicBezTo>
                  <a:pt x="1913521" y="1740880"/>
                  <a:pt x="1891146" y="1752599"/>
                  <a:pt x="1870364" y="1766454"/>
                </a:cubicBezTo>
                <a:cubicBezTo>
                  <a:pt x="1849582" y="1801090"/>
                  <a:pt x="1834305" y="1839695"/>
                  <a:pt x="1808018" y="1870363"/>
                </a:cubicBezTo>
                <a:cubicBezTo>
                  <a:pt x="1791763" y="1889327"/>
                  <a:pt x="1767359" y="1899535"/>
                  <a:pt x="1745673" y="1911927"/>
                </a:cubicBezTo>
                <a:cubicBezTo>
                  <a:pt x="1561097" y="2017399"/>
                  <a:pt x="1752103" y="1893785"/>
                  <a:pt x="1600200" y="1995054"/>
                </a:cubicBezTo>
                <a:cubicBezTo>
                  <a:pt x="1552306" y="1987072"/>
                  <a:pt x="1464326" y="1979071"/>
                  <a:pt x="1413164" y="1953490"/>
                </a:cubicBezTo>
                <a:cubicBezTo>
                  <a:pt x="1390824" y="1942320"/>
                  <a:pt x="1371600" y="1925781"/>
                  <a:pt x="1350818" y="1911927"/>
                </a:cubicBezTo>
                <a:cubicBezTo>
                  <a:pt x="1281545" y="1918854"/>
                  <a:pt x="1211918" y="1922864"/>
                  <a:pt x="1143000" y="1932709"/>
                </a:cubicBezTo>
                <a:cubicBezTo>
                  <a:pt x="1114725" y="1936748"/>
                  <a:pt x="1088317" y="1956076"/>
                  <a:pt x="1059873" y="1953490"/>
                </a:cubicBezTo>
                <a:cubicBezTo>
                  <a:pt x="1009649" y="1948924"/>
                  <a:pt x="962891" y="1925781"/>
                  <a:pt x="914400" y="1911927"/>
                </a:cubicBezTo>
                <a:cubicBezTo>
                  <a:pt x="863542" y="1759354"/>
                  <a:pt x="903816" y="1818216"/>
                  <a:pt x="810491" y="1724890"/>
                </a:cubicBezTo>
                <a:cubicBezTo>
                  <a:pt x="755073" y="1738745"/>
                  <a:pt x="697921" y="1746932"/>
                  <a:pt x="644236" y="1766454"/>
                </a:cubicBezTo>
                <a:cubicBezTo>
                  <a:pt x="528633" y="1808492"/>
                  <a:pt x="636310" y="1826158"/>
                  <a:pt x="519546" y="1787236"/>
                </a:cubicBezTo>
                <a:cubicBezTo>
                  <a:pt x="491837" y="1766454"/>
                  <a:pt x="464793" y="1744753"/>
                  <a:pt x="436418" y="1724890"/>
                </a:cubicBezTo>
                <a:cubicBezTo>
                  <a:pt x="395495" y="1696244"/>
                  <a:pt x="311727" y="1641763"/>
                  <a:pt x="311727" y="1641763"/>
                </a:cubicBezTo>
                <a:cubicBezTo>
                  <a:pt x="207378" y="1485239"/>
                  <a:pt x="329903" y="1684172"/>
                  <a:pt x="249382" y="1496290"/>
                </a:cubicBezTo>
                <a:cubicBezTo>
                  <a:pt x="171318" y="1314141"/>
                  <a:pt x="237072" y="1546729"/>
                  <a:pt x="187036" y="1371600"/>
                </a:cubicBezTo>
                <a:cubicBezTo>
                  <a:pt x="172245" y="1319832"/>
                  <a:pt x="171563" y="1263625"/>
                  <a:pt x="124691" y="1226127"/>
                </a:cubicBezTo>
                <a:cubicBezTo>
                  <a:pt x="107585" y="1212443"/>
                  <a:pt x="81939" y="1215142"/>
                  <a:pt x="62346" y="1205345"/>
                </a:cubicBezTo>
                <a:cubicBezTo>
                  <a:pt x="40006" y="1194175"/>
                  <a:pt x="20782" y="1177636"/>
                  <a:pt x="0" y="1163781"/>
                </a:cubicBezTo>
                <a:cubicBezTo>
                  <a:pt x="50105" y="813050"/>
                  <a:pt x="0" y="1250329"/>
                  <a:pt x="0" y="831272"/>
                </a:cubicBezTo>
                <a:cubicBezTo>
                  <a:pt x="0" y="792962"/>
                  <a:pt x="31223" y="592031"/>
                  <a:pt x="41564" y="540327"/>
                </a:cubicBezTo>
                <a:cubicBezTo>
                  <a:pt x="47165" y="512320"/>
                  <a:pt x="49573" y="482746"/>
                  <a:pt x="62346" y="457200"/>
                </a:cubicBezTo>
                <a:cubicBezTo>
                  <a:pt x="140676" y="300541"/>
                  <a:pt x="90055" y="346364"/>
                  <a:pt x="103909" y="311727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9" tIns="33334" rIns="66669" bIns="33334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0" y="5029200"/>
            <a:ext cx="3891643" cy="1028700"/>
          </a:xfrm>
          <a:custGeom>
            <a:avLst/>
            <a:gdLst>
              <a:gd name="connsiteX0" fmla="*/ 103909 w 4257672"/>
              <a:gd name="connsiteY0" fmla="*/ 311727 h 2017399"/>
              <a:gd name="connsiteX1" fmla="*/ 145473 w 4257672"/>
              <a:gd name="connsiteY1" fmla="*/ 249381 h 2017399"/>
              <a:gd name="connsiteX2" fmla="*/ 436418 w 4257672"/>
              <a:gd name="connsiteY2" fmla="*/ 249381 h 2017399"/>
              <a:gd name="connsiteX3" fmla="*/ 623455 w 4257672"/>
              <a:gd name="connsiteY3" fmla="*/ 145472 h 2017399"/>
              <a:gd name="connsiteX4" fmla="*/ 623455 w 4257672"/>
              <a:gd name="connsiteY4" fmla="*/ 145472 h 2017399"/>
              <a:gd name="connsiteX5" fmla="*/ 706582 w 4257672"/>
              <a:gd name="connsiteY5" fmla="*/ 124690 h 2017399"/>
              <a:gd name="connsiteX6" fmla="*/ 789709 w 4257672"/>
              <a:gd name="connsiteY6" fmla="*/ 145472 h 2017399"/>
              <a:gd name="connsiteX7" fmla="*/ 852055 w 4257672"/>
              <a:gd name="connsiteY7" fmla="*/ 166254 h 2017399"/>
              <a:gd name="connsiteX8" fmla="*/ 1039091 w 4257672"/>
              <a:gd name="connsiteY8" fmla="*/ 103909 h 2017399"/>
              <a:gd name="connsiteX9" fmla="*/ 1226127 w 4257672"/>
              <a:gd name="connsiteY9" fmla="*/ 41563 h 2017399"/>
              <a:gd name="connsiteX10" fmla="*/ 1330036 w 4257672"/>
              <a:gd name="connsiteY10" fmla="*/ 166254 h 2017399"/>
              <a:gd name="connsiteX11" fmla="*/ 1413164 w 4257672"/>
              <a:gd name="connsiteY11" fmla="*/ 187036 h 2017399"/>
              <a:gd name="connsiteX12" fmla="*/ 1537855 w 4257672"/>
              <a:gd name="connsiteY12" fmla="*/ 166254 h 2017399"/>
              <a:gd name="connsiteX13" fmla="*/ 1683327 w 4257672"/>
              <a:gd name="connsiteY13" fmla="*/ 103909 h 2017399"/>
              <a:gd name="connsiteX14" fmla="*/ 1745673 w 4257672"/>
              <a:gd name="connsiteY14" fmla="*/ 83127 h 2017399"/>
              <a:gd name="connsiteX15" fmla="*/ 2078182 w 4257672"/>
              <a:gd name="connsiteY15" fmla="*/ 166254 h 2017399"/>
              <a:gd name="connsiteX16" fmla="*/ 2140527 w 4257672"/>
              <a:gd name="connsiteY16" fmla="*/ 187036 h 2017399"/>
              <a:gd name="connsiteX17" fmla="*/ 2202873 w 4257672"/>
              <a:gd name="connsiteY17" fmla="*/ 207818 h 2017399"/>
              <a:gd name="connsiteX18" fmla="*/ 2348346 w 4257672"/>
              <a:gd name="connsiteY18" fmla="*/ 166254 h 2017399"/>
              <a:gd name="connsiteX19" fmla="*/ 2452255 w 4257672"/>
              <a:gd name="connsiteY19" fmla="*/ 124690 h 2017399"/>
              <a:gd name="connsiteX20" fmla="*/ 2514600 w 4257672"/>
              <a:gd name="connsiteY20" fmla="*/ 103909 h 2017399"/>
              <a:gd name="connsiteX21" fmla="*/ 2556164 w 4257672"/>
              <a:gd name="connsiteY21" fmla="*/ 41563 h 2017399"/>
              <a:gd name="connsiteX22" fmla="*/ 2680855 w 4257672"/>
              <a:gd name="connsiteY22" fmla="*/ 0 h 2017399"/>
              <a:gd name="connsiteX23" fmla="*/ 2743200 w 4257672"/>
              <a:gd name="connsiteY23" fmla="*/ 20781 h 2017399"/>
              <a:gd name="connsiteX24" fmla="*/ 2763982 w 4257672"/>
              <a:gd name="connsiteY24" fmla="*/ 83127 h 2017399"/>
              <a:gd name="connsiteX25" fmla="*/ 2805546 w 4257672"/>
              <a:gd name="connsiteY25" fmla="*/ 166254 h 2017399"/>
              <a:gd name="connsiteX26" fmla="*/ 2847109 w 4257672"/>
              <a:gd name="connsiteY26" fmla="*/ 290945 h 2017399"/>
              <a:gd name="connsiteX27" fmla="*/ 2909455 w 4257672"/>
              <a:gd name="connsiteY27" fmla="*/ 332509 h 2017399"/>
              <a:gd name="connsiteX28" fmla="*/ 2971800 w 4257672"/>
              <a:gd name="connsiteY28" fmla="*/ 311727 h 2017399"/>
              <a:gd name="connsiteX29" fmla="*/ 3096491 w 4257672"/>
              <a:gd name="connsiteY29" fmla="*/ 249381 h 2017399"/>
              <a:gd name="connsiteX30" fmla="*/ 3158836 w 4257672"/>
              <a:gd name="connsiteY30" fmla="*/ 311727 h 2017399"/>
              <a:gd name="connsiteX31" fmla="*/ 3221182 w 4257672"/>
              <a:gd name="connsiteY31" fmla="*/ 394854 h 2017399"/>
              <a:gd name="connsiteX32" fmla="*/ 3387436 w 4257672"/>
              <a:gd name="connsiteY32" fmla="*/ 374072 h 2017399"/>
              <a:gd name="connsiteX33" fmla="*/ 3491346 w 4257672"/>
              <a:gd name="connsiteY33" fmla="*/ 394854 h 2017399"/>
              <a:gd name="connsiteX34" fmla="*/ 3574473 w 4257672"/>
              <a:gd name="connsiteY34" fmla="*/ 519545 h 2017399"/>
              <a:gd name="connsiteX35" fmla="*/ 3595255 w 4257672"/>
              <a:gd name="connsiteY35" fmla="*/ 581890 h 2017399"/>
              <a:gd name="connsiteX36" fmla="*/ 3657600 w 4257672"/>
              <a:gd name="connsiteY36" fmla="*/ 602672 h 2017399"/>
              <a:gd name="connsiteX37" fmla="*/ 3803073 w 4257672"/>
              <a:gd name="connsiteY37" fmla="*/ 561109 h 2017399"/>
              <a:gd name="connsiteX38" fmla="*/ 3865418 w 4257672"/>
              <a:gd name="connsiteY38" fmla="*/ 519545 h 2017399"/>
              <a:gd name="connsiteX39" fmla="*/ 3969327 w 4257672"/>
              <a:gd name="connsiteY39" fmla="*/ 498763 h 2017399"/>
              <a:gd name="connsiteX40" fmla="*/ 4052455 w 4257672"/>
              <a:gd name="connsiteY40" fmla="*/ 519545 h 2017399"/>
              <a:gd name="connsiteX41" fmla="*/ 4197927 w 4257672"/>
              <a:gd name="connsiteY41" fmla="*/ 665018 h 2017399"/>
              <a:gd name="connsiteX42" fmla="*/ 4218709 w 4257672"/>
              <a:gd name="connsiteY42" fmla="*/ 748145 h 2017399"/>
              <a:gd name="connsiteX43" fmla="*/ 4197927 w 4257672"/>
              <a:gd name="connsiteY43" fmla="*/ 1143000 h 2017399"/>
              <a:gd name="connsiteX44" fmla="*/ 4156364 w 4257672"/>
              <a:gd name="connsiteY44" fmla="*/ 1267690 h 2017399"/>
              <a:gd name="connsiteX45" fmla="*/ 4114800 w 4257672"/>
              <a:gd name="connsiteY45" fmla="*/ 1433945 h 2017399"/>
              <a:gd name="connsiteX46" fmla="*/ 4052455 w 4257672"/>
              <a:gd name="connsiteY46" fmla="*/ 1558636 h 2017399"/>
              <a:gd name="connsiteX47" fmla="*/ 3906982 w 4257672"/>
              <a:gd name="connsiteY47" fmla="*/ 1620981 h 2017399"/>
              <a:gd name="connsiteX48" fmla="*/ 3699164 w 4257672"/>
              <a:gd name="connsiteY48" fmla="*/ 1579418 h 2017399"/>
              <a:gd name="connsiteX49" fmla="*/ 3616036 w 4257672"/>
              <a:gd name="connsiteY49" fmla="*/ 1517072 h 2017399"/>
              <a:gd name="connsiteX50" fmla="*/ 3491346 w 4257672"/>
              <a:gd name="connsiteY50" fmla="*/ 1413163 h 2017399"/>
              <a:gd name="connsiteX51" fmla="*/ 3325091 w 4257672"/>
              <a:gd name="connsiteY51" fmla="*/ 1475509 h 2017399"/>
              <a:gd name="connsiteX52" fmla="*/ 3075709 w 4257672"/>
              <a:gd name="connsiteY52" fmla="*/ 1766454 h 2017399"/>
              <a:gd name="connsiteX53" fmla="*/ 2951018 w 4257672"/>
              <a:gd name="connsiteY53" fmla="*/ 1787236 h 2017399"/>
              <a:gd name="connsiteX54" fmla="*/ 2784764 w 4257672"/>
              <a:gd name="connsiteY54" fmla="*/ 1828800 h 2017399"/>
              <a:gd name="connsiteX55" fmla="*/ 2680855 w 4257672"/>
              <a:gd name="connsiteY55" fmla="*/ 1849581 h 2017399"/>
              <a:gd name="connsiteX56" fmla="*/ 2452255 w 4257672"/>
              <a:gd name="connsiteY56" fmla="*/ 1828800 h 2017399"/>
              <a:gd name="connsiteX57" fmla="*/ 2369127 w 4257672"/>
              <a:gd name="connsiteY57" fmla="*/ 1787236 h 2017399"/>
              <a:gd name="connsiteX58" fmla="*/ 2306782 w 4257672"/>
              <a:gd name="connsiteY58" fmla="*/ 1766454 h 2017399"/>
              <a:gd name="connsiteX59" fmla="*/ 2161309 w 4257672"/>
              <a:gd name="connsiteY59" fmla="*/ 1662545 h 2017399"/>
              <a:gd name="connsiteX60" fmla="*/ 2078182 w 4257672"/>
              <a:gd name="connsiteY60" fmla="*/ 1641763 h 2017399"/>
              <a:gd name="connsiteX61" fmla="*/ 1995055 w 4257672"/>
              <a:gd name="connsiteY61" fmla="*/ 1662545 h 2017399"/>
              <a:gd name="connsiteX62" fmla="*/ 1932709 w 4257672"/>
              <a:gd name="connsiteY62" fmla="*/ 1724890 h 2017399"/>
              <a:gd name="connsiteX63" fmla="*/ 1870364 w 4257672"/>
              <a:gd name="connsiteY63" fmla="*/ 1766454 h 2017399"/>
              <a:gd name="connsiteX64" fmla="*/ 1808018 w 4257672"/>
              <a:gd name="connsiteY64" fmla="*/ 1870363 h 2017399"/>
              <a:gd name="connsiteX65" fmla="*/ 1745673 w 4257672"/>
              <a:gd name="connsiteY65" fmla="*/ 1911927 h 2017399"/>
              <a:gd name="connsiteX66" fmla="*/ 1600200 w 4257672"/>
              <a:gd name="connsiteY66" fmla="*/ 1995054 h 2017399"/>
              <a:gd name="connsiteX67" fmla="*/ 1413164 w 4257672"/>
              <a:gd name="connsiteY67" fmla="*/ 1953490 h 2017399"/>
              <a:gd name="connsiteX68" fmla="*/ 1350818 w 4257672"/>
              <a:gd name="connsiteY68" fmla="*/ 1911927 h 2017399"/>
              <a:gd name="connsiteX69" fmla="*/ 1143000 w 4257672"/>
              <a:gd name="connsiteY69" fmla="*/ 1932709 h 2017399"/>
              <a:gd name="connsiteX70" fmla="*/ 1059873 w 4257672"/>
              <a:gd name="connsiteY70" fmla="*/ 1953490 h 2017399"/>
              <a:gd name="connsiteX71" fmla="*/ 914400 w 4257672"/>
              <a:gd name="connsiteY71" fmla="*/ 1911927 h 2017399"/>
              <a:gd name="connsiteX72" fmla="*/ 810491 w 4257672"/>
              <a:gd name="connsiteY72" fmla="*/ 1724890 h 2017399"/>
              <a:gd name="connsiteX73" fmla="*/ 644236 w 4257672"/>
              <a:gd name="connsiteY73" fmla="*/ 1766454 h 2017399"/>
              <a:gd name="connsiteX74" fmla="*/ 519546 w 4257672"/>
              <a:gd name="connsiteY74" fmla="*/ 1787236 h 2017399"/>
              <a:gd name="connsiteX75" fmla="*/ 436418 w 4257672"/>
              <a:gd name="connsiteY75" fmla="*/ 1724890 h 2017399"/>
              <a:gd name="connsiteX76" fmla="*/ 311727 w 4257672"/>
              <a:gd name="connsiteY76" fmla="*/ 1641763 h 2017399"/>
              <a:gd name="connsiteX77" fmla="*/ 249382 w 4257672"/>
              <a:gd name="connsiteY77" fmla="*/ 1496290 h 2017399"/>
              <a:gd name="connsiteX78" fmla="*/ 187036 w 4257672"/>
              <a:gd name="connsiteY78" fmla="*/ 1371600 h 2017399"/>
              <a:gd name="connsiteX79" fmla="*/ 124691 w 4257672"/>
              <a:gd name="connsiteY79" fmla="*/ 1226127 h 2017399"/>
              <a:gd name="connsiteX80" fmla="*/ 62346 w 4257672"/>
              <a:gd name="connsiteY80" fmla="*/ 1205345 h 2017399"/>
              <a:gd name="connsiteX81" fmla="*/ 0 w 4257672"/>
              <a:gd name="connsiteY81" fmla="*/ 1163781 h 2017399"/>
              <a:gd name="connsiteX82" fmla="*/ 0 w 4257672"/>
              <a:gd name="connsiteY82" fmla="*/ 831272 h 2017399"/>
              <a:gd name="connsiteX83" fmla="*/ 41564 w 4257672"/>
              <a:gd name="connsiteY83" fmla="*/ 540327 h 2017399"/>
              <a:gd name="connsiteX84" fmla="*/ 62346 w 4257672"/>
              <a:gd name="connsiteY84" fmla="*/ 457200 h 2017399"/>
              <a:gd name="connsiteX85" fmla="*/ 103909 w 4257672"/>
              <a:gd name="connsiteY85" fmla="*/ 311727 h 201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57672" h="2017399">
                <a:moveTo>
                  <a:pt x="103909" y="311727"/>
                </a:moveTo>
                <a:cubicBezTo>
                  <a:pt x="117764" y="277091"/>
                  <a:pt x="125969" y="264984"/>
                  <a:pt x="145473" y="249381"/>
                </a:cubicBezTo>
                <a:cubicBezTo>
                  <a:pt x="209725" y="197979"/>
                  <a:pt x="432883" y="249060"/>
                  <a:pt x="436418" y="249381"/>
                </a:cubicBezTo>
                <a:cubicBezTo>
                  <a:pt x="554528" y="288751"/>
                  <a:pt x="483274" y="285653"/>
                  <a:pt x="623455" y="145472"/>
                </a:cubicBezTo>
                <a:lnTo>
                  <a:pt x="623455" y="145472"/>
                </a:lnTo>
                <a:lnTo>
                  <a:pt x="706582" y="124690"/>
                </a:lnTo>
                <a:cubicBezTo>
                  <a:pt x="734291" y="131617"/>
                  <a:pt x="762246" y="137625"/>
                  <a:pt x="789709" y="145472"/>
                </a:cubicBezTo>
                <a:cubicBezTo>
                  <a:pt x="810772" y="151490"/>
                  <a:pt x="830447" y="169855"/>
                  <a:pt x="852055" y="166254"/>
                </a:cubicBezTo>
                <a:cubicBezTo>
                  <a:pt x="916879" y="155450"/>
                  <a:pt x="1039091" y="103909"/>
                  <a:pt x="1039091" y="103909"/>
                </a:cubicBezTo>
                <a:cubicBezTo>
                  <a:pt x="1182009" y="8630"/>
                  <a:pt x="1116392" y="4984"/>
                  <a:pt x="1226127" y="41563"/>
                </a:cubicBezTo>
                <a:cubicBezTo>
                  <a:pt x="1252612" y="81290"/>
                  <a:pt x="1286956" y="141637"/>
                  <a:pt x="1330036" y="166254"/>
                </a:cubicBezTo>
                <a:cubicBezTo>
                  <a:pt x="1354835" y="180425"/>
                  <a:pt x="1385455" y="180109"/>
                  <a:pt x="1413164" y="187036"/>
                </a:cubicBezTo>
                <a:cubicBezTo>
                  <a:pt x="1454728" y="180109"/>
                  <a:pt x="1496721" y="175395"/>
                  <a:pt x="1537855" y="166254"/>
                </a:cubicBezTo>
                <a:cubicBezTo>
                  <a:pt x="1605334" y="151259"/>
                  <a:pt x="1614910" y="133230"/>
                  <a:pt x="1683327" y="103909"/>
                </a:cubicBezTo>
                <a:cubicBezTo>
                  <a:pt x="1703462" y="95280"/>
                  <a:pt x="1724891" y="90054"/>
                  <a:pt x="1745673" y="83127"/>
                </a:cubicBezTo>
                <a:cubicBezTo>
                  <a:pt x="1996450" y="133282"/>
                  <a:pt x="1886473" y="102350"/>
                  <a:pt x="2078182" y="166254"/>
                </a:cubicBezTo>
                <a:lnTo>
                  <a:pt x="2140527" y="187036"/>
                </a:lnTo>
                <a:lnTo>
                  <a:pt x="2202873" y="207818"/>
                </a:lnTo>
                <a:cubicBezTo>
                  <a:pt x="2251364" y="193963"/>
                  <a:pt x="2300503" y="182202"/>
                  <a:pt x="2348346" y="166254"/>
                </a:cubicBezTo>
                <a:cubicBezTo>
                  <a:pt x="2383736" y="154457"/>
                  <a:pt x="2417326" y="137788"/>
                  <a:pt x="2452255" y="124690"/>
                </a:cubicBezTo>
                <a:cubicBezTo>
                  <a:pt x="2472766" y="116998"/>
                  <a:pt x="2493818" y="110836"/>
                  <a:pt x="2514600" y="103909"/>
                </a:cubicBezTo>
                <a:cubicBezTo>
                  <a:pt x="2528455" y="83127"/>
                  <a:pt x="2534984" y="54801"/>
                  <a:pt x="2556164" y="41563"/>
                </a:cubicBezTo>
                <a:cubicBezTo>
                  <a:pt x="2593316" y="18343"/>
                  <a:pt x="2680855" y="0"/>
                  <a:pt x="2680855" y="0"/>
                </a:cubicBezTo>
                <a:cubicBezTo>
                  <a:pt x="2701637" y="6927"/>
                  <a:pt x="2727710" y="5291"/>
                  <a:pt x="2743200" y="20781"/>
                </a:cubicBezTo>
                <a:cubicBezTo>
                  <a:pt x="2758690" y="36271"/>
                  <a:pt x="2755353" y="62992"/>
                  <a:pt x="2763982" y="83127"/>
                </a:cubicBezTo>
                <a:cubicBezTo>
                  <a:pt x="2776186" y="111602"/>
                  <a:pt x="2794040" y="137490"/>
                  <a:pt x="2805546" y="166254"/>
                </a:cubicBezTo>
                <a:cubicBezTo>
                  <a:pt x="2821817" y="206932"/>
                  <a:pt x="2810655" y="266643"/>
                  <a:pt x="2847109" y="290945"/>
                </a:cubicBezTo>
                <a:lnTo>
                  <a:pt x="2909455" y="332509"/>
                </a:lnTo>
                <a:cubicBezTo>
                  <a:pt x="2930237" y="325582"/>
                  <a:pt x="2952207" y="321524"/>
                  <a:pt x="2971800" y="311727"/>
                </a:cubicBezTo>
                <a:cubicBezTo>
                  <a:pt x="3132944" y="231154"/>
                  <a:pt x="2939786" y="301617"/>
                  <a:pt x="3096491" y="249381"/>
                </a:cubicBezTo>
                <a:cubicBezTo>
                  <a:pt x="3117273" y="270163"/>
                  <a:pt x="3139709" y="289412"/>
                  <a:pt x="3158836" y="311727"/>
                </a:cubicBezTo>
                <a:cubicBezTo>
                  <a:pt x="3181377" y="338025"/>
                  <a:pt x="3187766" y="385741"/>
                  <a:pt x="3221182" y="394854"/>
                </a:cubicBezTo>
                <a:cubicBezTo>
                  <a:pt x="3275063" y="409549"/>
                  <a:pt x="3332018" y="380999"/>
                  <a:pt x="3387436" y="374072"/>
                </a:cubicBezTo>
                <a:cubicBezTo>
                  <a:pt x="3422073" y="380999"/>
                  <a:pt x="3463464" y="373168"/>
                  <a:pt x="3491346" y="394854"/>
                </a:cubicBezTo>
                <a:cubicBezTo>
                  <a:pt x="3530777" y="425522"/>
                  <a:pt x="3558676" y="472155"/>
                  <a:pt x="3574473" y="519545"/>
                </a:cubicBezTo>
                <a:cubicBezTo>
                  <a:pt x="3581400" y="540327"/>
                  <a:pt x="3579765" y="566400"/>
                  <a:pt x="3595255" y="581890"/>
                </a:cubicBezTo>
                <a:cubicBezTo>
                  <a:pt x="3610745" y="597380"/>
                  <a:pt x="3636818" y="595745"/>
                  <a:pt x="3657600" y="602672"/>
                </a:cubicBezTo>
                <a:cubicBezTo>
                  <a:pt x="3684226" y="596015"/>
                  <a:pt x="3773265" y="576013"/>
                  <a:pt x="3803073" y="561109"/>
                </a:cubicBezTo>
                <a:cubicBezTo>
                  <a:pt x="3825413" y="549939"/>
                  <a:pt x="3842032" y="528315"/>
                  <a:pt x="3865418" y="519545"/>
                </a:cubicBezTo>
                <a:cubicBezTo>
                  <a:pt x="3898491" y="507142"/>
                  <a:pt x="3934691" y="505690"/>
                  <a:pt x="3969327" y="498763"/>
                </a:cubicBezTo>
                <a:cubicBezTo>
                  <a:pt x="3997036" y="505690"/>
                  <a:pt x="4030960" y="500737"/>
                  <a:pt x="4052455" y="519545"/>
                </a:cubicBezTo>
                <a:cubicBezTo>
                  <a:pt x="4257672" y="699110"/>
                  <a:pt x="4039981" y="612369"/>
                  <a:pt x="4197927" y="665018"/>
                </a:cubicBezTo>
                <a:cubicBezTo>
                  <a:pt x="4204854" y="692727"/>
                  <a:pt x="4218709" y="719583"/>
                  <a:pt x="4218709" y="748145"/>
                </a:cubicBezTo>
                <a:cubicBezTo>
                  <a:pt x="4218709" y="879946"/>
                  <a:pt x="4213630" y="1012138"/>
                  <a:pt x="4197927" y="1143000"/>
                </a:cubicBezTo>
                <a:cubicBezTo>
                  <a:pt x="4192707" y="1186499"/>
                  <a:pt x="4166990" y="1225187"/>
                  <a:pt x="4156364" y="1267690"/>
                </a:cubicBezTo>
                <a:cubicBezTo>
                  <a:pt x="4142509" y="1323108"/>
                  <a:pt x="4132864" y="1379753"/>
                  <a:pt x="4114800" y="1433945"/>
                </a:cubicBezTo>
                <a:cubicBezTo>
                  <a:pt x="4097898" y="1484650"/>
                  <a:pt x="4092739" y="1518351"/>
                  <a:pt x="4052455" y="1558636"/>
                </a:cubicBezTo>
                <a:cubicBezTo>
                  <a:pt x="4004616" y="1606476"/>
                  <a:pt x="3970576" y="1605083"/>
                  <a:pt x="3906982" y="1620981"/>
                </a:cubicBezTo>
                <a:cubicBezTo>
                  <a:pt x="3837709" y="1607127"/>
                  <a:pt x="3765693" y="1603178"/>
                  <a:pt x="3699164" y="1579418"/>
                </a:cubicBezTo>
                <a:cubicBezTo>
                  <a:pt x="3666545" y="1567768"/>
                  <a:pt x="3644221" y="1537204"/>
                  <a:pt x="3616036" y="1517072"/>
                </a:cubicBezTo>
                <a:cubicBezTo>
                  <a:pt x="3514770" y="1444740"/>
                  <a:pt x="3588375" y="1510193"/>
                  <a:pt x="3491346" y="1413163"/>
                </a:cubicBezTo>
                <a:cubicBezTo>
                  <a:pt x="3435928" y="1433945"/>
                  <a:pt x="3371631" y="1438942"/>
                  <a:pt x="3325091" y="1475509"/>
                </a:cubicBezTo>
                <a:cubicBezTo>
                  <a:pt x="3299157" y="1495886"/>
                  <a:pt x="3135659" y="1756462"/>
                  <a:pt x="3075709" y="1766454"/>
                </a:cubicBezTo>
                <a:cubicBezTo>
                  <a:pt x="3034145" y="1773381"/>
                  <a:pt x="2992220" y="1778407"/>
                  <a:pt x="2951018" y="1787236"/>
                </a:cubicBezTo>
                <a:cubicBezTo>
                  <a:pt x="2895162" y="1799205"/>
                  <a:pt x="2840778" y="1817598"/>
                  <a:pt x="2784764" y="1828800"/>
                </a:cubicBezTo>
                <a:lnTo>
                  <a:pt x="2680855" y="1849581"/>
                </a:lnTo>
                <a:cubicBezTo>
                  <a:pt x="2604655" y="1842654"/>
                  <a:pt x="2527283" y="1843806"/>
                  <a:pt x="2452255" y="1828800"/>
                </a:cubicBezTo>
                <a:cubicBezTo>
                  <a:pt x="2421877" y="1822724"/>
                  <a:pt x="2397602" y="1799440"/>
                  <a:pt x="2369127" y="1787236"/>
                </a:cubicBezTo>
                <a:cubicBezTo>
                  <a:pt x="2348992" y="1778607"/>
                  <a:pt x="2327564" y="1773381"/>
                  <a:pt x="2306782" y="1766454"/>
                </a:cubicBezTo>
                <a:cubicBezTo>
                  <a:pt x="2297320" y="1759357"/>
                  <a:pt x="2184944" y="1672674"/>
                  <a:pt x="2161309" y="1662545"/>
                </a:cubicBezTo>
                <a:cubicBezTo>
                  <a:pt x="2135057" y="1651294"/>
                  <a:pt x="2105891" y="1648690"/>
                  <a:pt x="2078182" y="1641763"/>
                </a:cubicBezTo>
                <a:cubicBezTo>
                  <a:pt x="2050473" y="1648690"/>
                  <a:pt x="2019854" y="1648374"/>
                  <a:pt x="1995055" y="1662545"/>
                </a:cubicBezTo>
                <a:cubicBezTo>
                  <a:pt x="1969537" y="1677126"/>
                  <a:pt x="1955287" y="1706075"/>
                  <a:pt x="1932709" y="1724890"/>
                </a:cubicBezTo>
                <a:cubicBezTo>
                  <a:pt x="1913521" y="1740880"/>
                  <a:pt x="1891146" y="1752599"/>
                  <a:pt x="1870364" y="1766454"/>
                </a:cubicBezTo>
                <a:cubicBezTo>
                  <a:pt x="1849582" y="1801090"/>
                  <a:pt x="1834305" y="1839695"/>
                  <a:pt x="1808018" y="1870363"/>
                </a:cubicBezTo>
                <a:cubicBezTo>
                  <a:pt x="1791763" y="1889327"/>
                  <a:pt x="1767359" y="1899535"/>
                  <a:pt x="1745673" y="1911927"/>
                </a:cubicBezTo>
                <a:cubicBezTo>
                  <a:pt x="1561097" y="2017399"/>
                  <a:pt x="1752103" y="1893785"/>
                  <a:pt x="1600200" y="1995054"/>
                </a:cubicBezTo>
                <a:cubicBezTo>
                  <a:pt x="1552306" y="1987072"/>
                  <a:pt x="1464326" y="1979071"/>
                  <a:pt x="1413164" y="1953490"/>
                </a:cubicBezTo>
                <a:cubicBezTo>
                  <a:pt x="1390824" y="1942320"/>
                  <a:pt x="1371600" y="1925781"/>
                  <a:pt x="1350818" y="1911927"/>
                </a:cubicBezTo>
                <a:cubicBezTo>
                  <a:pt x="1281545" y="1918854"/>
                  <a:pt x="1211918" y="1922864"/>
                  <a:pt x="1143000" y="1932709"/>
                </a:cubicBezTo>
                <a:cubicBezTo>
                  <a:pt x="1114725" y="1936748"/>
                  <a:pt x="1088317" y="1956076"/>
                  <a:pt x="1059873" y="1953490"/>
                </a:cubicBezTo>
                <a:cubicBezTo>
                  <a:pt x="1009649" y="1948924"/>
                  <a:pt x="962891" y="1925781"/>
                  <a:pt x="914400" y="1911927"/>
                </a:cubicBezTo>
                <a:cubicBezTo>
                  <a:pt x="863542" y="1759354"/>
                  <a:pt x="903816" y="1818216"/>
                  <a:pt x="810491" y="1724890"/>
                </a:cubicBezTo>
                <a:cubicBezTo>
                  <a:pt x="755073" y="1738745"/>
                  <a:pt x="697921" y="1746932"/>
                  <a:pt x="644236" y="1766454"/>
                </a:cubicBezTo>
                <a:cubicBezTo>
                  <a:pt x="528633" y="1808492"/>
                  <a:pt x="636310" y="1826158"/>
                  <a:pt x="519546" y="1787236"/>
                </a:cubicBezTo>
                <a:cubicBezTo>
                  <a:pt x="491837" y="1766454"/>
                  <a:pt x="464793" y="1744753"/>
                  <a:pt x="436418" y="1724890"/>
                </a:cubicBezTo>
                <a:cubicBezTo>
                  <a:pt x="395495" y="1696244"/>
                  <a:pt x="311727" y="1641763"/>
                  <a:pt x="311727" y="1641763"/>
                </a:cubicBezTo>
                <a:cubicBezTo>
                  <a:pt x="207378" y="1485239"/>
                  <a:pt x="329903" y="1684172"/>
                  <a:pt x="249382" y="1496290"/>
                </a:cubicBezTo>
                <a:cubicBezTo>
                  <a:pt x="171318" y="1314141"/>
                  <a:pt x="237072" y="1546729"/>
                  <a:pt x="187036" y="1371600"/>
                </a:cubicBezTo>
                <a:cubicBezTo>
                  <a:pt x="172245" y="1319832"/>
                  <a:pt x="171563" y="1263625"/>
                  <a:pt x="124691" y="1226127"/>
                </a:cubicBezTo>
                <a:cubicBezTo>
                  <a:pt x="107585" y="1212443"/>
                  <a:pt x="81939" y="1215142"/>
                  <a:pt x="62346" y="1205345"/>
                </a:cubicBezTo>
                <a:cubicBezTo>
                  <a:pt x="40006" y="1194175"/>
                  <a:pt x="20782" y="1177636"/>
                  <a:pt x="0" y="1163781"/>
                </a:cubicBezTo>
                <a:cubicBezTo>
                  <a:pt x="50105" y="813050"/>
                  <a:pt x="0" y="1250329"/>
                  <a:pt x="0" y="831272"/>
                </a:cubicBezTo>
                <a:cubicBezTo>
                  <a:pt x="0" y="792962"/>
                  <a:pt x="31223" y="592031"/>
                  <a:pt x="41564" y="540327"/>
                </a:cubicBezTo>
                <a:cubicBezTo>
                  <a:pt x="47165" y="512320"/>
                  <a:pt x="49573" y="482746"/>
                  <a:pt x="62346" y="457200"/>
                </a:cubicBezTo>
                <a:cubicBezTo>
                  <a:pt x="140676" y="300541"/>
                  <a:pt x="90055" y="346364"/>
                  <a:pt x="103909" y="311727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9" tIns="33334" rIns="66669" bIns="33334"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533400" y="304800"/>
            <a:ext cx="9080196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Carboxylic acid classified according </a:t>
            </a:r>
            <a:r>
              <a:rPr kumimoji="0" lang="en-US" sz="2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to </a:t>
            </a:r>
            <a:r>
              <a:rPr kumimoji="0" lang="en-US" sz="2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number of</a:t>
            </a:r>
            <a:r>
              <a:rPr kumimoji="0" lang="en-US" sz="2800" b="1" i="0" u="none" strike="noStrike" kern="1200" cap="none" spc="-405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 </a:t>
            </a:r>
            <a:r>
              <a:rPr kumimoji="0" lang="en-US" sz="2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(COOH)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group</a:t>
            </a:r>
            <a:r>
              <a:rPr kumimoji="0" lang="en-US" sz="2800" b="1" i="0" u="none" strike="noStrike" kern="1200" cap="none" spc="-90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 </a:t>
            </a:r>
            <a:r>
              <a:rPr kumimoji="0" lang="en-US" sz="2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empus Sans ITC"/>
                <a:ea typeface="+mj-ea"/>
                <a:cs typeface="Tempus Sans ITC"/>
              </a:rPr>
              <a:t>into </a:t>
            </a:r>
            <a:r>
              <a:rPr lang="en-US" sz="2800" b="1" spc="5" dirty="0">
                <a:latin typeface="Tempus Sans ITC"/>
                <a:ea typeface="+mj-ea"/>
                <a:cs typeface="Tempus Sans ITC"/>
              </a:rPr>
              <a:t>:-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mpus Sans ITC"/>
              <a:ea typeface="+mj-ea"/>
              <a:cs typeface="Tempus Sans ITC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L128197-grap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049" y="1130773"/>
            <a:ext cx="5889172" cy="369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6-05-13_MV-ButterZ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398959"/>
            <a:ext cx="2299927" cy="1440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5277989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258502"/>
            <a:ext cx="2107475" cy="1923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71600" y="304800"/>
            <a:ext cx="6858000" cy="674796"/>
          </a:xfrm>
          <a:prstGeom prst="rect">
            <a:avLst/>
          </a:prstGeom>
          <a:noFill/>
        </p:spPr>
        <p:txBody>
          <a:bodyPr wrap="square" lIns="28190" tIns="14095" rIns="28190" bIns="1409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6077">
              <a:defRPr/>
            </a:pPr>
            <a:r>
              <a:rPr lang="en-US" sz="4200" b="1" u="sng" dirty="0">
                <a:ln/>
                <a:solidFill>
                  <a:sysClr val="windowText" lastClr="000000"/>
                </a:solidFill>
                <a:latin typeface="Baskerville Old Face" pitchFamily="18" charset="0"/>
              </a:rPr>
              <a:t>Types of fatty acids 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66800" y="5311728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The general formula of saturated fatty acid is:</a:t>
            </a:r>
            <a:r>
              <a:rPr lang="en-US" sz="1400" dirty="0">
                <a:latin typeface="Arial Black" pitchFamily="34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n-US" sz="2400" b="1" i="0" u="none" strike="noStrike" cap="none" normalizeH="0" baseline="-30000" dirty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en-US" sz="2400" b="1" i="0" u="none" strike="noStrike" cap="none" normalizeH="0" baseline="-30000" dirty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2n+1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COOH</a:t>
            </a:r>
            <a:endParaRPr kumimoji="0" lang="en-US" sz="3600" b="0" i="0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9052560" cy="981075"/>
          </a:xfrm>
          <a:prstGeom prst="rect">
            <a:avLst/>
          </a:prstGeom>
        </p:spPr>
        <p:txBody>
          <a:bodyPr lIns="66669" tIns="33334" rIns="66669" bIns="33334">
            <a:normAutofit/>
          </a:bodyPr>
          <a:lstStyle/>
          <a:p>
            <a:pPr algn="ctr" defTabSz="914297">
              <a:spcBef>
                <a:spcPct val="0"/>
              </a:spcBef>
              <a:defRPr/>
            </a:pP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Physical properties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71600"/>
            <a:ext cx="7471955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669" tIns="33334" rIns="66669" bIns="33334">
            <a:normAutofit fontScale="85000" lnSpcReduction="20000"/>
          </a:bodyPr>
          <a:lstStyle/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</a:p>
          <a:p>
            <a:pPr marL="342861" indent="-342861" defTabSz="914297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Colorless or white </a:t>
            </a:r>
          </a:p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342861" indent="-342861" defTabSz="914297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006600"/>
                </a:solidFill>
                <a:latin typeface="Comic Sans MS" pitchFamily="66" charset="0"/>
              </a:rPr>
              <a:t> Solid 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(except formic acid, acetic acid and lactic acid is liquid)</a:t>
            </a:r>
          </a:p>
          <a:p>
            <a:pPr marL="342861" indent="-342861" defTabSz="914297">
              <a:spcBef>
                <a:spcPct val="20000"/>
              </a:spcBef>
              <a:defRPr/>
            </a:pP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342861" indent="-342861" defTabSz="914297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omic Sans MS" pitchFamily="66" charset="0"/>
              </a:rPr>
              <a:t>m.p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 and </a:t>
            </a:r>
            <a:r>
              <a:rPr lang="en-US" sz="3200" b="1" dirty="0" err="1">
                <a:solidFill>
                  <a:srgbClr val="FF0066"/>
                </a:solidFill>
                <a:latin typeface="Comic Sans MS" pitchFamily="66" charset="0"/>
              </a:rPr>
              <a:t>b.p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 higher </a:t>
            </a:r>
            <a:r>
              <a:rPr lang="en-US" sz="3200" b="1" dirty="0">
                <a:latin typeface="Comic Sans MS" pitchFamily="66" charset="0"/>
              </a:rPr>
              <a:t>than alcohol </a:t>
            </a:r>
            <a:r>
              <a:rPr lang="en-US" sz="3200" b="1" dirty="0">
                <a:solidFill>
                  <a:srgbClr val="7030A0"/>
                </a:solidFill>
                <a:latin typeface="Comic Sans MS" pitchFamily="66" charset="0"/>
              </a:rPr>
              <a:t>because it can make</a:t>
            </a:r>
            <a:r>
              <a:rPr lang="en-US" sz="3200" b="1" dirty="0">
                <a:latin typeface="Comic Sans MS" pitchFamily="66" charset="0"/>
              </a:rPr>
              <a:t>:</a:t>
            </a:r>
          </a:p>
          <a:p>
            <a:pPr marL="342861" indent="-342861" defTabSz="914297">
              <a:spcBef>
                <a:spcPct val="20000"/>
              </a:spcBef>
              <a:defRPr/>
            </a:pPr>
            <a:endParaRPr lang="en-US" sz="3200" b="1" dirty="0">
              <a:latin typeface="Comic Sans MS" pitchFamily="66" charset="0"/>
            </a:endParaRPr>
          </a:p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- hydrogen bond.</a:t>
            </a:r>
          </a:p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- van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der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waals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forces. </a:t>
            </a:r>
          </a:p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- dipole-dipole interaction.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3810000"/>
            <a:ext cx="2667000" cy="303027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609600"/>
            <a:ext cx="3412672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669" tIns="33334" rIns="66669" bIns="33334">
            <a:normAutofit/>
          </a:bodyPr>
          <a:lstStyle/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Soluble in H</a:t>
            </a:r>
            <a:r>
              <a:rPr lang="en-US" sz="3200" b="1" baseline="-25000" dirty="0">
                <a:solidFill>
                  <a:srgbClr val="FF0066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O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91001" y="1085851"/>
            <a:ext cx="1317172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27271" y="571500"/>
            <a:ext cx="3412672" cy="857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669" tIns="33334" rIns="66669" bIns="33334">
            <a:normAutofit fontScale="92500" lnSpcReduction="20000"/>
          </a:bodyPr>
          <a:lstStyle/>
          <a:p>
            <a:pPr marL="342861" indent="-342861" algn="ctr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When acid have low </a:t>
            </a:r>
            <a:r>
              <a:rPr lang="en-US" sz="3200" b="1" dirty="0" err="1">
                <a:solidFill>
                  <a:srgbClr val="FF0066"/>
                </a:solidFill>
                <a:latin typeface="Comic Sans MS" pitchFamily="66" charset="0"/>
              </a:rPr>
              <a:t>M.Wt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9229" y="2343150"/>
            <a:ext cx="3412672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669" tIns="33334" rIns="66669" bIns="33334">
            <a:normAutofit/>
          </a:bodyPr>
          <a:lstStyle/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insoluble in H</a:t>
            </a:r>
            <a:r>
              <a:rPr lang="en-US" sz="3200" b="1" baseline="-25000" dirty="0">
                <a:solidFill>
                  <a:srgbClr val="FF0066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O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91001" y="2667001"/>
            <a:ext cx="1317172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867401" y="2286000"/>
            <a:ext cx="3412672" cy="857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669" tIns="33334" rIns="66669" bIns="33334">
            <a:normAutofit fontScale="92500" lnSpcReduction="20000"/>
          </a:bodyPr>
          <a:lstStyle/>
          <a:p>
            <a:pPr marL="342861" indent="-342861" algn="ctr" defTabSz="914297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When acid have high </a:t>
            </a:r>
            <a:r>
              <a:rPr lang="en-US" sz="3200" b="1" dirty="0" err="1">
                <a:solidFill>
                  <a:srgbClr val="FF0066"/>
                </a:solidFill>
                <a:latin typeface="Comic Sans MS" pitchFamily="66" charset="0"/>
              </a:rPr>
              <a:t>M.Wt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66700" y="3886200"/>
            <a:ext cx="4572000" cy="571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6669" tIns="33334" rIns="66669" bIns="33334">
            <a:noAutofit/>
          </a:bodyPr>
          <a:lstStyle/>
          <a:p>
            <a:pPr marL="342861" indent="-342861" defTabSz="914297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66"/>
                </a:solidFill>
                <a:latin typeface="Comic Sans MS" pitchFamily="66" charset="0"/>
              </a:rPr>
              <a:t>Soluble in NaOH, NaHCO</a:t>
            </a:r>
            <a:r>
              <a:rPr lang="en-US" sz="2600" b="1" baseline="-25000" dirty="0">
                <a:solidFill>
                  <a:srgbClr val="FF0066"/>
                </a:solidFill>
                <a:latin typeface="Comic Sans MS" pitchFamily="66" charset="0"/>
              </a:rPr>
              <a:t>3</a:t>
            </a:r>
            <a:r>
              <a:rPr lang="en-US" sz="2600" b="1" dirty="0">
                <a:solidFill>
                  <a:srgbClr val="FF0066"/>
                </a:solidFill>
                <a:latin typeface="Comic Sans MS" pitchFamily="66" charset="0"/>
              </a:rPr>
              <a:t>   </a:t>
            </a: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617937"/>
              </p:ext>
            </p:extLst>
          </p:nvPr>
        </p:nvGraphicFramePr>
        <p:xfrm>
          <a:off x="457200" y="5105400"/>
          <a:ext cx="92082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98520" imgH="213360" progId="ChemDraw.Document.6.0">
                  <p:embed/>
                </p:oleObj>
              </mc:Choice>
              <mc:Fallback>
                <p:oleObj name="CS ChemDraw Drawing" r:id="rId2" imgW="3398520" imgH="2133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9208225" cy="62865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400" y="5334000"/>
            <a:ext cx="15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deprotonation</a:t>
            </a:r>
            <a:endParaRPr lang="en-US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981200"/>
            <a:ext cx="6094912" cy="2133599"/>
          </a:xfrm>
          <a:prstGeom prst="rect">
            <a:avLst/>
          </a:prstGeom>
        </p:spPr>
        <p:txBody>
          <a:bodyPr lIns="66669" tIns="33334" rIns="66669" bIns="33334">
            <a:normAutofit fontScale="92500" lnSpcReduction="10000"/>
          </a:bodyPr>
          <a:lstStyle/>
          <a:p>
            <a:pPr marL="514293" indent="-514293" defTabSz="914297">
              <a:spcBef>
                <a:spcPct val="20000"/>
              </a:spcBef>
              <a:defRPr/>
            </a:pP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itchFamily="2" charset="0"/>
              </a:rPr>
              <a:t>litmus paper effect:-</a:t>
            </a:r>
          </a:p>
          <a:p>
            <a:pPr marL="514293" indent="-514293" defTabSz="914297">
              <a:spcBef>
                <a:spcPct val="20000"/>
              </a:spcBef>
              <a:defRPr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293" indent="-514293" defTabSz="914297">
              <a:spcBef>
                <a:spcPct val="20000"/>
              </a:spcBef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- acidic compounds </a:t>
            </a:r>
          </a:p>
          <a:p>
            <a:pPr marL="514293" indent="-514293" defTabSz="914297">
              <a:spcBef>
                <a:spcPct val="20000"/>
              </a:spcBef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- Change color of litmus   </a:t>
            </a:r>
          </a:p>
        </p:txBody>
      </p:sp>
      <p:pic>
        <p:nvPicPr>
          <p:cNvPr id="4" name="Picture 3" descr="DSC01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317559"/>
            <a:ext cx="3276600" cy="359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4648200"/>
            <a:ext cx="3380722" cy="959871"/>
          </a:xfrm>
          <a:prstGeom prst="rect">
            <a:avLst/>
          </a:prstGeom>
          <a:noFill/>
        </p:spPr>
        <p:txBody>
          <a:bodyPr wrap="none" lIns="66669" tIns="33334" rIns="66669" bIns="33334" rtlCol="0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Comic Sans MS" pitchFamily="66" charset="0"/>
              </a:rPr>
              <a:t>Red </a:t>
            </a:r>
            <a:r>
              <a:rPr lang="en-US" sz="2900" dirty="0">
                <a:latin typeface="Comic Sans MS" pitchFamily="66" charset="0"/>
              </a:rPr>
              <a:t>                 </a:t>
            </a:r>
            <a:r>
              <a:rPr lang="en-US" sz="2900" dirty="0" err="1">
                <a:solidFill>
                  <a:srgbClr val="FF0000"/>
                </a:solidFill>
                <a:latin typeface="Comic Sans MS" pitchFamily="66" charset="0"/>
              </a:rPr>
              <a:t>red</a:t>
            </a:r>
            <a:endParaRPr lang="en-US" sz="29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900" dirty="0">
                <a:solidFill>
                  <a:srgbClr val="0070C0"/>
                </a:solidFill>
                <a:latin typeface="Comic Sans MS" pitchFamily="66" charset="0"/>
              </a:rPr>
              <a:t>Blue</a:t>
            </a:r>
            <a:r>
              <a:rPr lang="en-US" sz="2900" dirty="0">
                <a:latin typeface="Comic Sans MS" pitchFamily="66" charset="0"/>
              </a:rPr>
              <a:t>                 </a:t>
            </a:r>
            <a:r>
              <a:rPr lang="en-US" sz="2900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1701" y="4876799"/>
            <a:ext cx="1377043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31571" y="5391149"/>
            <a:ext cx="12573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600"/>
            <a:ext cx="9052560" cy="981075"/>
          </a:xfrm>
          <a:prstGeom prst="rect">
            <a:avLst/>
          </a:prstGeom>
        </p:spPr>
        <p:txBody>
          <a:bodyPr lIns="66669" tIns="33334" rIns="66669" bIns="33334">
            <a:normAutofit/>
          </a:bodyPr>
          <a:lstStyle/>
          <a:p>
            <a:pPr algn="ctr" defTabSz="914297">
              <a:spcBef>
                <a:spcPct val="0"/>
              </a:spcBef>
              <a:defRPr/>
            </a:pPr>
            <a:r>
              <a:rPr lang="en-US" sz="4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Chemical properties </a:t>
            </a: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34705" cy="34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6669" tIns="33334" rIns="66669" bIns="3333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93824" y="457200"/>
            <a:ext cx="771144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6669" tIns="33334" rIns="66669" bIns="33334">
            <a:noAutofit/>
          </a:bodyPr>
          <a:lstStyle/>
          <a:p>
            <a:pPr marL="342861" indent="-342861" algn="ctr" defTabSz="914297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66"/>
                </a:solidFill>
                <a:latin typeface="Comic Sans MS" pitchFamily="66" charset="0"/>
              </a:rPr>
              <a:t>(general test for all carboxylic acid)  </a:t>
            </a:r>
          </a:p>
          <a:p>
            <a:pPr marL="342861" indent="-342861" algn="ctr" defTabSz="914297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66"/>
                </a:solidFill>
                <a:latin typeface="Comic Sans MS" pitchFamily="66" charset="0"/>
              </a:rPr>
              <a:t>Soluble in NaHCO</a:t>
            </a:r>
            <a:r>
              <a:rPr lang="en-US" sz="2600" b="1" baseline="-25000" dirty="0">
                <a:solidFill>
                  <a:srgbClr val="FF0066"/>
                </a:solidFill>
                <a:latin typeface="Comic Sans MS" pitchFamily="66" charset="0"/>
              </a:rPr>
              <a:t>3</a:t>
            </a:r>
            <a:r>
              <a:rPr lang="en-US" sz="26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3086"/>
              </p:ext>
            </p:extLst>
          </p:nvPr>
        </p:nvGraphicFramePr>
        <p:xfrm>
          <a:off x="576007" y="2255449"/>
          <a:ext cx="9040585" cy="84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83480" imgH="366120" progId="ChemDraw.Document.6.0">
                  <p:embed/>
                </p:oleObj>
              </mc:Choice>
              <mc:Fallback>
                <p:oleObj name="CS ChemDraw Drawing" r:id="rId2" imgW="4083480" imgH="3661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07" y="2255449"/>
                        <a:ext cx="9040585" cy="84653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itanium_hydrochloric-acid_hydrogen-peroxide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900" y="3581400"/>
            <a:ext cx="327660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4524" y="4422712"/>
            <a:ext cx="842976" cy="621317"/>
          </a:xfrm>
          <a:prstGeom prst="rect">
            <a:avLst/>
          </a:prstGeom>
          <a:noFill/>
        </p:spPr>
        <p:txBody>
          <a:bodyPr wrap="none" lIns="66669" tIns="33334" rIns="66669" bIns="33334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</a:t>
            </a:r>
            <a:r>
              <a:rPr lang="en-US" sz="3600" b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2" name="Freeform 11"/>
          <p:cNvSpPr/>
          <p:nvPr/>
        </p:nvSpPr>
        <p:spPr>
          <a:xfrm rot="10800000">
            <a:off x="5219700" y="5029200"/>
            <a:ext cx="1219200" cy="609600"/>
          </a:xfrm>
          <a:custGeom>
            <a:avLst/>
            <a:gdLst>
              <a:gd name="connsiteX0" fmla="*/ 0 w 1878768"/>
              <a:gd name="connsiteY0" fmla="*/ 335395 h 350385"/>
              <a:gd name="connsiteX1" fmla="*/ 104931 w 1878768"/>
              <a:gd name="connsiteY1" fmla="*/ 305415 h 350385"/>
              <a:gd name="connsiteX2" fmla="*/ 194872 w 1878768"/>
              <a:gd name="connsiteY2" fmla="*/ 170503 h 350385"/>
              <a:gd name="connsiteX3" fmla="*/ 239843 w 1878768"/>
              <a:gd name="connsiteY3" fmla="*/ 185494 h 350385"/>
              <a:gd name="connsiteX4" fmla="*/ 254833 w 1878768"/>
              <a:gd name="connsiteY4" fmla="*/ 230464 h 350385"/>
              <a:gd name="connsiteX5" fmla="*/ 284813 w 1878768"/>
              <a:gd name="connsiteY5" fmla="*/ 275435 h 350385"/>
              <a:gd name="connsiteX6" fmla="*/ 419725 w 1878768"/>
              <a:gd name="connsiteY6" fmla="*/ 245454 h 350385"/>
              <a:gd name="connsiteX7" fmla="*/ 464695 w 1878768"/>
              <a:gd name="connsiteY7" fmla="*/ 230464 h 350385"/>
              <a:gd name="connsiteX8" fmla="*/ 509666 w 1878768"/>
              <a:gd name="connsiteY8" fmla="*/ 200484 h 350385"/>
              <a:gd name="connsiteX9" fmla="*/ 569627 w 1878768"/>
              <a:gd name="connsiteY9" fmla="*/ 260444 h 350385"/>
              <a:gd name="connsiteX10" fmla="*/ 689548 w 1878768"/>
              <a:gd name="connsiteY10" fmla="*/ 350385 h 350385"/>
              <a:gd name="connsiteX11" fmla="*/ 734518 w 1878768"/>
              <a:gd name="connsiteY11" fmla="*/ 290425 h 350385"/>
              <a:gd name="connsiteX12" fmla="*/ 779489 w 1878768"/>
              <a:gd name="connsiteY12" fmla="*/ 245454 h 350385"/>
              <a:gd name="connsiteX13" fmla="*/ 794479 w 1878768"/>
              <a:gd name="connsiteY13" fmla="*/ 200484 h 350385"/>
              <a:gd name="connsiteX14" fmla="*/ 869430 w 1878768"/>
              <a:gd name="connsiteY14" fmla="*/ 260444 h 350385"/>
              <a:gd name="connsiteX15" fmla="*/ 884420 w 1878768"/>
              <a:gd name="connsiteY15" fmla="*/ 305415 h 350385"/>
              <a:gd name="connsiteX16" fmla="*/ 944381 w 1878768"/>
              <a:gd name="connsiteY16" fmla="*/ 320405 h 350385"/>
              <a:gd name="connsiteX17" fmla="*/ 974361 w 1878768"/>
              <a:gd name="connsiteY17" fmla="*/ 275435 h 350385"/>
              <a:gd name="connsiteX18" fmla="*/ 1049312 w 1878768"/>
              <a:gd name="connsiteY18" fmla="*/ 200484 h 350385"/>
              <a:gd name="connsiteX19" fmla="*/ 1109272 w 1878768"/>
              <a:gd name="connsiteY19" fmla="*/ 215474 h 350385"/>
              <a:gd name="connsiteX20" fmla="*/ 1124263 w 1878768"/>
              <a:gd name="connsiteY20" fmla="*/ 260444 h 350385"/>
              <a:gd name="connsiteX21" fmla="*/ 1169233 w 1878768"/>
              <a:gd name="connsiteY21" fmla="*/ 290425 h 350385"/>
              <a:gd name="connsiteX22" fmla="*/ 1244184 w 1878768"/>
              <a:gd name="connsiteY22" fmla="*/ 260444 h 350385"/>
              <a:gd name="connsiteX23" fmla="*/ 1319135 w 1878768"/>
              <a:gd name="connsiteY23" fmla="*/ 125533 h 350385"/>
              <a:gd name="connsiteX24" fmla="*/ 1379095 w 1878768"/>
              <a:gd name="connsiteY24" fmla="*/ 35592 h 350385"/>
              <a:gd name="connsiteX25" fmla="*/ 1424066 w 1878768"/>
              <a:gd name="connsiteY25" fmla="*/ 50582 h 350385"/>
              <a:gd name="connsiteX26" fmla="*/ 1439056 w 1878768"/>
              <a:gd name="connsiteY26" fmla="*/ 95553 h 350385"/>
              <a:gd name="connsiteX27" fmla="*/ 1469036 w 1878768"/>
              <a:gd name="connsiteY27" fmla="*/ 140523 h 350385"/>
              <a:gd name="connsiteX28" fmla="*/ 1484027 w 1878768"/>
              <a:gd name="connsiteY28" fmla="*/ 185494 h 350385"/>
              <a:gd name="connsiteX29" fmla="*/ 1528997 w 1878768"/>
              <a:gd name="connsiteY29" fmla="*/ 215474 h 350385"/>
              <a:gd name="connsiteX30" fmla="*/ 1663908 w 1878768"/>
              <a:gd name="connsiteY30" fmla="*/ 170503 h 350385"/>
              <a:gd name="connsiteX31" fmla="*/ 1693889 w 1878768"/>
              <a:gd name="connsiteY31" fmla="*/ 140523 h 350385"/>
              <a:gd name="connsiteX32" fmla="*/ 1828800 w 1878768"/>
              <a:gd name="connsiteY32" fmla="*/ 125533 h 350385"/>
              <a:gd name="connsiteX33" fmla="*/ 1873771 w 1878768"/>
              <a:gd name="connsiteY33" fmla="*/ 110543 h 350385"/>
              <a:gd name="connsiteX34" fmla="*/ 1768840 w 1878768"/>
              <a:gd name="connsiteY34" fmla="*/ 65572 h 350385"/>
              <a:gd name="connsiteX35" fmla="*/ 1723869 w 1878768"/>
              <a:gd name="connsiteY35" fmla="*/ 35592 h 350385"/>
              <a:gd name="connsiteX36" fmla="*/ 1663908 w 1878768"/>
              <a:gd name="connsiteY36" fmla="*/ 20602 h 350385"/>
              <a:gd name="connsiteX37" fmla="*/ 1723869 w 1878768"/>
              <a:gd name="connsiteY37" fmla="*/ 50582 h 350385"/>
              <a:gd name="connsiteX38" fmla="*/ 1768840 w 1878768"/>
              <a:gd name="connsiteY38" fmla="*/ 80562 h 350385"/>
              <a:gd name="connsiteX39" fmla="*/ 1798820 w 1878768"/>
              <a:gd name="connsiteY39" fmla="*/ 110543 h 350385"/>
              <a:gd name="connsiteX40" fmla="*/ 1843790 w 1878768"/>
              <a:gd name="connsiteY40" fmla="*/ 125533 h 350385"/>
              <a:gd name="connsiteX41" fmla="*/ 1798820 w 1878768"/>
              <a:gd name="connsiteY41" fmla="*/ 260444 h 350385"/>
              <a:gd name="connsiteX42" fmla="*/ 1753849 w 1878768"/>
              <a:gd name="connsiteY42" fmla="*/ 335395 h 350385"/>
              <a:gd name="connsiteX43" fmla="*/ 1768840 w 1878768"/>
              <a:gd name="connsiteY43" fmla="*/ 290425 h 35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78768" h="350385">
                <a:moveTo>
                  <a:pt x="0" y="335395"/>
                </a:moveTo>
                <a:cubicBezTo>
                  <a:pt x="34977" y="325402"/>
                  <a:pt x="77162" y="328912"/>
                  <a:pt x="104931" y="305415"/>
                </a:cubicBezTo>
                <a:cubicBezTo>
                  <a:pt x="146190" y="270503"/>
                  <a:pt x="194872" y="170503"/>
                  <a:pt x="194872" y="170503"/>
                </a:cubicBezTo>
                <a:cubicBezTo>
                  <a:pt x="209862" y="175500"/>
                  <a:pt x="228670" y="174321"/>
                  <a:pt x="239843" y="185494"/>
                </a:cubicBezTo>
                <a:cubicBezTo>
                  <a:pt x="251016" y="196667"/>
                  <a:pt x="247767" y="216331"/>
                  <a:pt x="254833" y="230464"/>
                </a:cubicBezTo>
                <a:cubicBezTo>
                  <a:pt x="262890" y="246578"/>
                  <a:pt x="274820" y="260445"/>
                  <a:pt x="284813" y="275435"/>
                </a:cubicBezTo>
                <a:cubicBezTo>
                  <a:pt x="329784" y="265441"/>
                  <a:pt x="375033" y="256627"/>
                  <a:pt x="419725" y="245454"/>
                </a:cubicBezTo>
                <a:cubicBezTo>
                  <a:pt x="435054" y="241622"/>
                  <a:pt x="450562" y="237530"/>
                  <a:pt x="464695" y="230464"/>
                </a:cubicBezTo>
                <a:cubicBezTo>
                  <a:pt x="480809" y="222407"/>
                  <a:pt x="494676" y="210477"/>
                  <a:pt x="509666" y="200484"/>
                </a:cubicBezTo>
                <a:cubicBezTo>
                  <a:pt x="602935" y="231574"/>
                  <a:pt x="516330" y="189381"/>
                  <a:pt x="569627" y="260444"/>
                </a:cubicBezTo>
                <a:cubicBezTo>
                  <a:pt x="627044" y="337000"/>
                  <a:pt x="623896" y="328501"/>
                  <a:pt x="689548" y="350385"/>
                </a:cubicBezTo>
                <a:cubicBezTo>
                  <a:pt x="704538" y="330398"/>
                  <a:pt x="718259" y="309394"/>
                  <a:pt x="734518" y="290425"/>
                </a:cubicBezTo>
                <a:cubicBezTo>
                  <a:pt x="748314" y="274329"/>
                  <a:pt x="767730" y="263093"/>
                  <a:pt x="779489" y="245454"/>
                </a:cubicBezTo>
                <a:cubicBezTo>
                  <a:pt x="788254" y="232307"/>
                  <a:pt x="789482" y="215474"/>
                  <a:pt x="794479" y="200484"/>
                </a:cubicBezTo>
                <a:cubicBezTo>
                  <a:pt x="846345" y="217773"/>
                  <a:pt x="842309" y="206202"/>
                  <a:pt x="869430" y="260444"/>
                </a:cubicBezTo>
                <a:cubicBezTo>
                  <a:pt x="876497" y="274577"/>
                  <a:pt x="872081" y="295544"/>
                  <a:pt x="884420" y="305415"/>
                </a:cubicBezTo>
                <a:cubicBezTo>
                  <a:pt x="900508" y="318285"/>
                  <a:pt x="924394" y="315408"/>
                  <a:pt x="944381" y="320405"/>
                </a:cubicBezTo>
                <a:cubicBezTo>
                  <a:pt x="954374" y="305415"/>
                  <a:pt x="962498" y="288993"/>
                  <a:pt x="974361" y="275435"/>
                </a:cubicBezTo>
                <a:cubicBezTo>
                  <a:pt x="997627" y="248845"/>
                  <a:pt x="1049312" y="200484"/>
                  <a:pt x="1049312" y="200484"/>
                </a:cubicBezTo>
                <a:cubicBezTo>
                  <a:pt x="1069299" y="205481"/>
                  <a:pt x="1093185" y="202604"/>
                  <a:pt x="1109272" y="215474"/>
                </a:cubicBezTo>
                <a:cubicBezTo>
                  <a:pt x="1121611" y="225345"/>
                  <a:pt x="1114392" y="248106"/>
                  <a:pt x="1124263" y="260444"/>
                </a:cubicBezTo>
                <a:cubicBezTo>
                  <a:pt x="1135517" y="274512"/>
                  <a:pt x="1154243" y="280431"/>
                  <a:pt x="1169233" y="290425"/>
                </a:cubicBezTo>
                <a:cubicBezTo>
                  <a:pt x="1194217" y="280431"/>
                  <a:pt x="1223933" y="278163"/>
                  <a:pt x="1244184" y="260444"/>
                </a:cubicBezTo>
                <a:cubicBezTo>
                  <a:pt x="1267793" y="239786"/>
                  <a:pt x="1301325" y="155216"/>
                  <a:pt x="1319135" y="125533"/>
                </a:cubicBezTo>
                <a:cubicBezTo>
                  <a:pt x="1337673" y="94636"/>
                  <a:pt x="1379095" y="35592"/>
                  <a:pt x="1379095" y="35592"/>
                </a:cubicBezTo>
                <a:cubicBezTo>
                  <a:pt x="1394085" y="40589"/>
                  <a:pt x="1412893" y="39409"/>
                  <a:pt x="1424066" y="50582"/>
                </a:cubicBezTo>
                <a:cubicBezTo>
                  <a:pt x="1435239" y="61755"/>
                  <a:pt x="1431990" y="81420"/>
                  <a:pt x="1439056" y="95553"/>
                </a:cubicBezTo>
                <a:cubicBezTo>
                  <a:pt x="1447113" y="111667"/>
                  <a:pt x="1460979" y="124409"/>
                  <a:pt x="1469036" y="140523"/>
                </a:cubicBezTo>
                <a:cubicBezTo>
                  <a:pt x="1476103" y="154656"/>
                  <a:pt x="1474156" y="173155"/>
                  <a:pt x="1484027" y="185494"/>
                </a:cubicBezTo>
                <a:cubicBezTo>
                  <a:pt x="1495281" y="199562"/>
                  <a:pt x="1514007" y="205481"/>
                  <a:pt x="1528997" y="215474"/>
                </a:cubicBezTo>
                <a:cubicBezTo>
                  <a:pt x="1592167" y="202840"/>
                  <a:pt x="1610710" y="205969"/>
                  <a:pt x="1663908" y="170503"/>
                </a:cubicBezTo>
                <a:cubicBezTo>
                  <a:pt x="1675667" y="162663"/>
                  <a:pt x="1680254" y="144242"/>
                  <a:pt x="1693889" y="140523"/>
                </a:cubicBezTo>
                <a:cubicBezTo>
                  <a:pt x="1737542" y="128618"/>
                  <a:pt x="1783830" y="130530"/>
                  <a:pt x="1828800" y="125533"/>
                </a:cubicBezTo>
                <a:cubicBezTo>
                  <a:pt x="1843790" y="120536"/>
                  <a:pt x="1878768" y="125533"/>
                  <a:pt x="1873771" y="110543"/>
                </a:cubicBezTo>
                <a:cubicBezTo>
                  <a:pt x="1867532" y="91827"/>
                  <a:pt x="1787030" y="74667"/>
                  <a:pt x="1768840" y="65572"/>
                </a:cubicBezTo>
                <a:cubicBezTo>
                  <a:pt x="1752726" y="57515"/>
                  <a:pt x="1740428" y="42689"/>
                  <a:pt x="1723869" y="35592"/>
                </a:cubicBezTo>
                <a:cubicBezTo>
                  <a:pt x="1704933" y="27477"/>
                  <a:pt x="1663908" y="0"/>
                  <a:pt x="1663908" y="20602"/>
                </a:cubicBezTo>
                <a:cubicBezTo>
                  <a:pt x="1663908" y="42948"/>
                  <a:pt x="1704467" y="39495"/>
                  <a:pt x="1723869" y="50582"/>
                </a:cubicBezTo>
                <a:cubicBezTo>
                  <a:pt x="1739511" y="59520"/>
                  <a:pt x="1754772" y="69307"/>
                  <a:pt x="1768840" y="80562"/>
                </a:cubicBezTo>
                <a:cubicBezTo>
                  <a:pt x="1779876" y="89391"/>
                  <a:pt x="1786701" y="103272"/>
                  <a:pt x="1798820" y="110543"/>
                </a:cubicBezTo>
                <a:cubicBezTo>
                  <a:pt x="1812369" y="118673"/>
                  <a:pt x="1828800" y="120536"/>
                  <a:pt x="1843790" y="125533"/>
                </a:cubicBezTo>
                <a:cubicBezTo>
                  <a:pt x="1818521" y="251882"/>
                  <a:pt x="1845366" y="151835"/>
                  <a:pt x="1798820" y="260444"/>
                </a:cubicBezTo>
                <a:cubicBezTo>
                  <a:pt x="1769631" y="328552"/>
                  <a:pt x="1803706" y="285540"/>
                  <a:pt x="1753849" y="335395"/>
                </a:cubicBezTo>
                <a:lnTo>
                  <a:pt x="1768840" y="290425"/>
                </a:lnTo>
              </a:path>
            </a:pathLst>
          </a:custGeom>
          <a:ln w="76200">
            <a:solidFill>
              <a:srgbClr val="FFFF6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7807" y="2331649"/>
            <a:ext cx="15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deprotonation</a:t>
            </a:r>
            <a:endParaRPr lang="en-US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3477" y="685800"/>
            <a:ext cx="9160328" cy="62865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marL="514293" indent="-514293" algn="ctr">
              <a:spcBef>
                <a:spcPct val="20000"/>
              </a:spcBef>
            </a:pPr>
            <a:r>
              <a:rPr lang="en-US" sz="3500" b="1" u="sng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Ferric Chloride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005" y="1390652"/>
            <a:ext cx="9818915" cy="221598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300" b="1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23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is </a:t>
            </a:r>
            <a:r>
              <a:rPr lang="en-US" sz="2300" dirty="0">
                <a:latin typeface="Comic Sans MS" pitchFamily="66" charset="0"/>
                <a:cs typeface="Consolas" pitchFamily="49" charset="0"/>
              </a:rPr>
              <a:t>(</a:t>
            </a:r>
            <a:r>
              <a:rPr lang="en-US" sz="2300" b="1" dirty="0">
                <a:latin typeface="Comic Sans MS" pitchFamily="66" charset="0"/>
                <a:cs typeface="Consolas" pitchFamily="49" charset="0"/>
              </a:rPr>
              <a:t>complex formation</a:t>
            </a:r>
            <a:r>
              <a:rPr lang="en-US" sz="23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2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300" b="1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Reagent is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FeCl</a:t>
            </a:r>
            <a:r>
              <a:rPr lang="en-US" sz="2300" b="1" baseline="-25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3</a:t>
            </a:r>
            <a:endParaRPr lang="en-US" sz="23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nsolas" pitchFamily="49" charset="0"/>
            </a:endParaRPr>
          </a:p>
          <a:p>
            <a:endParaRPr lang="en-US" sz="2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2300" b="1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neutral acid </a:t>
            </a:r>
            <a:r>
              <a:rPr lang="en-US" sz="2300" b="1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(salt of acid)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react with reagent  </a:t>
            </a:r>
            <a:r>
              <a:rPr lang="en-US" sz="2300" b="1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to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produced specific color or </a:t>
            </a:r>
            <a:r>
              <a:rPr lang="en-US" sz="23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ppt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 for each acids. 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849085" y="3829051"/>
            <a:ext cx="6770915" cy="142875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669" tIns="33334" rIns="66669" bIns="33334" rtlCol="0" anchor="ctr"/>
          <a:lstStyle/>
          <a:p>
            <a:pPr marL="333345" lvl="1" algn="just" defTabSz="666689" fontAlgn="base">
              <a:spcBef>
                <a:spcPct val="0"/>
              </a:spcBef>
              <a:spcAft>
                <a:spcPts val="729"/>
              </a:spcAft>
              <a:buFontTx/>
              <a:buChar char="-"/>
            </a:pP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Neutral Solution of acid (N.S of acid ) is the ammonium salt for acid (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RCOONH</a:t>
            </a:r>
            <a:r>
              <a:rPr lang="en-US" sz="2000" b="1" baseline="-25000" dirty="0">
                <a:solidFill>
                  <a:srgbClr val="00B05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).</a:t>
            </a:r>
            <a:endParaRPr lang="en-US" sz="2000" b="1" dirty="0">
              <a:solidFill>
                <a:srgbClr val="984806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F53E1-CA77-0D36-C082-D51561F51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67201"/>
            <a:ext cx="2231623" cy="246168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8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</Template>
  <TotalTime>814</TotalTime>
  <Words>662</Words>
  <Application>Microsoft Office PowerPoint</Application>
  <PresentationFormat>Custom</PresentationFormat>
  <Paragraphs>142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Baskerville Old Face</vt:lpstr>
      <vt:lpstr>Bradley Hand ITC</vt:lpstr>
      <vt:lpstr>Calibri</vt:lpstr>
      <vt:lpstr>Centaur</vt:lpstr>
      <vt:lpstr>Comic Sans MS</vt:lpstr>
      <vt:lpstr>Segoe Print</vt:lpstr>
      <vt:lpstr>Tempus Sans ITC</vt:lpstr>
      <vt:lpstr>Times New Roman</vt:lpstr>
      <vt:lpstr>Wingdings</vt:lpstr>
      <vt:lpstr>8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hp</cp:lastModifiedBy>
  <cp:revision>164</cp:revision>
  <dcterms:created xsi:type="dcterms:W3CDTF">2017-11-30T06:17:57Z</dcterms:created>
  <dcterms:modified xsi:type="dcterms:W3CDTF">2025-12-29T17:49:46Z</dcterms:modified>
</cp:coreProperties>
</file>