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8" r:id="rId4"/>
    <p:sldId id="269" r:id="rId5"/>
    <p:sldId id="258" r:id="rId6"/>
    <p:sldId id="271" r:id="rId7"/>
    <p:sldId id="263" r:id="rId8"/>
    <p:sldId id="270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CC33"/>
    <a:srgbClr val="FF33CC"/>
    <a:srgbClr val="D60093"/>
    <a:srgbClr val="6600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20DF3-D107-418B-92BF-0E559F1F497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72591-9938-47C2-B557-07D77143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86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72591-9938-47C2-B557-07D7714366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687C-C17E-46F5-ACC0-0A9643E2BA16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323D-CA03-4CCF-B784-DD38BD1B3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687C-C17E-46F5-ACC0-0A9643E2BA16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323D-CA03-4CCF-B784-DD38BD1B3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687C-C17E-46F5-ACC0-0A9643E2BA16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323D-CA03-4CCF-B784-DD38BD1B3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687C-C17E-46F5-ACC0-0A9643E2BA16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323D-CA03-4CCF-B784-DD38BD1B3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687C-C17E-46F5-ACC0-0A9643E2BA16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323D-CA03-4CCF-B784-DD38BD1B3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687C-C17E-46F5-ACC0-0A9643E2BA16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323D-CA03-4CCF-B784-DD38BD1B3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687C-C17E-46F5-ACC0-0A9643E2BA16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323D-CA03-4CCF-B784-DD38BD1B3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687C-C17E-46F5-ACC0-0A9643E2BA16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323D-CA03-4CCF-B784-DD38BD1B3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687C-C17E-46F5-ACC0-0A9643E2BA16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323D-CA03-4CCF-B784-DD38BD1B3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687C-C17E-46F5-ACC0-0A9643E2BA16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323D-CA03-4CCF-B784-DD38BD1B3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687C-C17E-46F5-ACC0-0A9643E2BA16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E5323D-CA03-4CCF-B784-DD38BD1B34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C6687C-C17E-46F5-ACC0-0A9643E2BA16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E5323D-CA03-4CCF-B784-DD38BD1B349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11591" y="1524000"/>
            <a:ext cx="7851648" cy="1828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60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Comic Sans MS" panose="030F0702030302020204" pitchFamily="66" charset="0"/>
              </a:rPr>
              <a:t>Synthesis of Dibenzalacetone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02751" y="4648200"/>
            <a:ext cx="2003276" cy="2209800"/>
          </a:xfrm>
          <a:prstGeom prst="rect">
            <a:avLst/>
          </a:prstGeom>
        </p:spPr>
      </p:pic>
      <p:pic>
        <p:nvPicPr>
          <p:cNvPr id="5" name="Picture 4" descr="64-5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200400"/>
            <a:ext cx="2438399" cy="3657600"/>
          </a:xfrm>
          <a:prstGeom prst="rect">
            <a:avLst/>
          </a:prstGeom>
        </p:spPr>
      </p:pic>
      <p:sp>
        <p:nvSpPr>
          <p:cNvPr id="6" name="Rectangle 118">
            <a:extLst>
              <a:ext uri="{FF2B5EF4-FFF2-40B4-BE49-F238E27FC236}">
                <a16:creationId xmlns:a16="http://schemas.microsoft.com/office/drawing/2014/main" id="{6A9FFCA5-969A-4A6D-A676-5B658F198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2" y="5334000"/>
            <a:ext cx="4321175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  <a:cs typeface="Arial" charset="0"/>
              </a:rPr>
              <a:t>By: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  <a:cs typeface="Arial" charset="0"/>
              </a:rPr>
              <a:t>M.Sc. </a:t>
            </a:r>
            <a:r>
              <a:rPr lang="en-US" sz="2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  <a:cs typeface="Arial" charset="0"/>
              </a:rPr>
              <a:t>Hala</a:t>
            </a:r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  <a:cs typeface="Arial" charset="0"/>
              </a:rPr>
              <a:t> Ayad M. R.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6c8ae00a2abe21f8cb82d31d1d7b7d9.jpg"/>
          <p:cNvPicPr>
            <a:picLocks noChangeAspect="1"/>
          </p:cNvPicPr>
          <p:nvPr/>
        </p:nvPicPr>
        <p:blipFill>
          <a:blip r:embed="rId2" cstate="print"/>
          <a:srcRect t="11112" b="7778"/>
          <a:stretch>
            <a:fillRect/>
          </a:stretch>
        </p:blipFill>
        <p:spPr>
          <a:xfrm>
            <a:off x="990600" y="990600"/>
            <a:ext cx="6858000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430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Before coming to synthesis 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471585" y="2514600"/>
            <a:ext cx="7444346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i="1" dirty="0">
                <a:latin typeface="Comic Sans MS" pitchFamily="66" charset="0"/>
              </a:rPr>
              <a:t> </a:t>
            </a:r>
            <a:r>
              <a:rPr lang="en-US" sz="2800" i="1" dirty="0">
                <a:solidFill>
                  <a:srgbClr val="7030A0"/>
                </a:solidFill>
                <a:latin typeface="Comic Sans MS" pitchFamily="66" charset="0"/>
              </a:rPr>
              <a:t>IUPAC: </a:t>
            </a:r>
            <a:r>
              <a:rPr lang="en-US" sz="2800" i="1" dirty="0">
                <a:latin typeface="Comic Sans MS" pitchFamily="66" charset="0"/>
              </a:rPr>
              <a:t>1,5-Diphenylpenta-1,4-dien-3-one</a:t>
            </a:r>
          </a:p>
          <a:p>
            <a:endParaRPr lang="en-US" dirty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Dissolved in </a:t>
            </a:r>
            <a:r>
              <a:rPr lang="en-US" sz="2800" dirty="0">
                <a:latin typeface="Comic Sans MS" pitchFamily="66" charset="0"/>
              </a:rPr>
              <a:t>ethanol</a:t>
            </a:r>
          </a:p>
          <a:p>
            <a:endParaRPr lang="en-US" dirty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en-US" sz="2800" dirty="0">
                <a:solidFill>
                  <a:srgbClr val="660033"/>
                </a:solidFill>
                <a:latin typeface="Comic Sans MS" pitchFamily="66" charset="0"/>
              </a:rPr>
              <a:t>Insoluble in </a:t>
            </a:r>
            <a:r>
              <a:rPr lang="en-US" sz="2800" dirty="0">
                <a:latin typeface="Comic Sans MS" pitchFamily="66" charset="0"/>
              </a:rPr>
              <a:t>water</a:t>
            </a:r>
          </a:p>
          <a:p>
            <a:endParaRPr lang="en-US" sz="2400" dirty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en-US" sz="2800" dirty="0">
                <a:solidFill>
                  <a:srgbClr val="002060"/>
                </a:solidFill>
                <a:latin typeface="Comic Sans MS" pitchFamily="66" charset="0"/>
              </a:rPr>
              <a:t>Melting point: </a:t>
            </a:r>
            <a:r>
              <a:rPr lang="en-US" sz="2800" dirty="0">
                <a:latin typeface="Comic Sans MS" pitchFamily="66" charset="0"/>
              </a:rPr>
              <a:t>110-111 °C</a:t>
            </a:r>
          </a:p>
          <a:p>
            <a:endParaRPr lang="en-US" sz="2400" dirty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Solid, </a:t>
            </a:r>
            <a:r>
              <a:rPr lang="en-US" sz="2800" dirty="0">
                <a:solidFill>
                  <a:srgbClr val="FF9900"/>
                </a:solidFill>
                <a:latin typeface="Comic Sans MS" pitchFamily="66" charset="0"/>
              </a:rPr>
              <a:t>yellow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73ADDE08-0814-4A08-BE05-19451AB9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619" y="5086284"/>
            <a:ext cx="3026241" cy="11789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B92D3296-17BF-4241-9CD3-353EBDD73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99672"/>
            <a:ext cx="2648152" cy="15355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91" y="988037"/>
            <a:ext cx="8229600" cy="819912"/>
          </a:xfrm>
        </p:spPr>
        <p:txBody>
          <a:bodyPr>
            <a:normAutofit/>
          </a:bodyPr>
          <a:lstStyle/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pharmaceutical uses :-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4763"/>
            <a:ext cx="7543800" cy="1826237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As antioxidant</a:t>
            </a:r>
          </a:p>
          <a:p>
            <a:r>
              <a:rPr lang="en-US" dirty="0">
                <a:solidFill>
                  <a:srgbClr val="FF0000"/>
                </a:solidFill>
              </a:rPr>
              <a:t>One of ingredient in </a:t>
            </a:r>
            <a:r>
              <a:rPr lang="en-US" dirty="0">
                <a:solidFill>
                  <a:sysClr val="windowText" lastClr="000000"/>
                </a:solidFill>
              </a:rPr>
              <a:t>sunscreen </a:t>
            </a:r>
            <a:r>
              <a:rPr lang="en-US" dirty="0">
                <a:solidFill>
                  <a:srgbClr val="FF0000"/>
                </a:solidFill>
              </a:rPr>
              <a:t>  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1B26ECF-B037-48F9-96A1-FEF37646E536}"/>
              </a:ext>
            </a:extLst>
          </p:cNvPr>
          <p:cNvCxnSpPr>
            <a:cxnSpLocks/>
          </p:cNvCxnSpPr>
          <p:nvPr/>
        </p:nvCxnSpPr>
        <p:spPr>
          <a:xfrm>
            <a:off x="4724400" y="3429000"/>
            <a:ext cx="0" cy="106680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506" name="Picture 2" descr="Sunscreen vs. Sunblock: What&amp;amp;#39;s the Difference? | Mental Floss">
            <a:extLst>
              <a:ext uri="{FF2B5EF4-FFF2-40B4-BE49-F238E27FC236}">
                <a16:creationId xmlns:a16="http://schemas.microsoft.com/office/drawing/2014/main" id="{4BBBC8B4-A9DF-4CF8-84E7-5AF58E1AB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7236">
            <a:off x="403286" y="4549788"/>
            <a:ext cx="3048000" cy="17123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3A911D-ABDC-48D9-8515-F3BB47A2DC19}"/>
              </a:ext>
            </a:extLst>
          </p:cNvPr>
          <p:cNvSpPr txBox="1"/>
          <p:nvPr/>
        </p:nvSpPr>
        <p:spPr>
          <a:xfrm>
            <a:off x="4114800" y="4700727"/>
            <a:ext cx="46162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Because UV light absorbed by it and help skin from harmful rays of sun</a:t>
            </a:r>
            <a:endParaRPr lang="en-US" sz="2800" dirty="0"/>
          </a:p>
        </p:txBody>
      </p:sp>
      <p:pic>
        <p:nvPicPr>
          <p:cNvPr id="21508" name="Picture 4" descr="Sunshine Png Photo - Transparent Background Cartoon Sun Png, Png Download -  kindpng">
            <a:extLst>
              <a:ext uri="{FF2B5EF4-FFF2-40B4-BE49-F238E27FC236}">
                <a16:creationId xmlns:a16="http://schemas.microsoft.com/office/drawing/2014/main" id="{DD2A0350-C94A-4C16-8F43-CEC49C818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300831"/>
            <a:ext cx="1438132" cy="15182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12" y="245848"/>
            <a:ext cx="2438400" cy="819912"/>
          </a:xfrm>
        </p:spPr>
        <p:txBody>
          <a:bodyPr>
            <a:normAutofit/>
          </a:bodyPr>
          <a:lstStyle/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Theory:-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406" y="1447280"/>
            <a:ext cx="8195187" cy="1294880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ysClr val="windowText" lastClr="000000"/>
                </a:solidFill>
              </a:rPr>
              <a:t>Aldol condensation</a:t>
            </a:r>
            <a:r>
              <a:rPr lang="en-US" dirty="0">
                <a:solidFill>
                  <a:srgbClr val="FF0000"/>
                </a:solidFill>
              </a:rPr>
              <a:t>) :- Reaction between </a:t>
            </a:r>
            <a:r>
              <a:rPr lang="en-US" dirty="0">
                <a:solidFill>
                  <a:srgbClr val="7030A0"/>
                </a:solidFill>
              </a:rPr>
              <a:t>2 aldehydes (have </a:t>
            </a:r>
            <a:r>
              <a:rPr lang="el-GR" dirty="0">
                <a:solidFill>
                  <a:srgbClr val="FF0000"/>
                </a:solidFill>
              </a:rPr>
              <a:t>α</a:t>
            </a:r>
            <a:r>
              <a:rPr lang="en-US" dirty="0">
                <a:solidFill>
                  <a:srgbClr val="FF0000"/>
                </a:solidFill>
              </a:rPr>
              <a:t>-H</a:t>
            </a:r>
            <a:r>
              <a:rPr lang="en-US" dirty="0">
                <a:solidFill>
                  <a:srgbClr val="7030A0"/>
                </a:solidFill>
              </a:rPr>
              <a:t>) </a:t>
            </a:r>
            <a:r>
              <a:rPr lang="en-US" dirty="0">
                <a:solidFill>
                  <a:srgbClr val="FF0000"/>
                </a:solidFill>
              </a:rPr>
              <a:t>or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2 ketones </a:t>
            </a:r>
            <a:r>
              <a:rPr lang="en-US" dirty="0">
                <a:solidFill>
                  <a:srgbClr val="7030A0"/>
                </a:solidFill>
              </a:rPr>
              <a:t>(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have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α</a:t>
            </a:r>
            <a:r>
              <a:rPr lang="en-US" dirty="0">
                <a:solidFill>
                  <a:srgbClr val="FF0000"/>
                </a:solidFill>
              </a:rPr>
              <a:t>-H</a:t>
            </a:r>
            <a:r>
              <a:rPr lang="en-US" dirty="0">
                <a:solidFill>
                  <a:srgbClr val="7030A0"/>
                </a:solidFill>
              </a:rPr>
              <a:t>)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in the presences of dilute base to </a:t>
            </a:r>
            <a:r>
              <a:rPr lang="en-US" dirty="0">
                <a:solidFill>
                  <a:srgbClr val="D60093"/>
                </a:solidFill>
              </a:rPr>
              <a:t>form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D60093"/>
                </a:solidFill>
              </a:rPr>
              <a:t>β-</a:t>
            </a:r>
            <a:r>
              <a:rPr lang="en-US" dirty="0">
                <a:solidFill>
                  <a:srgbClr val="D60093"/>
                </a:solidFill>
              </a:rPr>
              <a:t>hydroxy carbonyl </a:t>
            </a:r>
            <a:r>
              <a:rPr lang="en-US" dirty="0">
                <a:solidFill>
                  <a:srgbClr val="FF0000"/>
                </a:solidFill>
              </a:rPr>
              <a:t>compound.</a:t>
            </a:r>
          </a:p>
          <a:p>
            <a:pPr algn="just">
              <a:buNone/>
            </a:pPr>
            <a:endParaRPr lang="en-US" dirty="0">
              <a:solidFill>
                <a:srgbClr val="FF0000"/>
              </a:solidFill>
            </a:endParaRPr>
          </a:p>
          <a:p>
            <a:pPr algn="just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3554" name="Picture 2" descr="Aldol condensation - Wikipedia">
            <a:extLst>
              <a:ext uri="{FF2B5EF4-FFF2-40B4-BE49-F238E27FC236}">
                <a16:creationId xmlns:a16="http://schemas.microsoft.com/office/drawing/2014/main" id="{0F840ADF-8BFB-45DA-892B-01B4C8479A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01"/>
          <a:stretch/>
        </p:blipFill>
        <p:spPr bwMode="auto">
          <a:xfrm>
            <a:off x="587157" y="2985378"/>
            <a:ext cx="7969683" cy="2019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82C999-F72F-4FE0-87B4-3670207E2738}"/>
              </a:ext>
            </a:extLst>
          </p:cNvPr>
          <p:cNvSpPr/>
          <p:nvPr/>
        </p:nvSpPr>
        <p:spPr>
          <a:xfrm>
            <a:off x="2362201" y="37338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2834B9-61F9-41E4-839F-FBAFE0660A89}"/>
              </a:ext>
            </a:extLst>
          </p:cNvPr>
          <p:cNvSpPr/>
          <p:nvPr/>
        </p:nvSpPr>
        <p:spPr>
          <a:xfrm>
            <a:off x="4365844" y="4648200"/>
            <a:ext cx="3863757" cy="228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BCD178-0CF9-4780-BA23-3E473E87CFA8}"/>
              </a:ext>
            </a:extLst>
          </p:cNvPr>
          <p:cNvSpPr/>
          <p:nvPr/>
        </p:nvSpPr>
        <p:spPr>
          <a:xfrm>
            <a:off x="6858001" y="4572000"/>
            <a:ext cx="1295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85A2623-FB5B-4762-A5C1-35CA3665B1DD}"/>
              </a:ext>
            </a:extLst>
          </p:cNvPr>
          <p:cNvSpPr/>
          <p:nvPr/>
        </p:nvSpPr>
        <p:spPr>
          <a:xfrm>
            <a:off x="4114801" y="3141720"/>
            <a:ext cx="722350" cy="6863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291E2D-39FD-4007-A2A8-5ABFE0CB5190}"/>
              </a:ext>
            </a:extLst>
          </p:cNvPr>
          <p:cNvSpPr txBox="1"/>
          <p:nvPr/>
        </p:nvSpPr>
        <p:spPr>
          <a:xfrm>
            <a:off x="438846" y="4964874"/>
            <a:ext cx="8195187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(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claisen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schmidt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condensation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):-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When product of aldol condensation dehydration by using  excess of base or higher temperature  lead to form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α,β-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unsaturated carbonyl compound.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ED2F39-5750-41E3-B020-47E7AE332BB9}"/>
              </a:ext>
            </a:extLst>
          </p:cNvPr>
          <p:cNvSpPr/>
          <p:nvPr/>
        </p:nvSpPr>
        <p:spPr>
          <a:xfrm>
            <a:off x="555129" y="3214856"/>
            <a:ext cx="5463122" cy="1560343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2B820E-CE56-48C5-9AA4-6EE43D78F3BC}"/>
              </a:ext>
            </a:extLst>
          </p:cNvPr>
          <p:cNvSpPr/>
          <p:nvPr/>
        </p:nvSpPr>
        <p:spPr>
          <a:xfrm>
            <a:off x="4572000" y="3048000"/>
            <a:ext cx="3863757" cy="1916874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6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533400"/>
            <a:ext cx="5334000" cy="82073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Chemical Equation</a:t>
            </a:r>
          </a:p>
        </p:txBody>
      </p:sp>
      <p:pic>
        <p:nvPicPr>
          <p:cNvPr id="1031" name="Picture 7" descr="C:\Program Files\Microsoft Office\MEDIA\OFFICE12\Lines\BD21328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447800"/>
            <a:ext cx="4381500" cy="9525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9" name="Picture 25" descr="Solved Based on the balanced chemical reaction together with | Chegg.com">
            <a:extLst>
              <a:ext uri="{FF2B5EF4-FFF2-40B4-BE49-F238E27FC236}">
                <a16:creationId xmlns:a16="http://schemas.microsoft.com/office/drawing/2014/main" id="{43A29EB5-C1E5-44CE-B58A-BF8B8F0F55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73"/>
          <a:stretch/>
        </p:blipFill>
        <p:spPr bwMode="auto">
          <a:xfrm>
            <a:off x="609600" y="2455248"/>
            <a:ext cx="8382000" cy="202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D6E910-09DD-4E36-90E2-73F333B208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6960" y="4572001"/>
            <a:ext cx="2971800" cy="22707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944486-E1A6-4E4D-9E50-244EB827E2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4590952"/>
            <a:ext cx="2971800" cy="2228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627063"/>
            <a:ext cx="6781800" cy="82073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Mechanism of reaction</a:t>
            </a:r>
          </a:p>
        </p:txBody>
      </p:sp>
      <p:pic>
        <p:nvPicPr>
          <p:cNvPr id="1031" name="Picture 7" descr="C:\Program Files\Microsoft Office\MEDIA\OFFICE12\Lines\BD21328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799"/>
            <a:ext cx="7711510" cy="167641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78" name="Picture 2" descr="Solved Reaction Mechanism of the Formation of | Chegg.com">
            <a:extLst>
              <a:ext uri="{FF2B5EF4-FFF2-40B4-BE49-F238E27FC236}">
                <a16:creationId xmlns:a16="http://schemas.microsoft.com/office/drawing/2014/main" id="{F8252C01-F348-42CE-A7AF-5CF8DA5A8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43050"/>
            <a:ext cx="830580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56EEE9-D304-4C40-9504-259A5F87B9F4}"/>
              </a:ext>
            </a:extLst>
          </p:cNvPr>
          <p:cNvSpPr/>
          <p:nvPr/>
        </p:nvSpPr>
        <p:spPr>
          <a:xfrm>
            <a:off x="323850" y="3259723"/>
            <a:ext cx="86850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acetone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AA97D1-F103-482E-A19F-BD7DA7FD5AAD}"/>
              </a:ext>
            </a:extLst>
          </p:cNvPr>
          <p:cNvSpPr/>
          <p:nvPr/>
        </p:nvSpPr>
        <p:spPr>
          <a:xfrm>
            <a:off x="3183634" y="3268246"/>
            <a:ext cx="155829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benzaldehyde</a:t>
            </a:r>
            <a:endParaRPr lang="en-US" sz="1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30CCDC-3662-4288-8E74-5A3CA3E89344}"/>
              </a:ext>
            </a:extLst>
          </p:cNvPr>
          <p:cNvSpPr/>
          <p:nvPr/>
        </p:nvSpPr>
        <p:spPr>
          <a:xfrm>
            <a:off x="2438400" y="3268246"/>
            <a:ext cx="60324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(Nu)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F7944BC-27D3-4AF6-9A1B-2A1E661606CA}"/>
              </a:ext>
            </a:extLst>
          </p:cNvPr>
          <p:cNvSpPr/>
          <p:nvPr/>
        </p:nvSpPr>
        <p:spPr>
          <a:xfrm>
            <a:off x="1600200" y="2236371"/>
            <a:ext cx="533400" cy="4306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D490625-81A5-4DC2-8630-B1D855E60B7D}"/>
              </a:ext>
            </a:extLst>
          </p:cNvPr>
          <p:cNvSpPr/>
          <p:nvPr/>
        </p:nvSpPr>
        <p:spPr>
          <a:xfrm>
            <a:off x="4741923" y="2990849"/>
            <a:ext cx="868507" cy="4306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5DAAB72-8E49-42BA-A213-1D0E2CA52BF1}"/>
              </a:ext>
            </a:extLst>
          </p:cNvPr>
          <p:cNvSpPr/>
          <p:nvPr/>
        </p:nvSpPr>
        <p:spPr>
          <a:xfrm>
            <a:off x="6144260" y="2268537"/>
            <a:ext cx="533400" cy="4306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F26389F-9E9D-4EAD-AB86-9C0D5A1836AA}"/>
              </a:ext>
            </a:extLst>
          </p:cNvPr>
          <p:cNvSpPr/>
          <p:nvPr/>
        </p:nvSpPr>
        <p:spPr>
          <a:xfrm>
            <a:off x="7429500" y="3154581"/>
            <a:ext cx="1028700" cy="5792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811326-27FF-4ACB-AB23-8A2A2E4682E8}"/>
              </a:ext>
            </a:extLst>
          </p:cNvPr>
          <p:cNvSpPr/>
          <p:nvPr/>
        </p:nvSpPr>
        <p:spPr>
          <a:xfrm>
            <a:off x="6677660" y="3769896"/>
            <a:ext cx="637540" cy="3889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1252DEB-BFA5-4C6B-91A9-FFC0E19A9BFC}"/>
              </a:ext>
            </a:extLst>
          </p:cNvPr>
          <p:cNvSpPr/>
          <p:nvPr/>
        </p:nvSpPr>
        <p:spPr>
          <a:xfrm>
            <a:off x="6781800" y="6230937"/>
            <a:ext cx="1447800" cy="5701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E85B67F-650B-4017-A0F0-56AB22F773CC}"/>
              </a:ext>
            </a:extLst>
          </p:cNvPr>
          <p:cNvSpPr/>
          <p:nvPr/>
        </p:nvSpPr>
        <p:spPr>
          <a:xfrm>
            <a:off x="4008120" y="6178867"/>
            <a:ext cx="1249680" cy="4306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773819-CFB1-4AB1-8039-C01DF5DBFE0E}"/>
              </a:ext>
            </a:extLst>
          </p:cNvPr>
          <p:cNvSpPr/>
          <p:nvPr/>
        </p:nvSpPr>
        <p:spPr>
          <a:xfrm>
            <a:off x="2916934" y="5099635"/>
            <a:ext cx="969266" cy="9201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B23927E-ABE2-4FF0-A47D-60CAE3BD26D4}"/>
              </a:ext>
            </a:extLst>
          </p:cNvPr>
          <p:cNvSpPr/>
          <p:nvPr/>
        </p:nvSpPr>
        <p:spPr>
          <a:xfrm>
            <a:off x="914400" y="6178866"/>
            <a:ext cx="1371600" cy="4306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533400" y="158750"/>
            <a:ext cx="4649787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sng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procedure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28600" y="1147981"/>
            <a:ext cx="85344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Baskerville Old Face" pitchFamily="18" charset="0"/>
                <a:ea typeface="Times New Roman" pitchFamily="18" charset="0"/>
                <a:cs typeface="Times New Roman" pitchFamily="18" charset="0"/>
              </a:rPr>
              <a:t>In beaker put (18ml) of solution NaOH and then put the beaker in ice bath. (solution 1)</a:t>
            </a:r>
          </a:p>
          <a:p>
            <a:pPr marL="0" marR="0" lvl="0" indent="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skerville Old Face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857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Baskerville Old Face" pitchFamily="18" charset="0"/>
                <a:ea typeface="Times New Roman" pitchFamily="18" charset="0"/>
                <a:cs typeface="Times New Roman" pitchFamily="18" charset="0"/>
              </a:rPr>
              <a:t>In another beaker put (1.5ml) benzaldehyde then (1ml) acetone and mix well the solution. (solution 2)</a:t>
            </a:r>
          </a:p>
          <a:p>
            <a:pPr lvl="0" indent="285750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latin typeface="Baskerville Old Face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857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 dirty="0">
                <a:solidFill>
                  <a:srgbClr val="00B050"/>
                </a:solidFill>
                <a:latin typeface="Baskerville Old Face" pitchFamily="18" charset="0"/>
                <a:ea typeface="Times New Roman" pitchFamily="18" charset="0"/>
                <a:cs typeface="Times New Roman" pitchFamily="18" charset="0"/>
              </a:rPr>
              <a:t>Take half of solution 2 (1.5ml) by pipette and add it to solution (1) slowly with stirring. </a:t>
            </a:r>
            <a:r>
              <a:rPr lang="en-US" sz="2400" b="1" dirty="0">
                <a:solidFill>
                  <a:srgbClr val="C00000"/>
                </a:solidFill>
                <a:latin typeface="Baskerville Old Face" pitchFamily="18" charset="0"/>
                <a:ea typeface="Times New Roman" pitchFamily="18" charset="0"/>
                <a:cs typeface="Times New Roman" pitchFamily="18" charset="0"/>
              </a:rPr>
              <a:t>Make sure the temperature of mixture is below 20 </a:t>
            </a:r>
            <a:r>
              <a:rPr lang="en-US" sz="2400" b="1" baseline="30000" dirty="0" err="1">
                <a:solidFill>
                  <a:srgbClr val="C00000"/>
                </a:solidFill>
                <a:latin typeface="Baskerville Old Face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lang="en-US" sz="2400" b="1" dirty="0" err="1">
                <a:solidFill>
                  <a:srgbClr val="C00000"/>
                </a:solidFill>
                <a:latin typeface="Baskerville Old Face" pitchFamily="18" charset="0"/>
                <a:ea typeface="Times New Roman" pitchFamily="18" charset="0"/>
                <a:cs typeface="Times New Roman" pitchFamily="18" charset="0"/>
              </a:rPr>
              <a:t>C.</a:t>
            </a:r>
            <a:endParaRPr lang="en-US" sz="2400" b="1" dirty="0">
              <a:solidFill>
                <a:srgbClr val="C00000"/>
              </a:solidFill>
              <a:latin typeface="Baskerville Old Face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D9A334-EF5F-49E1-BD6E-5382A9ECBB09}"/>
              </a:ext>
            </a:extLst>
          </p:cNvPr>
          <p:cNvSpPr/>
          <p:nvPr/>
        </p:nvSpPr>
        <p:spPr>
          <a:xfrm>
            <a:off x="228600" y="4275375"/>
            <a:ext cx="8001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latin typeface="Baskerville Old Face" pitchFamily="18" charset="0"/>
              <a:cs typeface="Arial" pitchFamily="34" charset="0"/>
            </a:endParaRPr>
          </a:p>
          <a:p>
            <a:pPr lvl="0" indent="2857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Baskerville Old Face" pitchFamily="18" charset="0"/>
                <a:ea typeface="Times New Roman" pitchFamily="18" charset="0"/>
                <a:cs typeface="Times New Roman" pitchFamily="18" charset="0"/>
              </a:rPr>
              <a:t>After (15min) appeared yellow to white then add the next half of solution (2) with stirring (20min). To from product.</a:t>
            </a:r>
          </a:p>
          <a:p>
            <a:pPr lvl="0" indent="285750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Baskerville Old Face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857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  <a:ea typeface="Times New Roman" pitchFamily="18" charset="0"/>
                <a:cs typeface="Times New Roman" pitchFamily="18" charset="0"/>
              </a:rPr>
              <a:t>Filtrated the crude product and washed with cold water to removed un-reactant and pH= neutral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  <a:ea typeface="Times New Roman" pitchFamily="18" charset="0"/>
                <a:cs typeface="Times New Roman" pitchFamily="18" charset="0"/>
              </a:rPr>
              <a:t>then dry the solid on watch glass.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  <a:ea typeface="Times New Roman" pitchFamily="18" charset="0"/>
                <a:cs typeface="Times New Roman" pitchFamily="18" charset="0"/>
              </a:rPr>
              <a:t>Determine the yield.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23A5E9-6D9F-4222-AB9F-B739C2C83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038" y="5181600"/>
            <a:ext cx="1471961" cy="167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2037665"/>
            <a:ext cx="4800600" cy="685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04800" y="762000"/>
            <a:ext cx="61798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85750"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Calculate the yield % :-         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Solved Based on the balanced chemical reaction together with | Chegg.com">
            <a:extLst>
              <a:ext uri="{FF2B5EF4-FFF2-40B4-BE49-F238E27FC236}">
                <a16:creationId xmlns:a16="http://schemas.microsoft.com/office/drawing/2014/main" id="{3EA091F1-7124-4E82-82A7-E991E05C7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8403845" cy="259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1E0F04-7363-4348-9406-4E2991E7E438}"/>
              </a:ext>
            </a:extLst>
          </p:cNvPr>
          <p:cNvSpPr/>
          <p:nvPr/>
        </p:nvSpPr>
        <p:spPr>
          <a:xfrm>
            <a:off x="304800" y="5105400"/>
            <a:ext cx="1297858" cy="766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1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81000" y="2554562"/>
            <a:ext cx="725871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D60093"/>
                </a:solidFill>
                <a:effectLst/>
                <a:latin typeface="Comic Sans MS" pitchFamily="66" charset="0"/>
                <a:ea typeface="Calibri" pitchFamily="34" charset="0"/>
                <a:cs typeface="MV Boli" pitchFamily="2" charset="0"/>
              </a:rPr>
              <a:t>Excess of benzaldehyde is used.</a:t>
            </a:r>
            <a:r>
              <a:rPr kumimoji="0" lang="en-US" sz="2400" b="1" u="none" strike="noStrike" cap="none" normalizeH="0" dirty="0">
                <a:ln>
                  <a:noFill/>
                </a:ln>
                <a:solidFill>
                  <a:srgbClr val="D60093"/>
                </a:solidFill>
                <a:effectLst/>
                <a:latin typeface="Comic Sans MS" pitchFamily="66" charset="0"/>
                <a:ea typeface="Calibri" pitchFamily="34" charset="0"/>
                <a:cs typeface="MV Boli" pitchFamily="2" charset="0"/>
              </a:rPr>
              <a:t> Why ?????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Comic Sans MS" pitchFamily="66" charset="0"/>
              <a:ea typeface="Calibri" pitchFamily="34" charset="0"/>
              <a:cs typeface="MV Boli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>
                <a:solidFill>
                  <a:srgbClr val="333333"/>
                </a:solidFill>
                <a:latin typeface="Comic Sans MS" pitchFamily="66" charset="0"/>
                <a:ea typeface="Calibri" pitchFamily="34" charset="0"/>
                <a:cs typeface="MV Boli" pitchFamily="2" charset="0"/>
              </a:rPr>
              <a:t> to make </a:t>
            </a:r>
            <a:r>
              <a:rPr lang="en-US" sz="2000" dirty="0" err="1">
                <a:solidFill>
                  <a:srgbClr val="333333"/>
                </a:solidFill>
                <a:latin typeface="Comic Sans MS" pitchFamily="66" charset="0"/>
                <a:ea typeface="Calibri" pitchFamily="34" charset="0"/>
                <a:cs typeface="MV Boli" pitchFamily="2" charset="0"/>
              </a:rPr>
              <a:t>dibenzalactone</a:t>
            </a:r>
            <a:r>
              <a:rPr lang="en-US" sz="2000" dirty="0">
                <a:solidFill>
                  <a:srgbClr val="333333"/>
                </a:solidFill>
                <a:latin typeface="Comic Sans MS" pitchFamily="66" charset="0"/>
                <a:ea typeface="Calibri" pitchFamily="34" charset="0"/>
                <a:cs typeface="MV Boli" pitchFamily="2" charset="0"/>
              </a:rPr>
              <a:t> not </a:t>
            </a:r>
            <a:r>
              <a:rPr lang="en-US" sz="2000" dirty="0" err="1">
                <a:solidFill>
                  <a:srgbClr val="333333"/>
                </a:solidFill>
                <a:latin typeface="Comic Sans MS" pitchFamily="66" charset="0"/>
                <a:ea typeface="Calibri" pitchFamily="34" charset="0"/>
                <a:cs typeface="MV Boli" pitchFamily="2" charset="0"/>
              </a:rPr>
              <a:t>benzalacetone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Calibri" pitchFamily="34" charset="0"/>
                <a:cs typeface="MV Boli" pitchFamily="2" charset="0"/>
              </a:rPr>
              <a:t>.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81000" y="3815886"/>
            <a:ext cx="762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Added NaOH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. Why ????? 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Comic Sans MS" pitchFamily="66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to deprotonation of acetone and make enolate (nucleophile)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. (Step 1) 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7200" y="5181600"/>
            <a:ext cx="58977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Acetone used</a:t>
            </a:r>
            <a:r>
              <a:rPr lang="en-US" sz="2400" b="1" dirty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. Why ???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because it have (</a:t>
            </a:r>
            <a:r>
              <a:rPr lang="el-GR" sz="2000" dirty="0">
                <a:solidFill>
                  <a:srgbClr val="FF0000"/>
                </a:solidFill>
              </a:rPr>
              <a:t>α</a:t>
            </a:r>
            <a:r>
              <a:rPr lang="en-US" sz="2000" dirty="0">
                <a:solidFill>
                  <a:srgbClr val="FF0000"/>
                </a:solidFill>
              </a:rPr>
              <a:t>-H</a:t>
            </a:r>
            <a:r>
              <a:rPr lang="en-US" sz="2000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) to make (nucleophile).</a:t>
            </a:r>
            <a:endParaRPr kumimoji="0" lang="en-US" sz="1050" i="0" u="none" strike="noStrike" cap="none" normalizeH="0" baseline="0" dirty="0">
              <a:ln>
                <a:noFill/>
              </a:ln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990600"/>
            <a:ext cx="480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 pitchFamily="34" charset="0"/>
                <a:cs typeface="MV Boli" pitchFamily="2" charset="0"/>
              </a:rPr>
              <a:t>Question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852</TotalTime>
  <Words>334</Words>
  <Application>Microsoft Office PowerPoint</Application>
  <PresentationFormat>On-screen Show (4:3)</PresentationFormat>
  <Paragraphs>44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Baskerville Old Face</vt:lpstr>
      <vt:lpstr>Calibri</vt:lpstr>
      <vt:lpstr>Comic Sans MS</vt:lpstr>
      <vt:lpstr>Constantia</vt:lpstr>
      <vt:lpstr>Ink Free</vt:lpstr>
      <vt:lpstr>Times New Roman</vt:lpstr>
      <vt:lpstr>Wingdings</vt:lpstr>
      <vt:lpstr>Wingdings 2</vt:lpstr>
      <vt:lpstr>Flow</vt:lpstr>
      <vt:lpstr>Synthesis of Dibenzalacetone </vt:lpstr>
      <vt:lpstr>Before coming to synthesis …</vt:lpstr>
      <vt:lpstr>pharmaceutical uses :-</vt:lpstr>
      <vt:lpstr>Theory:-</vt:lpstr>
      <vt:lpstr>Chemical Equation</vt:lpstr>
      <vt:lpstr>Mechanism of reaction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 p-nitro acetanilide</dc:title>
  <dc:creator>Lenovo</dc:creator>
  <cp:lastModifiedBy>hp</cp:lastModifiedBy>
  <cp:revision>255</cp:revision>
  <dcterms:created xsi:type="dcterms:W3CDTF">2018-04-19T17:16:15Z</dcterms:created>
  <dcterms:modified xsi:type="dcterms:W3CDTF">2025-02-06T17:13:42Z</dcterms:modified>
</cp:coreProperties>
</file>