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66" r:id="rId4"/>
    <p:sldId id="270" r:id="rId5"/>
    <p:sldId id="285" r:id="rId6"/>
    <p:sldId id="287" r:id="rId7"/>
    <p:sldId id="261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60093"/>
    <a:srgbClr val="FF00FF"/>
    <a:srgbClr val="660033"/>
    <a:srgbClr val="003300"/>
    <a:srgbClr val="009900"/>
    <a:srgbClr val="CC66FF"/>
    <a:srgbClr val="CCFFCC"/>
    <a:srgbClr val="66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4" d="100"/>
          <a:sy n="74" d="100"/>
        </p:scale>
        <p:origin x="136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136B-F49D-42C7-BDF5-0B61E50B126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D5D1D-09E7-4180-BC19-67D2542FE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D5D1D-09E7-4180-BC19-67D2542FE3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9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D5D1D-09E7-4180-BC19-67D2542FE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463C-7BF7-4F25-BF65-FEC6FB441E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C49FB-38DA-4951-8198-7A6744ADF7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6678-3707-43F9-A77D-267E6A0685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43C4-BC0F-4A69-9C90-B29051E9A0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9C4E-E9F0-4E1F-A71F-EC7CE873A5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8C3A-257E-44A8-93ED-18A3FE8530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8336-0092-4C99-B2C6-BA2CCE9244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31CA-1813-41EB-B9FF-D86EEA18F4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8652-41D4-4EB4-95D1-128E8DFC0F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BE3A-2B18-4999-9457-6FE7BB08A7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9B17-B18E-4FAE-A9EE-5F28945BC1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486E29-3F6E-4480-B548-B6068EA7A5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8"/>
          <p:cNvSpPr>
            <a:spLocks noChangeArrowheads="1"/>
          </p:cNvSpPr>
          <p:nvPr/>
        </p:nvSpPr>
        <p:spPr bwMode="auto">
          <a:xfrm>
            <a:off x="541239" y="5229200"/>
            <a:ext cx="43211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 rt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Ayad M. R.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340768"/>
            <a:ext cx="50760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Recrystallization  </a:t>
            </a:r>
          </a:p>
          <a:p>
            <a:pPr algn="ctr">
              <a:defRPr/>
            </a:pPr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</a:t>
            </a:r>
          </a:p>
          <a:p>
            <a:pPr algn="ctr">
              <a:defRPr/>
            </a:pPr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dibenzalacetone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B6CBE-ED1F-4E3B-B6D4-7DA61047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84" y="2204864"/>
            <a:ext cx="4630812" cy="46308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6156176" cy="101566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Crystallization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423047"/>
            <a:ext cx="7430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Leelawadee" pitchFamily="34" charset="-34"/>
                <a:cs typeface="Leelawadee" pitchFamily="34" charset="-34"/>
              </a:rPr>
              <a:t>Compounds</a:t>
            </a:r>
            <a:r>
              <a:rPr lang="en-US" sz="2800" b="1" dirty="0">
                <a:latin typeface="Leelawadee" pitchFamily="34" charset="-34"/>
                <a:cs typeface="Leelawadee" pitchFamily="34" charset="-34"/>
              </a:rPr>
              <a:t> are </a:t>
            </a:r>
            <a:r>
              <a:rPr lang="en-US" sz="2800" b="1" dirty="0">
                <a:solidFill>
                  <a:srgbClr val="7030A0"/>
                </a:solidFill>
                <a:latin typeface="Leelawadee" pitchFamily="34" charset="-34"/>
                <a:cs typeface="Leelawadee" pitchFamily="34" charset="-34"/>
              </a:rPr>
              <a:t>soluble</a:t>
            </a:r>
            <a:r>
              <a:rPr lang="en-US" sz="2800" b="1" dirty="0">
                <a:latin typeface="Leelawadee" pitchFamily="34" charset="-34"/>
                <a:cs typeface="Leelawadee" pitchFamily="34" charset="-34"/>
              </a:rPr>
              <a:t> in </a:t>
            </a:r>
            <a:r>
              <a:rPr lang="en-US" sz="2800" b="1" dirty="0">
                <a:solidFill>
                  <a:srgbClr val="009900"/>
                </a:solidFill>
                <a:latin typeface="Leelawadee" pitchFamily="34" charset="-34"/>
                <a:cs typeface="Leelawadee" pitchFamily="34" charset="-34"/>
              </a:rPr>
              <a:t>solvent (liquid).</a:t>
            </a:r>
          </a:p>
          <a:p>
            <a:endParaRPr lang="en-US" sz="2800" b="1" dirty="0">
              <a:latin typeface="Leelawadee" pitchFamily="34" charset="-34"/>
              <a:cs typeface="Leelawadee" pitchFamily="34" charset="-34"/>
            </a:endParaRPr>
          </a:p>
          <a:p>
            <a:r>
              <a:rPr lang="en-US" sz="2800" b="1" dirty="0">
                <a:latin typeface="Leelawadee" pitchFamily="34" charset="-34"/>
                <a:cs typeface="Leelawadee" pitchFamily="34" charset="-34"/>
              </a:rPr>
              <a:t>Crystals obtained by :- </a:t>
            </a:r>
          </a:p>
        </p:txBody>
      </p:sp>
      <p:sp>
        <p:nvSpPr>
          <p:cNvPr id="4" name="Chevron 3"/>
          <p:cNvSpPr/>
          <p:nvPr/>
        </p:nvSpPr>
        <p:spPr>
          <a:xfrm>
            <a:off x="5940152" y="0"/>
            <a:ext cx="914400" cy="10668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Program Files\Microsoft Office\MEDIA\OFFICE12\Bullets\BD1475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85750" cy="285750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MEDIA\OFFICE12\Bullets\BD2129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57200" cy="154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5983A-D4B2-40EF-9A7C-01F59955F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52"/>
          <a:stretch/>
        </p:blipFill>
        <p:spPr>
          <a:xfrm>
            <a:off x="899592" y="3247486"/>
            <a:ext cx="7272808" cy="3238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52" y="908720"/>
            <a:ext cx="784887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Dissolve the precipitate with a minimal amount of hot ethanol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kern="0" noProof="0" dirty="0">
                <a:latin typeface="+mn-lt"/>
                <a:cs typeface="+mn-cs"/>
              </a:rPr>
              <a:t>h</a:t>
            </a:r>
            <a:r>
              <a:rPr lang="en-US" sz="2800" kern="0" dirty="0">
                <a:latin typeface="+mn-lt"/>
                <a:cs typeface="+mn-cs"/>
              </a:rPr>
              <a:t>eat the solution until dissolved the precipitate.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let cool in room temperature or in ice bath to formed pure precipitate.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kern="0" noProof="0" dirty="0">
                <a:latin typeface="+mn-lt"/>
                <a:cs typeface="+mn-cs"/>
              </a:rPr>
              <a:t>Filtrate</a:t>
            </a:r>
            <a:r>
              <a:rPr lang="en-US" sz="2800" kern="0" dirty="0">
                <a:latin typeface="+mn-lt"/>
                <a:cs typeface="+mn-cs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15E0A-00F9-42E9-82EC-7B4206864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t="26463" r="11037"/>
          <a:stretch/>
        </p:blipFill>
        <p:spPr>
          <a:xfrm>
            <a:off x="1043608" y="3789040"/>
            <a:ext cx="7272808" cy="286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00886A-ACAD-4501-9439-8120D732D7D2}"/>
              </a:ext>
            </a:extLst>
          </p:cNvPr>
          <p:cNvSpPr/>
          <p:nvPr/>
        </p:nvSpPr>
        <p:spPr>
          <a:xfrm>
            <a:off x="-28704" y="0"/>
            <a:ext cx="892899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Procedure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31" y="274948"/>
            <a:ext cx="6179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8575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Calculate the yield % :-       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Solved Based on the balanced chemical reaction together with | Chegg.com">
            <a:extLst>
              <a:ext uri="{FF2B5EF4-FFF2-40B4-BE49-F238E27FC236}">
                <a16:creationId xmlns:a16="http://schemas.microsoft.com/office/drawing/2014/main" id="{3EA091F1-7124-4E82-82A7-E991E05C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7" y="2537104"/>
            <a:ext cx="8403845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1E0F04-7363-4348-9406-4E2991E7E438}"/>
              </a:ext>
            </a:extLst>
          </p:cNvPr>
          <p:cNvSpPr/>
          <p:nvPr/>
        </p:nvSpPr>
        <p:spPr>
          <a:xfrm>
            <a:off x="370076" y="4346824"/>
            <a:ext cx="2617747" cy="76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4AD78-EBB7-444B-85FC-E4783A38F561}"/>
              </a:ext>
            </a:extLst>
          </p:cNvPr>
          <p:cNvSpPr/>
          <p:nvPr/>
        </p:nvSpPr>
        <p:spPr>
          <a:xfrm>
            <a:off x="640763" y="1490153"/>
            <a:ext cx="2464136" cy="400110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Starting compounds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240804-5E45-4F63-B5B8-A7F2A3087A0F}"/>
              </a:ext>
            </a:extLst>
          </p:cNvPr>
          <p:cNvCxnSpPr/>
          <p:nvPr/>
        </p:nvCxnSpPr>
        <p:spPr>
          <a:xfrm>
            <a:off x="3563888" y="1737203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9FE87D-B207-4173-AA89-8BF3ACFF0BB9}"/>
              </a:ext>
            </a:extLst>
          </p:cNvPr>
          <p:cNvSpPr/>
          <p:nvPr/>
        </p:nvSpPr>
        <p:spPr>
          <a:xfrm>
            <a:off x="6372200" y="1490153"/>
            <a:ext cx="1039067" cy="400110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</a:t>
            </a:r>
            <a:endParaRPr lang="en-US" sz="2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D956926-265F-40D4-AA3E-03BBA6648859}"/>
              </a:ext>
            </a:extLst>
          </p:cNvPr>
          <p:cNvSpPr/>
          <p:nvPr/>
        </p:nvSpPr>
        <p:spPr>
          <a:xfrm>
            <a:off x="1038786" y="4346825"/>
            <a:ext cx="339252" cy="11692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D31F368-FB8C-4777-8260-1453CC0921C6}"/>
              </a:ext>
            </a:extLst>
          </p:cNvPr>
          <p:cNvSpPr/>
          <p:nvPr/>
        </p:nvSpPr>
        <p:spPr>
          <a:xfrm>
            <a:off x="2964645" y="4346823"/>
            <a:ext cx="339252" cy="116922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43D06-C5D9-4C34-B6EC-C36AE448213E}"/>
              </a:ext>
            </a:extLst>
          </p:cNvPr>
          <p:cNvSpPr/>
          <p:nvPr/>
        </p:nvSpPr>
        <p:spPr>
          <a:xfrm>
            <a:off x="584684" y="5729931"/>
            <a:ext cx="124745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Limiting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reagent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BED916-F04D-45F3-BBFE-EC5C89B3A946}"/>
              </a:ext>
            </a:extLst>
          </p:cNvPr>
          <p:cNvSpPr/>
          <p:nvPr/>
        </p:nvSpPr>
        <p:spPr>
          <a:xfrm>
            <a:off x="2537715" y="5729931"/>
            <a:ext cx="122982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Excess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reagent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AAD7D-0DC0-4D00-B73C-5447ABAC2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4390"/>
            <a:ext cx="1359838" cy="12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Limiting Reactants - Lessons - Blendspace">
            <a:extLst>
              <a:ext uri="{FF2B5EF4-FFF2-40B4-BE49-F238E27FC236}">
                <a16:creationId xmlns:a16="http://schemas.microsoft.com/office/drawing/2014/main" id="{F2264ACB-E229-4A38-965E-B49D2906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" y="-35560"/>
            <a:ext cx="9142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9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EF124-DB90-42A3-8732-12C60A459C1B}"/>
              </a:ext>
            </a:extLst>
          </p:cNvPr>
          <p:cNvSpPr/>
          <p:nvPr/>
        </p:nvSpPr>
        <p:spPr>
          <a:xfrm>
            <a:off x="274792" y="2224683"/>
            <a:ext cx="189667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Theoretical:-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FA2AFAE-19BA-4A28-BCBA-6E517D093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13147"/>
              </p:ext>
            </p:extLst>
          </p:nvPr>
        </p:nvGraphicFramePr>
        <p:xfrm>
          <a:off x="1106535" y="3527768"/>
          <a:ext cx="5376863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376672" imgH="1749851" progId="ChemDraw.Document.6.0">
                  <p:embed/>
                </p:oleObj>
              </mc:Choice>
              <mc:Fallback>
                <p:oleObj name="CS ChemDraw Drawing" r:id="rId3" imgW="5376672" imgH="1749851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FA2AFAE-19BA-4A28-BCBA-6E517D093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6535" y="3527768"/>
                        <a:ext cx="5376863" cy="1749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626DBBC-8D61-40A7-82B8-F6A344A4F310}"/>
              </a:ext>
            </a:extLst>
          </p:cNvPr>
          <p:cNvSpPr/>
          <p:nvPr/>
        </p:nvSpPr>
        <p:spPr>
          <a:xfrm>
            <a:off x="5522033" y="3709988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5AF796-0801-4D94-BD5E-413CF4AB47C5}"/>
              </a:ext>
            </a:extLst>
          </p:cNvPr>
          <p:cNvSpPr/>
          <p:nvPr/>
        </p:nvSpPr>
        <p:spPr>
          <a:xfrm>
            <a:off x="2040271" y="4050170"/>
            <a:ext cx="10406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0.791 gm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0D6D6C-7494-4E6B-94C1-F7A0500D38E6}"/>
              </a:ext>
            </a:extLst>
          </p:cNvPr>
          <p:cNvSpPr txBox="1"/>
          <p:nvPr/>
        </p:nvSpPr>
        <p:spPr>
          <a:xfrm>
            <a:off x="150454" y="4541997"/>
            <a:ext cx="501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gm/mol</a:t>
            </a:r>
            <a:endParaRPr lang="en-US" sz="1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BE1CB4-5E4B-490D-A1E2-72AE2E4999E0}"/>
              </a:ext>
            </a:extLst>
          </p:cNvPr>
          <p:cNvSpPr txBox="1"/>
          <p:nvPr/>
        </p:nvSpPr>
        <p:spPr>
          <a:xfrm>
            <a:off x="3060672" y="4526156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234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gm/mol</a:t>
            </a:r>
            <a:endParaRPr lang="en-US" sz="1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A5D0D0-FCE0-48D6-B765-E4526439DF3C}"/>
              </a:ext>
            </a:extLst>
          </p:cNvPr>
          <p:cNvSpPr txBox="1"/>
          <p:nvPr/>
        </p:nvSpPr>
        <p:spPr>
          <a:xfrm>
            <a:off x="1106535" y="5239326"/>
            <a:ext cx="5376863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X= 3.2 gm</a:t>
            </a:r>
            <a:endPara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90F67-BD81-4ADA-AC4A-052C0841D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09" y="4543138"/>
            <a:ext cx="2472177" cy="2312722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834F4B69-0CE9-470D-BB35-23607A07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76672"/>
            <a:ext cx="6384301" cy="9120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1277974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EAF5E13-6F97-42F2-AAF3-78B66DBB34EE}"/>
              </a:ext>
            </a:extLst>
          </p:cNvPr>
          <p:cNvSpPr/>
          <p:nvPr/>
        </p:nvSpPr>
        <p:spPr>
          <a:xfrm>
            <a:off x="555075" y="735286"/>
            <a:ext cx="158729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Acetone :-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734079-2561-4CCA-927D-C422D4EB8661}"/>
              </a:ext>
            </a:extLst>
          </p:cNvPr>
          <p:cNvSpPr/>
          <p:nvPr/>
        </p:nvSpPr>
        <p:spPr>
          <a:xfrm>
            <a:off x="5724645" y="1844275"/>
            <a:ext cx="1334020" cy="33855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 0.791 gm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D1C09B7-8704-451B-8387-2C22385DC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65844"/>
              </p:ext>
            </p:extLst>
          </p:nvPr>
        </p:nvGraphicFramePr>
        <p:xfrm>
          <a:off x="2809739" y="630119"/>
          <a:ext cx="1470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70695" imgH="1561927" progId="ChemDraw.Document.6.0">
                  <p:embed/>
                </p:oleObj>
              </mc:Choice>
              <mc:Fallback>
                <p:oleObj name="CS ChemDraw Drawing" r:id="rId3" imgW="1470695" imgH="1561927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2708B-8004-4736-ADF0-6C25988D3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739" y="630119"/>
                        <a:ext cx="1470025" cy="1562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39BDA3F-A2C3-47E6-A4AF-BAA6234033CF}"/>
              </a:ext>
            </a:extLst>
          </p:cNvPr>
          <p:cNvSpPr/>
          <p:nvPr/>
        </p:nvSpPr>
        <p:spPr>
          <a:xfrm>
            <a:off x="4238340" y="1834884"/>
            <a:ext cx="1486305" cy="338554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0.791 gm/cm</a:t>
            </a:r>
            <a:r>
              <a:rPr lang="en-US" sz="1600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1600" b="0" cap="none" spc="0" baseline="30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AAF5AA-1098-45B0-B4A9-5246E72AED37}"/>
              </a:ext>
            </a:extLst>
          </p:cNvPr>
          <p:cNvSpPr/>
          <p:nvPr/>
        </p:nvSpPr>
        <p:spPr>
          <a:xfrm>
            <a:off x="3351886" y="1830964"/>
            <a:ext cx="5725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ml</a:t>
            </a:r>
            <a:endParaRPr lang="en-US" sz="1600" b="0" cap="none" spc="0" baseline="30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153728-D947-4EB2-AE4D-A3236F2F7295}"/>
              </a:ext>
            </a:extLst>
          </p:cNvPr>
          <p:cNvCxnSpPr/>
          <p:nvPr/>
        </p:nvCxnSpPr>
        <p:spPr>
          <a:xfrm>
            <a:off x="827584" y="2492896"/>
            <a:ext cx="7200800" cy="720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E70AA-B3D9-4B59-824F-786168411125}"/>
              </a:ext>
            </a:extLst>
          </p:cNvPr>
          <p:cNvSpPr/>
          <p:nvPr/>
        </p:nvSpPr>
        <p:spPr>
          <a:xfrm>
            <a:off x="251520" y="3490630"/>
            <a:ext cx="237757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benzaldehyde :-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2A860D-20CF-4C95-B524-DA8B16C25BB9}"/>
              </a:ext>
            </a:extLst>
          </p:cNvPr>
          <p:cNvSpPr/>
          <p:nvPr/>
        </p:nvSpPr>
        <p:spPr>
          <a:xfrm>
            <a:off x="5572360" y="4823853"/>
            <a:ext cx="1335622" cy="33855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 1.56   gm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AF6E5F5-EC1F-4074-9571-7A345257E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00484"/>
              </p:ext>
            </p:extLst>
          </p:nvPr>
        </p:nvGraphicFramePr>
        <p:xfrm>
          <a:off x="2809739" y="3450615"/>
          <a:ext cx="1470025" cy="171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70695" imgH="1561927" progId="ChemDraw.Document.6.0">
                  <p:embed/>
                </p:oleObj>
              </mc:Choice>
              <mc:Fallback>
                <p:oleObj name="CS ChemDraw Drawing" r:id="rId3" imgW="1470695" imgH="1561927" progId="ChemDraw.Document.6.0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D1C09B7-8704-451B-8387-2C22385DC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739" y="3450615"/>
                        <a:ext cx="1470025" cy="17136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357F5B74-D356-4BD7-A05A-9C2F713996A7}"/>
              </a:ext>
            </a:extLst>
          </p:cNvPr>
          <p:cNvSpPr/>
          <p:nvPr/>
        </p:nvSpPr>
        <p:spPr>
          <a:xfrm>
            <a:off x="4238340" y="4825673"/>
            <a:ext cx="1334020" cy="338554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1.04 gm/cm</a:t>
            </a:r>
            <a:r>
              <a:rPr lang="en-US" sz="1600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1600" b="0" cap="none" spc="0" baseline="30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AF728-EF02-4805-A0BC-EF1BCBCE41D6}"/>
              </a:ext>
            </a:extLst>
          </p:cNvPr>
          <p:cNvSpPr/>
          <p:nvPr/>
        </p:nvSpPr>
        <p:spPr>
          <a:xfrm>
            <a:off x="3209219" y="4579452"/>
            <a:ext cx="715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1.5 ml</a:t>
            </a:r>
            <a:endParaRPr lang="en-US" sz="1600" b="0" cap="none" spc="0" baseline="30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51CB74-A7C8-4B90-B942-517A7350F3AD}"/>
              </a:ext>
            </a:extLst>
          </p:cNvPr>
          <p:cNvCxnSpPr>
            <a:cxnSpLocks/>
          </p:cNvCxnSpPr>
          <p:nvPr/>
        </p:nvCxnSpPr>
        <p:spPr>
          <a:xfrm>
            <a:off x="1955714" y="5768099"/>
            <a:ext cx="628869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49A21DB-EE7E-4A19-9C5D-358C8DF23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25" y="4437112"/>
            <a:ext cx="2661975" cy="266197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</TotalTime>
  <Words>117</Words>
  <Application>Microsoft Office PowerPoint</Application>
  <PresentationFormat>On-screen Show (4:3)</PresentationFormat>
  <Paragraphs>36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Leelawadee</vt:lpstr>
      <vt:lpstr>Times New Roman</vt:lpstr>
      <vt:lpstr>Wingdings</vt:lpstr>
      <vt:lpstr>Diseño predeterminado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741</cp:revision>
  <dcterms:created xsi:type="dcterms:W3CDTF">2010-05-23T14:28:12Z</dcterms:created>
  <dcterms:modified xsi:type="dcterms:W3CDTF">2025-12-29T17:58:25Z</dcterms:modified>
</cp:coreProperties>
</file>