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6600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1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C6687C-C17E-46F5-ACC0-0A9643E2BA16}" type="datetimeFigureOut">
              <a:rPr lang="en-US" smtClean="0"/>
              <a:pPr/>
              <a:t>2/24/2024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E5323D-CA03-4CCF-B784-DD38BD1B34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gif"/><Relationship Id="rId4" Type="http://schemas.openxmlformats.org/officeDocument/2006/relationships/image" Target="../media/image1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14400" y="1524000"/>
            <a:ext cx="7851648" cy="1828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60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Preparation </a:t>
            </a:r>
            <a:br>
              <a:rPr lang="en-US" sz="60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en-US" sz="60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p-nitro acetanilide </a:t>
            </a:r>
          </a:p>
        </p:txBody>
      </p:sp>
      <p:pic>
        <p:nvPicPr>
          <p:cNvPr id="10" name="Picture 9" descr="png-lab-equipment-please-excuse-the-mess-whilst-i-m-setting-up-the-lab-equipment-the-labs-will-be-opening-real-soon-48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72200" y="4419600"/>
            <a:ext cx="2971799" cy="2438400"/>
          </a:xfrm>
          <a:prstGeom prst="rect">
            <a:avLst/>
          </a:prstGeom>
        </p:spPr>
      </p:pic>
      <p:pic>
        <p:nvPicPr>
          <p:cNvPr id="5" name="Picture 4" descr="64-51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3200400"/>
            <a:ext cx="2438399" cy="3657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BF9FE0-1236-0E4B-C664-B25A902D047B}"/>
              </a:ext>
            </a:extLst>
          </p:cNvPr>
          <p:cNvSpPr txBox="1">
            <a:spLocks/>
          </p:cNvSpPr>
          <p:nvPr/>
        </p:nvSpPr>
        <p:spPr>
          <a:xfrm>
            <a:off x="-36755" y="4724400"/>
            <a:ext cx="7851648" cy="1828800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Dr. Hala Ayad M.R.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762000"/>
            <a:ext cx="800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sz="1200" b="1" dirty="0">
              <a:latin typeface="Baskerville Old Face" pitchFamily="18" charset="0"/>
              <a:cs typeface="Arial" pitchFamily="34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After complete the addition let mixture stand at room temperature for (20 min). </a:t>
            </a: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00B0F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Pour the mixture into crushed ice in beaker with stirring and pale yellow precipitated was observed. </a:t>
            </a: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Filtrated the crude product and washed with cold water to removed acids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check with a blue litmus paper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then dry the solid on watch glass.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Determine the yield.</a:t>
            </a: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1200" b="1" dirty="0">
              <a:latin typeface="Baskerville Old Face" pitchFamily="18" charset="0"/>
              <a:cs typeface="Arial" pitchFamily="34" charset="0"/>
            </a:endParaRPr>
          </a:p>
          <a:p>
            <a:pPr lvl="0" indent="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D60093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Crude produced re-crystallization with minimum amount of hot ethanol. Determine the yield. </a:t>
            </a:r>
            <a:endParaRPr lang="en-US" sz="2400" b="1" dirty="0">
              <a:solidFill>
                <a:srgbClr val="D60093"/>
              </a:solidFill>
            </a:endParaRPr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5638800"/>
            <a:ext cx="4800600" cy="68580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609600" y="5791200"/>
            <a:ext cx="3639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285750" algn="justLow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Calculate the yield % :-         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Bent-Up Arrow 8"/>
          <p:cNvSpPr/>
          <p:nvPr/>
        </p:nvSpPr>
        <p:spPr>
          <a:xfrm rot="10800000">
            <a:off x="5181600" y="2895600"/>
            <a:ext cx="2057400" cy="3048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315200" y="2667000"/>
            <a:ext cx="1350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Why ??</a:t>
            </a:r>
          </a:p>
        </p:txBody>
      </p:sp>
    </p:spTree>
  </p:cSld>
  <p:clrMapOvr>
    <a:masterClrMapping/>
  </p:clrMapOvr>
  <p:transition>
    <p:strips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33400" y="1395430"/>
            <a:ext cx="614623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D6009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Glacial acetic acid is used.</a:t>
            </a:r>
            <a:r>
              <a:rPr kumimoji="0" lang="en-US" sz="2400" b="1" u="none" strike="noStrike" cap="none" normalizeH="0" dirty="0">
                <a:ln>
                  <a:noFill/>
                </a:ln>
                <a:solidFill>
                  <a:srgbClr val="D6009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 Why ?????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mic Sans MS" pitchFamily="66" charset="0"/>
              <a:ea typeface="Calibri" pitchFamily="34" charset="0"/>
              <a:cs typeface="MV Boli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en-US" sz="2000" dirty="0">
                <a:solidFill>
                  <a:srgbClr val="333333"/>
                </a:solidFill>
                <a:latin typeface="Comic Sans MS" pitchFamily="66" charset="0"/>
                <a:ea typeface="Calibri" pitchFamily="34" charset="0"/>
                <a:cs typeface="MV Boli" pitchFamily="2" charset="0"/>
              </a:rPr>
              <a:t> </a:t>
            </a: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MV Boli" pitchFamily="2" charset="0"/>
              </a:rPr>
              <a:t>it is a polar solvent dissolving acetanilide.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85800" y="2864823"/>
            <a:ext cx="7620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Cooled the reaction. Why ?????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00B05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mic Sans MS" pitchFamily="66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is exothermic</a:t>
            </a: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rgbClr val="333333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 reaction. 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09600" y="4022468"/>
            <a:ext cx="785824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Comic Sans MS" pitchFamily="66" charset="0"/>
                <a:ea typeface="Calibri" pitchFamily="34" charset="0"/>
                <a:cs typeface="Arial" pitchFamily="34" charset="0"/>
              </a:rPr>
              <a:t>Added slowly of  mixture 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HNO</a:t>
            </a:r>
            <a:r>
              <a:rPr lang="en-US" sz="2400" b="1" baseline="-30000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and H</a:t>
            </a:r>
            <a:r>
              <a:rPr lang="en-US" sz="2400" b="1" baseline="-30000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SO</a:t>
            </a:r>
            <a:r>
              <a:rPr lang="en-US" sz="2400" b="1" baseline="-30000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. Why ???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 to prevent </a:t>
            </a:r>
            <a:r>
              <a:rPr lang="en-US" sz="2000" dirty="0" err="1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dinitration</a:t>
            </a:r>
            <a:r>
              <a:rPr lang="en-US" sz="2000" dirty="0">
                <a:latin typeface="Comic Sans MS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1050" i="0" u="none" strike="noStrike" cap="none" normalizeH="0" baseline="0" dirty="0">
              <a:ln>
                <a:noFill/>
              </a:ln>
              <a:effectLst/>
              <a:latin typeface="Comic Sans MS" pitchFamily="66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52578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</a:rPr>
              <a:t>Wash with cold water. Why ??????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>
                <a:latin typeface="Comic Sans MS" pitchFamily="66" charset="0"/>
              </a:rPr>
              <a:t> to remove acid which hydrolyzed p-nitro acetanilide (yellow color)</a:t>
            </a:r>
          </a:p>
          <a:p>
            <a:r>
              <a:rPr lang="en-US" sz="2000" dirty="0">
                <a:latin typeface="Comic Sans MS" pitchFamily="66" charset="0"/>
              </a:rPr>
              <a:t> to p-nitro aniline (orange color).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2200" y="304800"/>
            <a:ext cx="4800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itchFamily="66" charset="0"/>
                <a:ea typeface="Calibri" pitchFamily="34" charset="0"/>
                <a:cs typeface="MV Boli" pitchFamily="2" charset="0"/>
              </a:rPr>
              <a:t>Question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6c8ae00a2abe21f8cb82d31d1d7b7d9.jpg"/>
          <p:cNvPicPr>
            <a:picLocks noChangeAspect="1"/>
          </p:cNvPicPr>
          <p:nvPr/>
        </p:nvPicPr>
        <p:blipFill>
          <a:blip r:embed="rId2" cstate="print"/>
          <a:srcRect t="11112" b="7778"/>
          <a:stretch>
            <a:fillRect/>
          </a:stretch>
        </p:blipFill>
        <p:spPr>
          <a:xfrm>
            <a:off x="990600" y="990600"/>
            <a:ext cx="6858000" cy="5562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Before coming to synthesis …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2590800"/>
            <a:ext cx="6671698" cy="353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2800" i="1" dirty="0">
                <a:latin typeface="Comic Sans MS" pitchFamily="66" charset="0"/>
              </a:rPr>
              <a:t> </a:t>
            </a:r>
            <a:r>
              <a:rPr lang="en-US" sz="2800" i="1" dirty="0">
                <a:solidFill>
                  <a:srgbClr val="7030A0"/>
                </a:solidFill>
                <a:latin typeface="Comic Sans MS" pitchFamily="66" charset="0"/>
              </a:rPr>
              <a:t>IUPAC: </a:t>
            </a:r>
            <a:r>
              <a:rPr lang="en-US" sz="2800" i="1" dirty="0">
                <a:latin typeface="Comic Sans MS" pitchFamily="66" charset="0"/>
              </a:rPr>
              <a:t>N</a:t>
            </a:r>
            <a:r>
              <a:rPr lang="en-US" sz="2800" dirty="0">
                <a:latin typeface="Comic Sans MS" pitchFamily="66" charset="0"/>
              </a:rPr>
              <a:t>-(4-nitrophenyl) </a:t>
            </a:r>
            <a:r>
              <a:rPr lang="en-US" sz="2800" dirty="0" err="1">
                <a:latin typeface="Comic Sans MS" pitchFamily="66" charset="0"/>
              </a:rPr>
              <a:t>acetamide</a:t>
            </a:r>
            <a:endParaRPr lang="en-US" sz="2800" dirty="0">
              <a:latin typeface="Comic Sans MS" pitchFamily="66" charset="0"/>
            </a:endParaRPr>
          </a:p>
          <a:p>
            <a:endParaRPr lang="en-US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Dissolved in </a:t>
            </a:r>
            <a:r>
              <a:rPr lang="en-US" sz="2800" dirty="0">
                <a:latin typeface="Comic Sans MS" pitchFamily="66" charset="0"/>
              </a:rPr>
              <a:t>water and ethanol, ether</a:t>
            </a:r>
          </a:p>
          <a:p>
            <a:endParaRPr lang="en-US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660033"/>
                </a:solidFill>
                <a:latin typeface="Comic Sans MS" pitchFamily="66" charset="0"/>
              </a:rPr>
              <a:t>Insoluble in </a:t>
            </a:r>
            <a:r>
              <a:rPr lang="en-US" sz="2800" dirty="0">
                <a:latin typeface="Comic Sans MS" pitchFamily="66" charset="0"/>
              </a:rPr>
              <a:t>cold water, ethanol</a:t>
            </a:r>
          </a:p>
          <a:p>
            <a:endParaRPr lang="en-US" sz="2400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rgbClr val="002060"/>
                </a:solidFill>
                <a:latin typeface="Comic Sans MS" pitchFamily="66" charset="0"/>
              </a:rPr>
              <a:t>Melting point: </a:t>
            </a:r>
            <a:r>
              <a:rPr lang="en-US" sz="2800" dirty="0">
                <a:latin typeface="Comic Sans MS" pitchFamily="66" charset="0"/>
              </a:rPr>
              <a:t>215 °C</a:t>
            </a:r>
          </a:p>
          <a:p>
            <a:endParaRPr lang="en-US" sz="2400" dirty="0">
              <a:latin typeface="Comic Sans MS" pitchFamily="66" charset="0"/>
            </a:endParaRPr>
          </a:p>
          <a:p>
            <a:pPr>
              <a:buBlip>
                <a:blip r:embed="rId2"/>
              </a:buBlip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Solid, </a:t>
            </a:r>
            <a:r>
              <a:rPr lang="en-US" sz="2800" dirty="0">
                <a:solidFill>
                  <a:srgbClr val="FF9900"/>
                </a:solidFill>
                <a:latin typeface="Comic Sans MS" pitchFamily="66" charset="0"/>
              </a:rPr>
              <a:t>light yellow</a:t>
            </a:r>
          </a:p>
        </p:txBody>
      </p:sp>
      <p:pic>
        <p:nvPicPr>
          <p:cNvPr id="7" name="Picture 6" descr="irrit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6344" y="0"/>
            <a:ext cx="1977656" cy="1828800"/>
          </a:xfrm>
          <a:prstGeom prst="rect">
            <a:avLst/>
          </a:prstGeom>
        </p:spPr>
      </p:pic>
      <p:pic>
        <p:nvPicPr>
          <p:cNvPr id="8" name="Picture 7" descr="Synthesis-of-4-Nitroacetanilid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0" y="4572000"/>
            <a:ext cx="3429000" cy="2057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9" name="Freeform 8"/>
          <p:cNvSpPr/>
          <p:nvPr/>
        </p:nvSpPr>
        <p:spPr>
          <a:xfrm>
            <a:off x="5186597" y="2998033"/>
            <a:ext cx="3822492" cy="3267856"/>
          </a:xfrm>
          <a:custGeom>
            <a:avLst/>
            <a:gdLst>
              <a:gd name="connsiteX0" fmla="*/ 0 w 3822492"/>
              <a:gd name="connsiteY0" fmla="*/ 44970 h 3267856"/>
              <a:gd name="connsiteX1" fmla="*/ 164892 w 3822492"/>
              <a:gd name="connsiteY1" fmla="*/ 29980 h 3267856"/>
              <a:gd name="connsiteX2" fmla="*/ 269823 w 3822492"/>
              <a:gd name="connsiteY2" fmla="*/ 14990 h 3267856"/>
              <a:gd name="connsiteX3" fmla="*/ 719528 w 3822492"/>
              <a:gd name="connsiteY3" fmla="*/ 0 h 3267856"/>
              <a:gd name="connsiteX4" fmla="*/ 1214203 w 3822492"/>
              <a:gd name="connsiteY4" fmla="*/ 14990 h 3267856"/>
              <a:gd name="connsiteX5" fmla="*/ 1454046 w 3822492"/>
              <a:gd name="connsiteY5" fmla="*/ 44970 h 3267856"/>
              <a:gd name="connsiteX6" fmla="*/ 1603947 w 3822492"/>
              <a:gd name="connsiteY6" fmla="*/ 74951 h 3267856"/>
              <a:gd name="connsiteX7" fmla="*/ 1708878 w 3822492"/>
              <a:gd name="connsiteY7" fmla="*/ 119921 h 3267856"/>
              <a:gd name="connsiteX8" fmla="*/ 1843790 w 3822492"/>
              <a:gd name="connsiteY8" fmla="*/ 164892 h 3267856"/>
              <a:gd name="connsiteX9" fmla="*/ 1978701 w 3822492"/>
              <a:gd name="connsiteY9" fmla="*/ 239842 h 3267856"/>
              <a:gd name="connsiteX10" fmla="*/ 2143593 w 3822492"/>
              <a:gd name="connsiteY10" fmla="*/ 359764 h 3267856"/>
              <a:gd name="connsiteX11" fmla="*/ 2278505 w 3822492"/>
              <a:gd name="connsiteY11" fmla="*/ 509665 h 3267856"/>
              <a:gd name="connsiteX12" fmla="*/ 2368446 w 3822492"/>
              <a:gd name="connsiteY12" fmla="*/ 599606 h 3267856"/>
              <a:gd name="connsiteX13" fmla="*/ 2398426 w 3822492"/>
              <a:gd name="connsiteY13" fmla="*/ 629587 h 3267856"/>
              <a:gd name="connsiteX14" fmla="*/ 2473377 w 3822492"/>
              <a:gd name="connsiteY14" fmla="*/ 719528 h 3267856"/>
              <a:gd name="connsiteX15" fmla="*/ 2488367 w 3822492"/>
              <a:gd name="connsiteY15" fmla="*/ 764498 h 3267856"/>
              <a:gd name="connsiteX16" fmla="*/ 2563318 w 3822492"/>
              <a:gd name="connsiteY16" fmla="*/ 839449 h 3267856"/>
              <a:gd name="connsiteX17" fmla="*/ 2638269 w 3822492"/>
              <a:gd name="connsiteY17" fmla="*/ 944380 h 3267856"/>
              <a:gd name="connsiteX18" fmla="*/ 2683239 w 3822492"/>
              <a:gd name="connsiteY18" fmla="*/ 974360 h 3267856"/>
              <a:gd name="connsiteX19" fmla="*/ 2683239 w 3822492"/>
              <a:gd name="connsiteY19" fmla="*/ 1094282 h 3267856"/>
              <a:gd name="connsiteX20" fmla="*/ 2653259 w 3822492"/>
              <a:gd name="connsiteY20" fmla="*/ 1244183 h 3267856"/>
              <a:gd name="connsiteX21" fmla="*/ 2623278 w 3822492"/>
              <a:gd name="connsiteY21" fmla="*/ 1289154 h 3267856"/>
              <a:gd name="connsiteX22" fmla="*/ 2593298 w 3822492"/>
              <a:gd name="connsiteY22" fmla="*/ 1439056 h 3267856"/>
              <a:gd name="connsiteX23" fmla="*/ 2548328 w 3822492"/>
              <a:gd name="connsiteY23" fmla="*/ 1484026 h 3267856"/>
              <a:gd name="connsiteX24" fmla="*/ 2533337 w 3822492"/>
              <a:gd name="connsiteY24" fmla="*/ 1528997 h 3267856"/>
              <a:gd name="connsiteX25" fmla="*/ 2503357 w 3822492"/>
              <a:gd name="connsiteY25" fmla="*/ 1588957 h 3267856"/>
              <a:gd name="connsiteX26" fmla="*/ 2518347 w 3822492"/>
              <a:gd name="connsiteY26" fmla="*/ 2428406 h 3267856"/>
              <a:gd name="connsiteX27" fmla="*/ 2533337 w 3822492"/>
              <a:gd name="connsiteY27" fmla="*/ 2563318 h 3267856"/>
              <a:gd name="connsiteX28" fmla="*/ 2563318 w 3822492"/>
              <a:gd name="connsiteY28" fmla="*/ 2653259 h 3267856"/>
              <a:gd name="connsiteX29" fmla="*/ 2608288 w 3822492"/>
              <a:gd name="connsiteY29" fmla="*/ 2818151 h 3267856"/>
              <a:gd name="connsiteX30" fmla="*/ 2638269 w 3822492"/>
              <a:gd name="connsiteY30" fmla="*/ 2923082 h 3267856"/>
              <a:gd name="connsiteX31" fmla="*/ 2698229 w 3822492"/>
              <a:gd name="connsiteY31" fmla="*/ 3057993 h 3267856"/>
              <a:gd name="connsiteX32" fmla="*/ 2818151 w 3822492"/>
              <a:gd name="connsiteY32" fmla="*/ 3162924 h 3267856"/>
              <a:gd name="connsiteX33" fmla="*/ 2878111 w 3822492"/>
              <a:gd name="connsiteY33" fmla="*/ 3192905 h 3267856"/>
              <a:gd name="connsiteX34" fmla="*/ 2908092 w 3822492"/>
              <a:gd name="connsiteY34" fmla="*/ 3222885 h 3267856"/>
              <a:gd name="connsiteX35" fmla="*/ 2998033 w 3822492"/>
              <a:gd name="connsiteY35" fmla="*/ 3252865 h 3267856"/>
              <a:gd name="connsiteX36" fmla="*/ 3043003 w 3822492"/>
              <a:gd name="connsiteY36" fmla="*/ 3267856 h 3267856"/>
              <a:gd name="connsiteX37" fmla="*/ 3267855 w 3822492"/>
              <a:gd name="connsiteY37" fmla="*/ 3252865 h 3267856"/>
              <a:gd name="connsiteX38" fmla="*/ 3327816 w 3822492"/>
              <a:gd name="connsiteY38" fmla="*/ 3237875 h 3267856"/>
              <a:gd name="connsiteX39" fmla="*/ 3492708 w 3822492"/>
              <a:gd name="connsiteY39" fmla="*/ 3207895 h 3267856"/>
              <a:gd name="connsiteX40" fmla="*/ 3537678 w 3822492"/>
              <a:gd name="connsiteY40" fmla="*/ 3192905 h 3267856"/>
              <a:gd name="connsiteX41" fmla="*/ 3627619 w 3822492"/>
              <a:gd name="connsiteY41" fmla="*/ 3117954 h 3267856"/>
              <a:gd name="connsiteX42" fmla="*/ 3672590 w 3822492"/>
              <a:gd name="connsiteY42" fmla="*/ 3072983 h 3267856"/>
              <a:gd name="connsiteX43" fmla="*/ 3732551 w 3822492"/>
              <a:gd name="connsiteY43" fmla="*/ 2983042 h 3267856"/>
              <a:gd name="connsiteX44" fmla="*/ 3747541 w 3822492"/>
              <a:gd name="connsiteY44" fmla="*/ 2923082 h 3267856"/>
              <a:gd name="connsiteX45" fmla="*/ 3777521 w 3822492"/>
              <a:gd name="connsiteY45" fmla="*/ 2863121 h 3267856"/>
              <a:gd name="connsiteX46" fmla="*/ 3822492 w 3822492"/>
              <a:gd name="connsiteY46" fmla="*/ 2698229 h 3267856"/>
              <a:gd name="connsiteX47" fmla="*/ 3792511 w 3822492"/>
              <a:gd name="connsiteY47" fmla="*/ 2068642 h 3267856"/>
              <a:gd name="connsiteX48" fmla="*/ 3777521 w 3822492"/>
              <a:gd name="connsiteY48" fmla="*/ 1978701 h 3267856"/>
              <a:gd name="connsiteX49" fmla="*/ 3717560 w 3822492"/>
              <a:gd name="connsiteY49" fmla="*/ 1888760 h 3267856"/>
              <a:gd name="connsiteX50" fmla="*/ 3687580 w 3822492"/>
              <a:gd name="connsiteY50" fmla="*/ 1813810 h 3267856"/>
              <a:gd name="connsiteX51" fmla="*/ 3672590 w 3822492"/>
              <a:gd name="connsiteY51" fmla="*/ 1768839 h 3267856"/>
              <a:gd name="connsiteX52" fmla="*/ 3567659 w 3822492"/>
              <a:gd name="connsiteY52" fmla="*/ 1678898 h 3267856"/>
              <a:gd name="connsiteX53" fmla="*/ 3552669 w 3822492"/>
              <a:gd name="connsiteY53" fmla="*/ 1633928 h 3267856"/>
              <a:gd name="connsiteX54" fmla="*/ 3492708 w 3822492"/>
              <a:gd name="connsiteY54" fmla="*/ 1588957 h 3267856"/>
              <a:gd name="connsiteX55" fmla="*/ 3432747 w 3822492"/>
              <a:gd name="connsiteY55" fmla="*/ 1528997 h 3267856"/>
              <a:gd name="connsiteX56" fmla="*/ 3417757 w 3822492"/>
              <a:gd name="connsiteY56" fmla="*/ 1484026 h 3267856"/>
              <a:gd name="connsiteX57" fmla="*/ 3372787 w 3822492"/>
              <a:gd name="connsiteY57" fmla="*/ 1454046 h 3267856"/>
              <a:gd name="connsiteX58" fmla="*/ 3207895 w 3822492"/>
              <a:gd name="connsiteY58" fmla="*/ 1349115 h 3267856"/>
              <a:gd name="connsiteX59" fmla="*/ 3147934 w 3822492"/>
              <a:gd name="connsiteY59" fmla="*/ 1319134 h 3267856"/>
              <a:gd name="connsiteX60" fmla="*/ 3102964 w 3822492"/>
              <a:gd name="connsiteY60" fmla="*/ 1289154 h 3267856"/>
              <a:gd name="connsiteX61" fmla="*/ 2983042 w 3822492"/>
              <a:gd name="connsiteY61" fmla="*/ 1259174 h 3267856"/>
              <a:gd name="connsiteX62" fmla="*/ 2893101 w 3822492"/>
              <a:gd name="connsiteY62" fmla="*/ 1229193 h 3267856"/>
              <a:gd name="connsiteX63" fmla="*/ 2713219 w 3822492"/>
              <a:gd name="connsiteY63" fmla="*/ 1214203 h 3267856"/>
              <a:gd name="connsiteX64" fmla="*/ 2638269 w 3822492"/>
              <a:gd name="connsiteY64" fmla="*/ 1184223 h 3267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822492" h="3267856">
                <a:moveTo>
                  <a:pt x="0" y="44970"/>
                </a:moveTo>
                <a:cubicBezTo>
                  <a:pt x="54964" y="39973"/>
                  <a:pt x="110039" y="36075"/>
                  <a:pt x="164892" y="29980"/>
                </a:cubicBezTo>
                <a:cubicBezTo>
                  <a:pt x="200008" y="26078"/>
                  <a:pt x="234542" y="16897"/>
                  <a:pt x="269823" y="14990"/>
                </a:cubicBezTo>
                <a:cubicBezTo>
                  <a:pt x="419589" y="6895"/>
                  <a:pt x="569626" y="4997"/>
                  <a:pt x="719528" y="0"/>
                </a:cubicBezTo>
                <a:lnTo>
                  <a:pt x="1214203" y="14990"/>
                </a:lnTo>
                <a:cubicBezTo>
                  <a:pt x="1270877" y="17689"/>
                  <a:pt x="1392837" y="36226"/>
                  <a:pt x="1454046" y="44970"/>
                </a:cubicBezTo>
                <a:cubicBezTo>
                  <a:pt x="1555643" y="78836"/>
                  <a:pt x="1431702" y="40501"/>
                  <a:pt x="1603947" y="74951"/>
                </a:cubicBezTo>
                <a:cubicBezTo>
                  <a:pt x="1657130" y="85588"/>
                  <a:pt x="1653151" y="99024"/>
                  <a:pt x="1708878" y="119921"/>
                </a:cubicBezTo>
                <a:cubicBezTo>
                  <a:pt x="1903765" y="193003"/>
                  <a:pt x="1607580" y="59909"/>
                  <a:pt x="1843790" y="164892"/>
                </a:cubicBezTo>
                <a:cubicBezTo>
                  <a:pt x="1891237" y="185980"/>
                  <a:pt x="1934883" y="211957"/>
                  <a:pt x="1978701" y="239842"/>
                </a:cubicBezTo>
                <a:cubicBezTo>
                  <a:pt x="2037829" y="277469"/>
                  <a:pt x="2091505" y="312885"/>
                  <a:pt x="2143593" y="359764"/>
                </a:cubicBezTo>
                <a:cubicBezTo>
                  <a:pt x="2260319" y="464818"/>
                  <a:pt x="2179129" y="400353"/>
                  <a:pt x="2278505" y="509665"/>
                </a:cubicBezTo>
                <a:cubicBezTo>
                  <a:pt x="2307025" y="541037"/>
                  <a:pt x="2338466" y="569626"/>
                  <a:pt x="2368446" y="599606"/>
                </a:cubicBezTo>
                <a:lnTo>
                  <a:pt x="2398426" y="629587"/>
                </a:lnTo>
                <a:cubicBezTo>
                  <a:pt x="2432795" y="732695"/>
                  <a:pt x="2382625" y="610626"/>
                  <a:pt x="2473377" y="719528"/>
                </a:cubicBezTo>
                <a:cubicBezTo>
                  <a:pt x="2483492" y="731667"/>
                  <a:pt x="2478886" y="751857"/>
                  <a:pt x="2488367" y="764498"/>
                </a:cubicBezTo>
                <a:cubicBezTo>
                  <a:pt x="2509566" y="792764"/>
                  <a:pt x="2543719" y="810051"/>
                  <a:pt x="2563318" y="839449"/>
                </a:cubicBezTo>
                <a:cubicBezTo>
                  <a:pt x="2580342" y="864985"/>
                  <a:pt x="2619675" y="925786"/>
                  <a:pt x="2638269" y="944380"/>
                </a:cubicBezTo>
                <a:cubicBezTo>
                  <a:pt x="2651008" y="957119"/>
                  <a:pt x="2668249" y="964367"/>
                  <a:pt x="2683239" y="974360"/>
                </a:cubicBezTo>
                <a:cubicBezTo>
                  <a:pt x="2706946" y="1045482"/>
                  <a:pt x="2700264" y="1000645"/>
                  <a:pt x="2683239" y="1094282"/>
                </a:cubicBezTo>
                <a:cubicBezTo>
                  <a:pt x="2679324" y="1115817"/>
                  <a:pt x="2665818" y="1214879"/>
                  <a:pt x="2653259" y="1244183"/>
                </a:cubicBezTo>
                <a:cubicBezTo>
                  <a:pt x="2646162" y="1260742"/>
                  <a:pt x="2633272" y="1274164"/>
                  <a:pt x="2623278" y="1289154"/>
                </a:cubicBezTo>
                <a:cubicBezTo>
                  <a:pt x="2622009" y="1298040"/>
                  <a:pt x="2612325" y="1410515"/>
                  <a:pt x="2593298" y="1439056"/>
                </a:cubicBezTo>
                <a:cubicBezTo>
                  <a:pt x="2581539" y="1456695"/>
                  <a:pt x="2563318" y="1469036"/>
                  <a:pt x="2548328" y="1484026"/>
                </a:cubicBezTo>
                <a:cubicBezTo>
                  <a:pt x="2543331" y="1499016"/>
                  <a:pt x="2539561" y="1514473"/>
                  <a:pt x="2533337" y="1528997"/>
                </a:cubicBezTo>
                <a:cubicBezTo>
                  <a:pt x="2524534" y="1549536"/>
                  <a:pt x="2503729" y="1566614"/>
                  <a:pt x="2503357" y="1588957"/>
                </a:cubicBezTo>
                <a:cubicBezTo>
                  <a:pt x="2498693" y="1868779"/>
                  <a:pt x="2509740" y="2148677"/>
                  <a:pt x="2518347" y="2428406"/>
                </a:cubicBezTo>
                <a:cubicBezTo>
                  <a:pt x="2519739" y="2473632"/>
                  <a:pt x="2524463" y="2518949"/>
                  <a:pt x="2533337" y="2563318"/>
                </a:cubicBezTo>
                <a:cubicBezTo>
                  <a:pt x="2539535" y="2594306"/>
                  <a:pt x="2558123" y="2622087"/>
                  <a:pt x="2563318" y="2653259"/>
                </a:cubicBezTo>
                <a:cubicBezTo>
                  <a:pt x="2590500" y="2816355"/>
                  <a:pt x="2560142" y="2673713"/>
                  <a:pt x="2608288" y="2818151"/>
                </a:cubicBezTo>
                <a:cubicBezTo>
                  <a:pt x="2655543" y="2959918"/>
                  <a:pt x="2594955" y="2807579"/>
                  <a:pt x="2638269" y="2923082"/>
                </a:cubicBezTo>
                <a:cubicBezTo>
                  <a:pt x="2645761" y="2943060"/>
                  <a:pt x="2681782" y="3036847"/>
                  <a:pt x="2698229" y="3057993"/>
                </a:cubicBezTo>
                <a:cubicBezTo>
                  <a:pt x="2731400" y="3100642"/>
                  <a:pt x="2771581" y="3136312"/>
                  <a:pt x="2818151" y="3162924"/>
                </a:cubicBezTo>
                <a:cubicBezTo>
                  <a:pt x="2837553" y="3174011"/>
                  <a:pt x="2859518" y="3180510"/>
                  <a:pt x="2878111" y="3192905"/>
                </a:cubicBezTo>
                <a:cubicBezTo>
                  <a:pt x="2889870" y="3200745"/>
                  <a:pt x="2895451" y="3216565"/>
                  <a:pt x="2908092" y="3222885"/>
                </a:cubicBezTo>
                <a:cubicBezTo>
                  <a:pt x="2936358" y="3237018"/>
                  <a:pt x="2968053" y="3242871"/>
                  <a:pt x="2998033" y="3252865"/>
                </a:cubicBezTo>
                <a:lnTo>
                  <a:pt x="3043003" y="3267856"/>
                </a:lnTo>
                <a:cubicBezTo>
                  <a:pt x="3117954" y="3262859"/>
                  <a:pt x="3193151" y="3260729"/>
                  <a:pt x="3267855" y="3252865"/>
                </a:cubicBezTo>
                <a:cubicBezTo>
                  <a:pt x="3288344" y="3250708"/>
                  <a:pt x="3307614" y="3241915"/>
                  <a:pt x="3327816" y="3237875"/>
                </a:cubicBezTo>
                <a:cubicBezTo>
                  <a:pt x="3394637" y="3224511"/>
                  <a:pt x="3428402" y="3223971"/>
                  <a:pt x="3492708" y="3207895"/>
                </a:cubicBezTo>
                <a:cubicBezTo>
                  <a:pt x="3508037" y="3204063"/>
                  <a:pt x="3522688" y="3197902"/>
                  <a:pt x="3537678" y="3192905"/>
                </a:cubicBezTo>
                <a:cubicBezTo>
                  <a:pt x="3615562" y="3115021"/>
                  <a:pt x="3502901" y="3224855"/>
                  <a:pt x="3627619" y="3117954"/>
                </a:cubicBezTo>
                <a:cubicBezTo>
                  <a:pt x="3643715" y="3104158"/>
                  <a:pt x="3657600" y="3087973"/>
                  <a:pt x="3672590" y="3072983"/>
                </a:cubicBezTo>
                <a:cubicBezTo>
                  <a:pt x="3719391" y="2932580"/>
                  <a:pt x="3642722" y="3140242"/>
                  <a:pt x="3732551" y="2983042"/>
                </a:cubicBezTo>
                <a:cubicBezTo>
                  <a:pt x="3742772" y="2965155"/>
                  <a:pt x="3740307" y="2942372"/>
                  <a:pt x="3747541" y="2923082"/>
                </a:cubicBezTo>
                <a:cubicBezTo>
                  <a:pt x="3755387" y="2902159"/>
                  <a:pt x="3769222" y="2883869"/>
                  <a:pt x="3777521" y="2863121"/>
                </a:cubicBezTo>
                <a:cubicBezTo>
                  <a:pt x="3807950" y="2787048"/>
                  <a:pt x="3807437" y="2773500"/>
                  <a:pt x="3822492" y="2698229"/>
                </a:cubicBezTo>
                <a:cubicBezTo>
                  <a:pt x="3812498" y="2488367"/>
                  <a:pt x="3805617" y="2278333"/>
                  <a:pt x="3792511" y="2068642"/>
                </a:cubicBezTo>
                <a:cubicBezTo>
                  <a:pt x="3790615" y="2038307"/>
                  <a:pt x="3789211" y="2006757"/>
                  <a:pt x="3777521" y="1978701"/>
                </a:cubicBezTo>
                <a:cubicBezTo>
                  <a:pt x="3763663" y="1945441"/>
                  <a:pt x="3730942" y="1922215"/>
                  <a:pt x="3717560" y="1888760"/>
                </a:cubicBezTo>
                <a:cubicBezTo>
                  <a:pt x="3707567" y="1863777"/>
                  <a:pt x="3697028" y="1839005"/>
                  <a:pt x="3687580" y="1813810"/>
                </a:cubicBezTo>
                <a:cubicBezTo>
                  <a:pt x="3682032" y="1799015"/>
                  <a:pt x="3681355" y="1781986"/>
                  <a:pt x="3672590" y="1768839"/>
                </a:cubicBezTo>
                <a:cubicBezTo>
                  <a:pt x="3651713" y="1737524"/>
                  <a:pt x="3595363" y="1699676"/>
                  <a:pt x="3567659" y="1678898"/>
                </a:cubicBezTo>
                <a:cubicBezTo>
                  <a:pt x="3562662" y="1663908"/>
                  <a:pt x="3562784" y="1646067"/>
                  <a:pt x="3552669" y="1633928"/>
                </a:cubicBezTo>
                <a:cubicBezTo>
                  <a:pt x="3536675" y="1614735"/>
                  <a:pt x="3511510" y="1605409"/>
                  <a:pt x="3492708" y="1588957"/>
                </a:cubicBezTo>
                <a:cubicBezTo>
                  <a:pt x="3471436" y="1570344"/>
                  <a:pt x="3452734" y="1548984"/>
                  <a:pt x="3432747" y="1528997"/>
                </a:cubicBezTo>
                <a:cubicBezTo>
                  <a:pt x="3427750" y="1514007"/>
                  <a:pt x="3427628" y="1496365"/>
                  <a:pt x="3417757" y="1484026"/>
                </a:cubicBezTo>
                <a:cubicBezTo>
                  <a:pt x="3406503" y="1469958"/>
                  <a:pt x="3386627" y="1465579"/>
                  <a:pt x="3372787" y="1454046"/>
                </a:cubicBezTo>
                <a:cubicBezTo>
                  <a:pt x="3257927" y="1358330"/>
                  <a:pt x="3427492" y="1458913"/>
                  <a:pt x="3207895" y="1349115"/>
                </a:cubicBezTo>
                <a:cubicBezTo>
                  <a:pt x="3187908" y="1339121"/>
                  <a:pt x="3166527" y="1331529"/>
                  <a:pt x="3147934" y="1319134"/>
                </a:cubicBezTo>
                <a:cubicBezTo>
                  <a:pt x="3132944" y="1309141"/>
                  <a:pt x="3119895" y="1295311"/>
                  <a:pt x="3102964" y="1289154"/>
                </a:cubicBezTo>
                <a:cubicBezTo>
                  <a:pt x="3064240" y="1275073"/>
                  <a:pt x="3022132" y="1272204"/>
                  <a:pt x="2983042" y="1259174"/>
                </a:cubicBezTo>
                <a:cubicBezTo>
                  <a:pt x="2953062" y="1249180"/>
                  <a:pt x="2924594" y="1231817"/>
                  <a:pt x="2893101" y="1229193"/>
                </a:cubicBezTo>
                <a:lnTo>
                  <a:pt x="2713219" y="1214203"/>
                </a:lnTo>
                <a:cubicBezTo>
                  <a:pt x="2659934" y="1178680"/>
                  <a:pt x="2686265" y="1184223"/>
                  <a:pt x="2638269" y="1184223"/>
                </a:cubicBezTo>
              </a:path>
            </a:pathLst>
          </a:cu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771728" y="3020695"/>
            <a:ext cx="4922031" cy="3656023"/>
          </a:xfrm>
          <a:custGeom>
            <a:avLst/>
            <a:gdLst>
              <a:gd name="connsiteX0" fmla="*/ 31433 w 4922031"/>
              <a:gd name="connsiteY0" fmla="*/ 52289 h 3656023"/>
              <a:gd name="connsiteX1" fmla="*/ 1005793 w 4922031"/>
              <a:gd name="connsiteY1" fmla="*/ 22308 h 3656023"/>
              <a:gd name="connsiteX2" fmla="*/ 1170685 w 4922031"/>
              <a:gd name="connsiteY2" fmla="*/ 7318 h 3656023"/>
              <a:gd name="connsiteX3" fmla="*/ 1350567 w 4922031"/>
              <a:gd name="connsiteY3" fmla="*/ 22308 h 3656023"/>
              <a:gd name="connsiteX4" fmla="*/ 1410528 w 4922031"/>
              <a:gd name="connsiteY4" fmla="*/ 37298 h 3656023"/>
              <a:gd name="connsiteX5" fmla="*/ 1545439 w 4922031"/>
              <a:gd name="connsiteY5" fmla="*/ 22308 h 3656023"/>
              <a:gd name="connsiteX6" fmla="*/ 1770292 w 4922031"/>
              <a:gd name="connsiteY6" fmla="*/ 37298 h 3656023"/>
              <a:gd name="connsiteX7" fmla="*/ 1860233 w 4922031"/>
              <a:gd name="connsiteY7" fmla="*/ 22308 h 3656023"/>
              <a:gd name="connsiteX8" fmla="*/ 2160036 w 4922031"/>
              <a:gd name="connsiteY8" fmla="*/ 37298 h 3656023"/>
              <a:gd name="connsiteX9" fmla="*/ 2399879 w 4922031"/>
              <a:gd name="connsiteY9" fmla="*/ 67279 h 3656023"/>
              <a:gd name="connsiteX10" fmla="*/ 2594751 w 4922031"/>
              <a:gd name="connsiteY10" fmla="*/ 97259 h 3656023"/>
              <a:gd name="connsiteX11" fmla="*/ 3089426 w 4922031"/>
              <a:gd name="connsiteY11" fmla="*/ 112249 h 3656023"/>
              <a:gd name="connsiteX12" fmla="*/ 3134397 w 4922031"/>
              <a:gd name="connsiteY12" fmla="*/ 127239 h 3656023"/>
              <a:gd name="connsiteX13" fmla="*/ 3374239 w 4922031"/>
              <a:gd name="connsiteY13" fmla="*/ 157220 h 3656023"/>
              <a:gd name="connsiteX14" fmla="*/ 3479170 w 4922031"/>
              <a:gd name="connsiteY14" fmla="*/ 187200 h 3656023"/>
              <a:gd name="connsiteX15" fmla="*/ 3569111 w 4922031"/>
              <a:gd name="connsiteY15" fmla="*/ 217180 h 3656023"/>
              <a:gd name="connsiteX16" fmla="*/ 3734003 w 4922031"/>
              <a:gd name="connsiteY16" fmla="*/ 247161 h 3656023"/>
              <a:gd name="connsiteX17" fmla="*/ 3838934 w 4922031"/>
              <a:gd name="connsiteY17" fmla="*/ 277141 h 3656023"/>
              <a:gd name="connsiteX18" fmla="*/ 3883905 w 4922031"/>
              <a:gd name="connsiteY18" fmla="*/ 307121 h 3656023"/>
              <a:gd name="connsiteX19" fmla="*/ 3943865 w 4922031"/>
              <a:gd name="connsiteY19" fmla="*/ 337102 h 3656023"/>
              <a:gd name="connsiteX20" fmla="*/ 4003826 w 4922031"/>
              <a:gd name="connsiteY20" fmla="*/ 412053 h 3656023"/>
              <a:gd name="connsiteX21" fmla="*/ 4093767 w 4922031"/>
              <a:gd name="connsiteY21" fmla="*/ 457023 h 3656023"/>
              <a:gd name="connsiteX22" fmla="*/ 4138738 w 4922031"/>
              <a:gd name="connsiteY22" fmla="*/ 487003 h 3656023"/>
              <a:gd name="connsiteX23" fmla="*/ 4198698 w 4922031"/>
              <a:gd name="connsiteY23" fmla="*/ 591935 h 3656023"/>
              <a:gd name="connsiteX24" fmla="*/ 4228679 w 4922031"/>
              <a:gd name="connsiteY24" fmla="*/ 651895 h 3656023"/>
              <a:gd name="connsiteX25" fmla="*/ 4258659 w 4922031"/>
              <a:gd name="connsiteY25" fmla="*/ 696866 h 3656023"/>
              <a:gd name="connsiteX26" fmla="*/ 4288639 w 4922031"/>
              <a:gd name="connsiteY26" fmla="*/ 786807 h 3656023"/>
              <a:gd name="connsiteX27" fmla="*/ 4303629 w 4922031"/>
              <a:gd name="connsiteY27" fmla="*/ 831777 h 3656023"/>
              <a:gd name="connsiteX28" fmla="*/ 4318620 w 4922031"/>
              <a:gd name="connsiteY28" fmla="*/ 876748 h 3656023"/>
              <a:gd name="connsiteX29" fmla="*/ 4333610 w 4922031"/>
              <a:gd name="connsiteY29" fmla="*/ 951698 h 3656023"/>
              <a:gd name="connsiteX30" fmla="*/ 4348600 w 4922031"/>
              <a:gd name="connsiteY30" fmla="*/ 1011659 h 3656023"/>
              <a:gd name="connsiteX31" fmla="*/ 4378580 w 4922031"/>
              <a:gd name="connsiteY31" fmla="*/ 1176551 h 3656023"/>
              <a:gd name="connsiteX32" fmla="*/ 4393570 w 4922031"/>
              <a:gd name="connsiteY32" fmla="*/ 1296472 h 3656023"/>
              <a:gd name="connsiteX33" fmla="*/ 4408561 w 4922031"/>
              <a:gd name="connsiteY33" fmla="*/ 1341443 h 3656023"/>
              <a:gd name="connsiteX34" fmla="*/ 4423551 w 4922031"/>
              <a:gd name="connsiteY34" fmla="*/ 1416394 h 3656023"/>
              <a:gd name="connsiteX35" fmla="*/ 4468521 w 4922031"/>
              <a:gd name="connsiteY35" fmla="*/ 1446374 h 3656023"/>
              <a:gd name="connsiteX36" fmla="*/ 4543472 w 4922031"/>
              <a:gd name="connsiteY36" fmla="*/ 1566295 h 3656023"/>
              <a:gd name="connsiteX37" fmla="*/ 4603433 w 4922031"/>
              <a:gd name="connsiteY37" fmla="*/ 1686216 h 3656023"/>
              <a:gd name="connsiteX38" fmla="*/ 4633413 w 4922031"/>
              <a:gd name="connsiteY38" fmla="*/ 1776157 h 3656023"/>
              <a:gd name="connsiteX39" fmla="*/ 4663393 w 4922031"/>
              <a:gd name="connsiteY39" fmla="*/ 1836118 h 3656023"/>
              <a:gd name="connsiteX40" fmla="*/ 4693374 w 4922031"/>
              <a:gd name="connsiteY40" fmla="*/ 1926059 h 3656023"/>
              <a:gd name="connsiteX41" fmla="*/ 4708364 w 4922031"/>
              <a:gd name="connsiteY41" fmla="*/ 1986020 h 3656023"/>
              <a:gd name="connsiteX42" fmla="*/ 4753334 w 4922031"/>
              <a:gd name="connsiteY42" fmla="*/ 2060971 h 3656023"/>
              <a:gd name="connsiteX43" fmla="*/ 4783315 w 4922031"/>
              <a:gd name="connsiteY43" fmla="*/ 2180892 h 3656023"/>
              <a:gd name="connsiteX44" fmla="*/ 4798305 w 4922031"/>
              <a:gd name="connsiteY44" fmla="*/ 2240853 h 3656023"/>
              <a:gd name="connsiteX45" fmla="*/ 4828285 w 4922031"/>
              <a:gd name="connsiteY45" fmla="*/ 2285823 h 3656023"/>
              <a:gd name="connsiteX46" fmla="*/ 4843275 w 4922031"/>
              <a:gd name="connsiteY46" fmla="*/ 2375764 h 3656023"/>
              <a:gd name="connsiteX47" fmla="*/ 4873256 w 4922031"/>
              <a:gd name="connsiteY47" fmla="*/ 2450715 h 3656023"/>
              <a:gd name="connsiteX48" fmla="*/ 4888246 w 4922031"/>
              <a:gd name="connsiteY48" fmla="*/ 2555646 h 3656023"/>
              <a:gd name="connsiteX49" fmla="*/ 4843275 w 4922031"/>
              <a:gd name="connsiteY49" fmla="*/ 2870439 h 3656023"/>
              <a:gd name="connsiteX50" fmla="*/ 4813295 w 4922031"/>
              <a:gd name="connsiteY50" fmla="*/ 2900420 h 3656023"/>
              <a:gd name="connsiteX51" fmla="*/ 4798305 w 4922031"/>
              <a:gd name="connsiteY51" fmla="*/ 2960380 h 3656023"/>
              <a:gd name="connsiteX52" fmla="*/ 4768324 w 4922031"/>
              <a:gd name="connsiteY52" fmla="*/ 3005351 h 3656023"/>
              <a:gd name="connsiteX53" fmla="*/ 4648403 w 4922031"/>
              <a:gd name="connsiteY53" fmla="*/ 3140262 h 3656023"/>
              <a:gd name="connsiteX54" fmla="*/ 4618423 w 4922031"/>
              <a:gd name="connsiteY54" fmla="*/ 3185233 h 3656023"/>
              <a:gd name="connsiteX55" fmla="*/ 4573452 w 4922031"/>
              <a:gd name="connsiteY55" fmla="*/ 3215213 h 3656023"/>
              <a:gd name="connsiteX56" fmla="*/ 4483511 w 4922031"/>
              <a:gd name="connsiteY56" fmla="*/ 3275174 h 3656023"/>
              <a:gd name="connsiteX57" fmla="*/ 4423551 w 4922031"/>
              <a:gd name="connsiteY57" fmla="*/ 3320144 h 3656023"/>
              <a:gd name="connsiteX58" fmla="*/ 4393570 w 4922031"/>
              <a:gd name="connsiteY58" fmla="*/ 3365115 h 3656023"/>
              <a:gd name="connsiteX59" fmla="*/ 4333610 w 4922031"/>
              <a:gd name="connsiteY59" fmla="*/ 3395095 h 3656023"/>
              <a:gd name="connsiteX60" fmla="*/ 4138738 w 4922031"/>
              <a:gd name="connsiteY60" fmla="*/ 3485036 h 3656023"/>
              <a:gd name="connsiteX61" fmla="*/ 4033806 w 4922031"/>
              <a:gd name="connsiteY61" fmla="*/ 3500026 h 3656023"/>
              <a:gd name="connsiteX62" fmla="*/ 3928875 w 4922031"/>
              <a:gd name="connsiteY62" fmla="*/ 3530007 h 3656023"/>
              <a:gd name="connsiteX63" fmla="*/ 3853924 w 4922031"/>
              <a:gd name="connsiteY63" fmla="*/ 3544997 h 3656023"/>
              <a:gd name="connsiteX64" fmla="*/ 3674042 w 4922031"/>
              <a:gd name="connsiteY64" fmla="*/ 3589967 h 3656023"/>
              <a:gd name="connsiteX65" fmla="*/ 3614082 w 4922031"/>
              <a:gd name="connsiteY65" fmla="*/ 3604957 h 3656023"/>
              <a:gd name="connsiteX66" fmla="*/ 3224338 w 4922031"/>
              <a:gd name="connsiteY66" fmla="*/ 3619948 h 3656023"/>
              <a:gd name="connsiteX67" fmla="*/ 2924534 w 4922031"/>
              <a:gd name="connsiteY67" fmla="*/ 3619948 h 3656023"/>
              <a:gd name="connsiteX68" fmla="*/ 2894554 w 4922031"/>
              <a:gd name="connsiteY68" fmla="*/ 3574977 h 3656023"/>
              <a:gd name="connsiteX69" fmla="*/ 2804613 w 4922031"/>
              <a:gd name="connsiteY69" fmla="*/ 3559987 h 3656023"/>
              <a:gd name="connsiteX70" fmla="*/ 2564770 w 4922031"/>
              <a:gd name="connsiteY70" fmla="*/ 3530007 h 3656023"/>
              <a:gd name="connsiteX71" fmla="*/ 2519800 w 4922031"/>
              <a:gd name="connsiteY71" fmla="*/ 3515016 h 3656023"/>
              <a:gd name="connsiteX72" fmla="*/ 2429859 w 4922031"/>
              <a:gd name="connsiteY72" fmla="*/ 3440066 h 3656023"/>
              <a:gd name="connsiteX73" fmla="*/ 2429859 w 4922031"/>
              <a:gd name="connsiteY73" fmla="*/ 3065312 h 3656023"/>
              <a:gd name="connsiteX74" fmla="*/ 2459839 w 4922031"/>
              <a:gd name="connsiteY74" fmla="*/ 2945390 h 3656023"/>
              <a:gd name="connsiteX75" fmla="*/ 2489820 w 4922031"/>
              <a:gd name="connsiteY75" fmla="*/ 2900420 h 3656023"/>
              <a:gd name="connsiteX76" fmla="*/ 2564770 w 4922031"/>
              <a:gd name="connsiteY76" fmla="*/ 2780498 h 3656023"/>
              <a:gd name="connsiteX77" fmla="*/ 2669702 w 4922031"/>
              <a:gd name="connsiteY77" fmla="*/ 2690557 h 3656023"/>
              <a:gd name="connsiteX78" fmla="*/ 2729662 w 4922031"/>
              <a:gd name="connsiteY78" fmla="*/ 2630597 h 3656023"/>
              <a:gd name="connsiteX79" fmla="*/ 2744652 w 4922031"/>
              <a:gd name="connsiteY79" fmla="*/ 2570636 h 3656023"/>
              <a:gd name="connsiteX80" fmla="*/ 2819603 w 4922031"/>
              <a:gd name="connsiteY80" fmla="*/ 2450715 h 3656023"/>
              <a:gd name="connsiteX81" fmla="*/ 2879564 w 4922031"/>
              <a:gd name="connsiteY81" fmla="*/ 2345784 h 3656023"/>
              <a:gd name="connsiteX82" fmla="*/ 3104416 w 4922031"/>
              <a:gd name="connsiteY82" fmla="*/ 2135921 h 3656023"/>
              <a:gd name="connsiteX83" fmla="*/ 3239328 w 4922031"/>
              <a:gd name="connsiteY83" fmla="*/ 2030990 h 3656023"/>
              <a:gd name="connsiteX84" fmla="*/ 3299288 w 4922031"/>
              <a:gd name="connsiteY84" fmla="*/ 2001010 h 3656023"/>
              <a:gd name="connsiteX85" fmla="*/ 3479170 w 4922031"/>
              <a:gd name="connsiteY85" fmla="*/ 1896079 h 3656023"/>
              <a:gd name="connsiteX86" fmla="*/ 3599092 w 4922031"/>
              <a:gd name="connsiteY86" fmla="*/ 1836118 h 3656023"/>
              <a:gd name="connsiteX87" fmla="*/ 3689033 w 4922031"/>
              <a:gd name="connsiteY87" fmla="*/ 1806138 h 3656023"/>
              <a:gd name="connsiteX88" fmla="*/ 3808954 w 4922031"/>
              <a:gd name="connsiteY88" fmla="*/ 1791148 h 3656023"/>
              <a:gd name="connsiteX89" fmla="*/ 3943865 w 4922031"/>
              <a:gd name="connsiteY89" fmla="*/ 1746177 h 3656023"/>
              <a:gd name="connsiteX90" fmla="*/ 4093767 w 4922031"/>
              <a:gd name="connsiteY90" fmla="*/ 1701207 h 3656023"/>
              <a:gd name="connsiteX91" fmla="*/ 4258659 w 4922031"/>
              <a:gd name="connsiteY91" fmla="*/ 1656236 h 3656023"/>
              <a:gd name="connsiteX92" fmla="*/ 4543472 w 4922031"/>
              <a:gd name="connsiteY92" fmla="*/ 1641246 h 3656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4922031" h="3656023">
                <a:moveTo>
                  <a:pt x="31433" y="52289"/>
                </a:moveTo>
                <a:cubicBezTo>
                  <a:pt x="449719" y="0"/>
                  <a:pt x="0" y="51890"/>
                  <a:pt x="1005793" y="22308"/>
                </a:cubicBezTo>
                <a:cubicBezTo>
                  <a:pt x="1060960" y="20685"/>
                  <a:pt x="1115721" y="12315"/>
                  <a:pt x="1170685" y="7318"/>
                </a:cubicBezTo>
                <a:cubicBezTo>
                  <a:pt x="1230646" y="12315"/>
                  <a:pt x="1290863" y="14845"/>
                  <a:pt x="1350567" y="22308"/>
                </a:cubicBezTo>
                <a:cubicBezTo>
                  <a:pt x="1371010" y="24863"/>
                  <a:pt x="1389926" y="37298"/>
                  <a:pt x="1410528" y="37298"/>
                </a:cubicBezTo>
                <a:cubicBezTo>
                  <a:pt x="1455775" y="37298"/>
                  <a:pt x="1500469" y="27305"/>
                  <a:pt x="1545439" y="22308"/>
                </a:cubicBezTo>
                <a:cubicBezTo>
                  <a:pt x="1620390" y="27305"/>
                  <a:pt x="1695175" y="37298"/>
                  <a:pt x="1770292" y="37298"/>
                </a:cubicBezTo>
                <a:cubicBezTo>
                  <a:pt x="1800686" y="37298"/>
                  <a:pt x="1829839" y="22308"/>
                  <a:pt x="1860233" y="22308"/>
                </a:cubicBezTo>
                <a:cubicBezTo>
                  <a:pt x="1960292" y="22308"/>
                  <a:pt x="2060102" y="32301"/>
                  <a:pt x="2160036" y="37298"/>
                </a:cubicBezTo>
                <a:cubicBezTo>
                  <a:pt x="2239984" y="47292"/>
                  <a:pt x="2323444" y="41801"/>
                  <a:pt x="2399879" y="67279"/>
                </a:cubicBezTo>
                <a:cubicBezTo>
                  <a:pt x="2482770" y="94909"/>
                  <a:pt x="2460013" y="90992"/>
                  <a:pt x="2594751" y="97259"/>
                </a:cubicBezTo>
                <a:cubicBezTo>
                  <a:pt x="2759540" y="104924"/>
                  <a:pt x="2924534" y="107252"/>
                  <a:pt x="3089426" y="112249"/>
                </a:cubicBezTo>
                <a:cubicBezTo>
                  <a:pt x="3104416" y="117246"/>
                  <a:pt x="3119068" y="123407"/>
                  <a:pt x="3134397" y="127239"/>
                </a:cubicBezTo>
                <a:cubicBezTo>
                  <a:pt x="3222909" y="149368"/>
                  <a:pt x="3271827" y="147910"/>
                  <a:pt x="3374239" y="157220"/>
                </a:cubicBezTo>
                <a:cubicBezTo>
                  <a:pt x="3525383" y="207600"/>
                  <a:pt x="3290933" y="130729"/>
                  <a:pt x="3479170" y="187200"/>
                </a:cubicBezTo>
                <a:cubicBezTo>
                  <a:pt x="3509439" y="196281"/>
                  <a:pt x="3537939" y="211984"/>
                  <a:pt x="3569111" y="217180"/>
                </a:cubicBezTo>
                <a:cubicBezTo>
                  <a:pt x="3634188" y="228027"/>
                  <a:pt x="3671158" y="233196"/>
                  <a:pt x="3734003" y="247161"/>
                </a:cubicBezTo>
                <a:cubicBezTo>
                  <a:pt x="3751294" y="251003"/>
                  <a:pt x="3818901" y="267125"/>
                  <a:pt x="3838934" y="277141"/>
                </a:cubicBezTo>
                <a:cubicBezTo>
                  <a:pt x="3855048" y="285198"/>
                  <a:pt x="3868263" y="298183"/>
                  <a:pt x="3883905" y="307121"/>
                </a:cubicBezTo>
                <a:cubicBezTo>
                  <a:pt x="3903307" y="318208"/>
                  <a:pt x="3925272" y="324707"/>
                  <a:pt x="3943865" y="337102"/>
                </a:cubicBezTo>
                <a:cubicBezTo>
                  <a:pt x="3988375" y="366775"/>
                  <a:pt x="3963726" y="371953"/>
                  <a:pt x="4003826" y="412053"/>
                </a:cubicBezTo>
                <a:cubicBezTo>
                  <a:pt x="4046784" y="455011"/>
                  <a:pt x="4045002" y="432641"/>
                  <a:pt x="4093767" y="457023"/>
                </a:cubicBezTo>
                <a:cubicBezTo>
                  <a:pt x="4109881" y="465080"/>
                  <a:pt x="4123748" y="477010"/>
                  <a:pt x="4138738" y="487003"/>
                </a:cubicBezTo>
                <a:cubicBezTo>
                  <a:pt x="4229315" y="668161"/>
                  <a:pt x="4113963" y="443650"/>
                  <a:pt x="4198698" y="591935"/>
                </a:cubicBezTo>
                <a:cubicBezTo>
                  <a:pt x="4209785" y="611337"/>
                  <a:pt x="4217592" y="632493"/>
                  <a:pt x="4228679" y="651895"/>
                </a:cubicBezTo>
                <a:cubicBezTo>
                  <a:pt x="4237617" y="667537"/>
                  <a:pt x="4251342" y="680403"/>
                  <a:pt x="4258659" y="696866"/>
                </a:cubicBezTo>
                <a:cubicBezTo>
                  <a:pt x="4271494" y="725744"/>
                  <a:pt x="4278646" y="756827"/>
                  <a:pt x="4288639" y="786807"/>
                </a:cubicBezTo>
                <a:lnTo>
                  <a:pt x="4303629" y="831777"/>
                </a:lnTo>
                <a:cubicBezTo>
                  <a:pt x="4308626" y="846767"/>
                  <a:pt x="4315521" y="861254"/>
                  <a:pt x="4318620" y="876748"/>
                </a:cubicBezTo>
                <a:cubicBezTo>
                  <a:pt x="4323617" y="901731"/>
                  <a:pt x="4328083" y="926827"/>
                  <a:pt x="4333610" y="951698"/>
                </a:cubicBezTo>
                <a:cubicBezTo>
                  <a:pt x="4338079" y="971810"/>
                  <a:pt x="4344131" y="991547"/>
                  <a:pt x="4348600" y="1011659"/>
                </a:cubicBezTo>
                <a:cubicBezTo>
                  <a:pt x="4358930" y="1058144"/>
                  <a:pt x="4372071" y="1130990"/>
                  <a:pt x="4378580" y="1176551"/>
                </a:cubicBezTo>
                <a:cubicBezTo>
                  <a:pt x="4384277" y="1216431"/>
                  <a:pt x="4386363" y="1256837"/>
                  <a:pt x="4393570" y="1296472"/>
                </a:cubicBezTo>
                <a:cubicBezTo>
                  <a:pt x="4396397" y="1312018"/>
                  <a:pt x="4404729" y="1326114"/>
                  <a:pt x="4408561" y="1341443"/>
                </a:cubicBezTo>
                <a:cubicBezTo>
                  <a:pt x="4414741" y="1366161"/>
                  <a:pt x="4410910" y="1394272"/>
                  <a:pt x="4423551" y="1416394"/>
                </a:cubicBezTo>
                <a:cubicBezTo>
                  <a:pt x="4432489" y="1432036"/>
                  <a:pt x="4453531" y="1436381"/>
                  <a:pt x="4468521" y="1446374"/>
                </a:cubicBezTo>
                <a:cubicBezTo>
                  <a:pt x="4496781" y="1488763"/>
                  <a:pt x="4518153" y="1519274"/>
                  <a:pt x="4543472" y="1566295"/>
                </a:cubicBezTo>
                <a:cubicBezTo>
                  <a:pt x="4564660" y="1605645"/>
                  <a:pt x="4589300" y="1643817"/>
                  <a:pt x="4603433" y="1686216"/>
                </a:cubicBezTo>
                <a:cubicBezTo>
                  <a:pt x="4613426" y="1716196"/>
                  <a:pt x="4619280" y="1747891"/>
                  <a:pt x="4633413" y="1776157"/>
                </a:cubicBezTo>
                <a:cubicBezTo>
                  <a:pt x="4643406" y="1796144"/>
                  <a:pt x="4655094" y="1815370"/>
                  <a:pt x="4663393" y="1836118"/>
                </a:cubicBezTo>
                <a:cubicBezTo>
                  <a:pt x="4675130" y="1865460"/>
                  <a:pt x="4685709" y="1895400"/>
                  <a:pt x="4693374" y="1926059"/>
                </a:cubicBezTo>
                <a:cubicBezTo>
                  <a:pt x="4698371" y="1946046"/>
                  <a:pt x="4699997" y="1967194"/>
                  <a:pt x="4708364" y="1986020"/>
                </a:cubicBezTo>
                <a:cubicBezTo>
                  <a:pt x="4720197" y="2012645"/>
                  <a:pt x="4738344" y="2035987"/>
                  <a:pt x="4753334" y="2060971"/>
                </a:cubicBezTo>
                <a:lnTo>
                  <a:pt x="4783315" y="2180892"/>
                </a:lnTo>
                <a:cubicBezTo>
                  <a:pt x="4788312" y="2200879"/>
                  <a:pt x="4786877" y="2223711"/>
                  <a:pt x="4798305" y="2240853"/>
                </a:cubicBezTo>
                <a:lnTo>
                  <a:pt x="4828285" y="2285823"/>
                </a:lnTo>
                <a:cubicBezTo>
                  <a:pt x="4833282" y="2315803"/>
                  <a:pt x="4835278" y="2346441"/>
                  <a:pt x="4843275" y="2375764"/>
                </a:cubicBezTo>
                <a:cubicBezTo>
                  <a:pt x="4850355" y="2401724"/>
                  <a:pt x="4866730" y="2424610"/>
                  <a:pt x="4873256" y="2450715"/>
                </a:cubicBezTo>
                <a:cubicBezTo>
                  <a:pt x="4881825" y="2484992"/>
                  <a:pt x="4883249" y="2520669"/>
                  <a:pt x="4888246" y="2555646"/>
                </a:cubicBezTo>
                <a:cubicBezTo>
                  <a:pt x="4878222" y="2736082"/>
                  <a:pt x="4922031" y="2771994"/>
                  <a:pt x="4843275" y="2870439"/>
                </a:cubicBezTo>
                <a:cubicBezTo>
                  <a:pt x="4834446" y="2881475"/>
                  <a:pt x="4823288" y="2890426"/>
                  <a:pt x="4813295" y="2900420"/>
                </a:cubicBezTo>
                <a:cubicBezTo>
                  <a:pt x="4808298" y="2920407"/>
                  <a:pt x="4806421" y="2941444"/>
                  <a:pt x="4798305" y="2960380"/>
                </a:cubicBezTo>
                <a:cubicBezTo>
                  <a:pt x="4791208" y="2976939"/>
                  <a:pt x="4779134" y="2990938"/>
                  <a:pt x="4768324" y="3005351"/>
                </a:cubicBezTo>
                <a:cubicBezTo>
                  <a:pt x="4636026" y="3181749"/>
                  <a:pt x="4779295" y="2987554"/>
                  <a:pt x="4648403" y="3140262"/>
                </a:cubicBezTo>
                <a:cubicBezTo>
                  <a:pt x="4636678" y="3153941"/>
                  <a:pt x="4631162" y="3172494"/>
                  <a:pt x="4618423" y="3185233"/>
                </a:cubicBezTo>
                <a:cubicBezTo>
                  <a:pt x="4605684" y="3197972"/>
                  <a:pt x="4587292" y="3203679"/>
                  <a:pt x="4573452" y="3215213"/>
                </a:cubicBezTo>
                <a:cubicBezTo>
                  <a:pt x="4498593" y="3277596"/>
                  <a:pt x="4562544" y="3248830"/>
                  <a:pt x="4483511" y="3275174"/>
                </a:cubicBezTo>
                <a:cubicBezTo>
                  <a:pt x="4463524" y="3290164"/>
                  <a:pt x="4441217" y="3302478"/>
                  <a:pt x="4423551" y="3320144"/>
                </a:cubicBezTo>
                <a:cubicBezTo>
                  <a:pt x="4410812" y="3332883"/>
                  <a:pt x="4407410" y="3353581"/>
                  <a:pt x="4393570" y="3365115"/>
                </a:cubicBezTo>
                <a:cubicBezTo>
                  <a:pt x="4376404" y="3379420"/>
                  <a:pt x="4353012" y="3384008"/>
                  <a:pt x="4333610" y="3395095"/>
                </a:cubicBezTo>
                <a:cubicBezTo>
                  <a:pt x="4257389" y="3438650"/>
                  <a:pt x="4264957" y="3467005"/>
                  <a:pt x="4138738" y="3485036"/>
                </a:cubicBezTo>
                <a:lnTo>
                  <a:pt x="4033806" y="3500026"/>
                </a:lnTo>
                <a:cubicBezTo>
                  <a:pt x="3983732" y="3516717"/>
                  <a:pt x="3985336" y="3517460"/>
                  <a:pt x="3928875" y="3530007"/>
                </a:cubicBezTo>
                <a:cubicBezTo>
                  <a:pt x="3904003" y="3535534"/>
                  <a:pt x="3878505" y="3538293"/>
                  <a:pt x="3853924" y="3544997"/>
                </a:cubicBezTo>
                <a:cubicBezTo>
                  <a:pt x="3578448" y="3620126"/>
                  <a:pt x="3945865" y="3535603"/>
                  <a:pt x="3674042" y="3589967"/>
                </a:cubicBezTo>
                <a:cubicBezTo>
                  <a:pt x="3653840" y="3594007"/>
                  <a:pt x="3634638" y="3603587"/>
                  <a:pt x="3614082" y="3604957"/>
                </a:cubicBezTo>
                <a:cubicBezTo>
                  <a:pt x="3484359" y="3613605"/>
                  <a:pt x="3354253" y="3614951"/>
                  <a:pt x="3224338" y="3619948"/>
                </a:cubicBezTo>
                <a:cubicBezTo>
                  <a:pt x="3108614" y="3643093"/>
                  <a:pt x="3077854" y="3656023"/>
                  <a:pt x="2924534" y="3619948"/>
                </a:cubicBezTo>
                <a:cubicBezTo>
                  <a:pt x="2906997" y="3615822"/>
                  <a:pt x="2910668" y="3583034"/>
                  <a:pt x="2894554" y="3574977"/>
                </a:cubicBezTo>
                <a:cubicBezTo>
                  <a:pt x="2867369" y="3561384"/>
                  <a:pt x="2834728" y="3564094"/>
                  <a:pt x="2804613" y="3559987"/>
                </a:cubicBezTo>
                <a:cubicBezTo>
                  <a:pt x="2724782" y="3549101"/>
                  <a:pt x="2564770" y="3530007"/>
                  <a:pt x="2564770" y="3530007"/>
                </a:cubicBezTo>
                <a:cubicBezTo>
                  <a:pt x="2549780" y="3525010"/>
                  <a:pt x="2533933" y="3522082"/>
                  <a:pt x="2519800" y="3515016"/>
                </a:cubicBezTo>
                <a:cubicBezTo>
                  <a:pt x="2478058" y="3494145"/>
                  <a:pt x="2463014" y="3473221"/>
                  <a:pt x="2429859" y="3440066"/>
                </a:cubicBezTo>
                <a:cubicBezTo>
                  <a:pt x="2402775" y="3277562"/>
                  <a:pt x="2402213" y="3314127"/>
                  <a:pt x="2429859" y="3065312"/>
                </a:cubicBezTo>
                <a:cubicBezTo>
                  <a:pt x="2434409" y="3024360"/>
                  <a:pt x="2436982" y="2979674"/>
                  <a:pt x="2459839" y="2945390"/>
                </a:cubicBezTo>
                <a:cubicBezTo>
                  <a:pt x="2469833" y="2930400"/>
                  <a:pt x="2480882" y="2916062"/>
                  <a:pt x="2489820" y="2900420"/>
                </a:cubicBezTo>
                <a:cubicBezTo>
                  <a:pt x="2533692" y="2823644"/>
                  <a:pt x="2503352" y="2852152"/>
                  <a:pt x="2564770" y="2780498"/>
                </a:cubicBezTo>
                <a:cubicBezTo>
                  <a:pt x="2602349" y="2736656"/>
                  <a:pt x="2622313" y="2726099"/>
                  <a:pt x="2669702" y="2690557"/>
                </a:cubicBezTo>
                <a:cubicBezTo>
                  <a:pt x="2721097" y="2536372"/>
                  <a:pt x="2638294" y="2744809"/>
                  <a:pt x="2729662" y="2630597"/>
                </a:cubicBezTo>
                <a:cubicBezTo>
                  <a:pt x="2742532" y="2614509"/>
                  <a:pt x="2737418" y="2589926"/>
                  <a:pt x="2744652" y="2570636"/>
                </a:cubicBezTo>
                <a:cubicBezTo>
                  <a:pt x="2772106" y="2497426"/>
                  <a:pt x="2776542" y="2518382"/>
                  <a:pt x="2819603" y="2450715"/>
                </a:cubicBezTo>
                <a:cubicBezTo>
                  <a:pt x="2841231" y="2416728"/>
                  <a:pt x="2856633" y="2378906"/>
                  <a:pt x="2879564" y="2345784"/>
                </a:cubicBezTo>
                <a:cubicBezTo>
                  <a:pt x="2951511" y="2241861"/>
                  <a:pt x="2996136" y="2222545"/>
                  <a:pt x="3104416" y="2135921"/>
                </a:cubicBezTo>
                <a:cubicBezTo>
                  <a:pt x="3107567" y="2133400"/>
                  <a:pt x="3225072" y="2038118"/>
                  <a:pt x="3239328" y="2030990"/>
                </a:cubicBezTo>
                <a:cubicBezTo>
                  <a:pt x="3259315" y="2020997"/>
                  <a:pt x="3280695" y="2013405"/>
                  <a:pt x="3299288" y="2001010"/>
                </a:cubicBezTo>
                <a:cubicBezTo>
                  <a:pt x="3462972" y="1891888"/>
                  <a:pt x="3359487" y="1926000"/>
                  <a:pt x="3479170" y="1896079"/>
                </a:cubicBezTo>
                <a:cubicBezTo>
                  <a:pt x="3539164" y="1856082"/>
                  <a:pt x="3518414" y="1865455"/>
                  <a:pt x="3599092" y="1836118"/>
                </a:cubicBezTo>
                <a:cubicBezTo>
                  <a:pt x="3628791" y="1825318"/>
                  <a:pt x="3657675" y="1810058"/>
                  <a:pt x="3689033" y="1806138"/>
                </a:cubicBezTo>
                <a:lnTo>
                  <a:pt x="3808954" y="1791148"/>
                </a:lnTo>
                <a:cubicBezTo>
                  <a:pt x="3853924" y="1776158"/>
                  <a:pt x="3897877" y="1757674"/>
                  <a:pt x="3943865" y="1746177"/>
                </a:cubicBezTo>
                <a:cubicBezTo>
                  <a:pt x="4034484" y="1723523"/>
                  <a:pt x="3984281" y="1737702"/>
                  <a:pt x="4093767" y="1701207"/>
                </a:cubicBezTo>
                <a:cubicBezTo>
                  <a:pt x="4169538" y="1650692"/>
                  <a:pt x="4126940" y="1669408"/>
                  <a:pt x="4258659" y="1656236"/>
                </a:cubicBezTo>
                <a:cubicBezTo>
                  <a:pt x="4437607" y="1638341"/>
                  <a:pt x="4399178" y="1641246"/>
                  <a:pt x="4543472" y="1641246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9912"/>
          </a:xfrm>
        </p:spPr>
        <p:txBody>
          <a:bodyPr>
            <a:normAutofit/>
          </a:bodyPr>
          <a:lstStyle/>
          <a:p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pharmaceutical use :-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229600" cy="3505200"/>
          </a:xfrm>
        </p:spPr>
        <p:txBody>
          <a:bodyPr/>
          <a:lstStyle/>
          <a:p>
            <a:r>
              <a:rPr lang="en-US" dirty="0"/>
              <a:t>Synthesis of </a:t>
            </a:r>
            <a:r>
              <a:rPr lang="en-US" u="sng" dirty="0" err="1">
                <a:solidFill>
                  <a:srgbClr val="FF0000"/>
                </a:solidFill>
              </a:rPr>
              <a:t>Acodazole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/>
              <a:t>imidazoquinoline</a:t>
            </a:r>
            <a:r>
              <a:rPr lang="en-US" dirty="0">
                <a:solidFill>
                  <a:srgbClr val="FF0000"/>
                </a:solidFill>
              </a:rPr>
              <a:t>) 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/>
              <a:t>Used as </a:t>
            </a:r>
            <a:r>
              <a:rPr lang="en-US" dirty="0">
                <a:solidFill>
                  <a:srgbClr val="C00000"/>
                </a:solidFill>
              </a:rPr>
              <a:t>anti-</a:t>
            </a:r>
            <a:r>
              <a:rPr lang="en-US" dirty="0" err="1">
                <a:solidFill>
                  <a:srgbClr val="C00000"/>
                </a:solidFill>
              </a:rPr>
              <a:t>neoplastic</a:t>
            </a:r>
            <a:r>
              <a:rPr lang="en-US" dirty="0"/>
              <a:t> activity             intercalates into DNA, resulting in disruption of DNA replication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876800" y="35814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048000" y="24384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 descr="450833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7831828">
            <a:off x="3067346" y="4446184"/>
            <a:ext cx="2588690" cy="2847559"/>
          </a:xfrm>
          <a:prstGeom prst="rect">
            <a:avLst/>
          </a:prstGeom>
        </p:spPr>
      </p:pic>
      <p:pic>
        <p:nvPicPr>
          <p:cNvPr id="9" name="Picture 8" descr="21-217512_medical-pill-transparent-background-medication-clipart-png-downl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889944"/>
            <a:ext cx="1777174" cy="1968056"/>
          </a:xfrm>
          <a:prstGeom prst="rect">
            <a:avLst/>
          </a:prstGeom>
        </p:spPr>
      </p:pic>
      <p:pic>
        <p:nvPicPr>
          <p:cNvPr id="11" name="Picture 10" descr="404807cd5e06c60a848f085c5fcd83a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5029200"/>
            <a:ext cx="2590800" cy="1828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28800" y="533400"/>
            <a:ext cx="5334000" cy="82073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Chemical Equation</a:t>
            </a:r>
          </a:p>
        </p:txBody>
      </p:sp>
      <p:pic>
        <p:nvPicPr>
          <p:cNvPr id="1031" name="Picture 7" descr="C:\Program Files\Microsoft Office\MEDIA\OFFICE12\Lines\BD21328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447800"/>
            <a:ext cx="4381500" cy="95250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57200" y="2057400"/>
          <a:ext cx="83058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S ChemDraw Drawing" r:id="rId3" imgW="6743123" imgH="2317650" progId="ChemDraw.Document.6.0">
                  <p:embed/>
                </p:oleObj>
              </mc:Choice>
              <mc:Fallback>
                <p:oleObj name="CS ChemDraw Drawing" r:id="rId3" imgW="6743123" imgH="2317650" progId="ChemDraw.Document.6.0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057400"/>
                        <a:ext cx="8305800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Elbow Connector 18"/>
          <p:cNvCxnSpPr>
            <a:stCxn id="20" idx="3"/>
          </p:cNvCxnSpPr>
          <p:nvPr/>
        </p:nvCxnSpPr>
        <p:spPr>
          <a:xfrm flipV="1">
            <a:off x="4303437" y="5029200"/>
            <a:ext cx="954363" cy="70416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362200" y="5410200"/>
            <a:ext cx="1941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C00000"/>
                </a:solidFill>
                <a:latin typeface="Algerian" pitchFamily="82" charset="0"/>
              </a:rPr>
              <a:t>Why????</a:t>
            </a:r>
          </a:p>
        </p:txBody>
      </p:sp>
      <p:pic>
        <p:nvPicPr>
          <p:cNvPr id="9" name="Picture 8" descr="how_do_we_d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24600" y="5257800"/>
            <a:ext cx="2819400" cy="1600200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Nitration of acetanilide:-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28600" y="2057400"/>
            <a:ext cx="8610600" cy="41148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</a:t>
            </a:r>
            <a:r>
              <a:rPr kumimoji="0" lang="en-US" sz="26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synthesize</a:t>
            </a:r>
            <a:r>
              <a:rPr lang="en-US" sz="2600" dirty="0"/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using </a:t>
            </a:r>
            <a:r>
              <a:rPr lang="en-US" sz="2800" dirty="0"/>
              <a:t>mixture of concentrated sulfuric (</a:t>
            </a:r>
            <a:r>
              <a:rPr lang="en-US" sz="2800" dirty="0">
                <a:solidFill>
                  <a:srgbClr val="FF0000"/>
                </a:solidFill>
              </a:rPr>
              <a:t>H</a:t>
            </a:r>
            <a:r>
              <a:rPr lang="en-US" sz="2800" baseline="-25000" dirty="0">
                <a:solidFill>
                  <a:srgbClr val="FF0000"/>
                </a:solidFill>
              </a:rPr>
              <a:t>2</a:t>
            </a:r>
            <a:r>
              <a:rPr lang="en-US" sz="2800" dirty="0">
                <a:solidFill>
                  <a:srgbClr val="FF0000"/>
                </a:solidFill>
              </a:rPr>
              <a:t>SO</a:t>
            </a:r>
            <a:r>
              <a:rPr lang="en-US" sz="2800" baseline="-250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) and nitric acids (</a:t>
            </a:r>
            <a:r>
              <a:rPr lang="en-US" sz="2800" dirty="0">
                <a:solidFill>
                  <a:srgbClr val="FF0000"/>
                </a:solidFill>
              </a:rPr>
              <a:t>HNO</a:t>
            </a:r>
            <a:r>
              <a:rPr lang="en-US" sz="2800" baseline="-250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)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</a:pPr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" pitchFamily="2" charset="2"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600" b="1" i="1" noProof="0" dirty="0"/>
              <a:t>Reaction type </a:t>
            </a:r>
            <a:r>
              <a:rPr lang="en-US" sz="2800" dirty="0"/>
              <a:t>is </a:t>
            </a:r>
            <a:r>
              <a:rPr lang="en-US" sz="2800" dirty="0" err="1">
                <a:solidFill>
                  <a:srgbClr val="D60093"/>
                </a:solidFill>
              </a:rPr>
              <a:t>electrophilic</a:t>
            </a:r>
            <a:r>
              <a:rPr lang="en-US" sz="2800" dirty="0">
                <a:solidFill>
                  <a:srgbClr val="D60093"/>
                </a:solidFill>
              </a:rPr>
              <a:t> aromatic substitution.</a:t>
            </a:r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2000" dirty="0"/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800" b="1" i="1" dirty="0" err="1"/>
              <a:t>Acetamido</a:t>
            </a:r>
            <a:r>
              <a:rPr lang="en-US" sz="2800" b="1" i="1" dirty="0"/>
              <a:t> group </a:t>
            </a:r>
            <a:r>
              <a:rPr lang="en-US" sz="2800" dirty="0"/>
              <a:t>(−NH-C=OCH3) </a:t>
            </a:r>
            <a:r>
              <a:rPr lang="en-US" sz="2800" dirty="0">
                <a:solidFill>
                  <a:srgbClr val="C00000"/>
                </a:solidFill>
              </a:rPr>
              <a:t>directs</a:t>
            </a:r>
            <a:r>
              <a:rPr lang="en-US" sz="2800" dirty="0"/>
              <a:t> </a:t>
            </a:r>
            <a:r>
              <a:rPr lang="en-US" sz="2800" dirty="0" err="1"/>
              <a:t>nitronium</a:t>
            </a:r>
            <a:r>
              <a:rPr lang="en-US" sz="2800" dirty="0"/>
              <a:t> ion (</a:t>
            </a:r>
            <a:r>
              <a:rPr lang="en-US" sz="2800" dirty="0">
                <a:solidFill>
                  <a:srgbClr val="C00000"/>
                </a:solidFill>
              </a:rPr>
              <a:t>NO</a:t>
            </a:r>
            <a:r>
              <a:rPr lang="en-US" sz="2800" baseline="-25000" dirty="0">
                <a:solidFill>
                  <a:srgbClr val="C00000"/>
                </a:solidFill>
              </a:rPr>
              <a:t>2</a:t>
            </a:r>
            <a:r>
              <a:rPr lang="en-US" sz="2800" baseline="30000" dirty="0">
                <a:solidFill>
                  <a:srgbClr val="C00000"/>
                </a:solidFill>
              </a:rPr>
              <a:t>+</a:t>
            </a:r>
            <a:r>
              <a:rPr lang="en-US" sz="2800" dirty="0"/>
              <a:t>) to (</a:t>
            </a:r>
            <a:r>
              <a:rPr lang="en-US" sz="2800" i="1" dirty="0">
                <a:solidFill>
                  <a:srgbClr val="7030A0"/>
                </a:solidFill>
              </a:rPr>
              <a:t>o-</a:t>
            </a:r>
            <a:r>
              <a:rPr lang="en-US" sz="2800" i="1" dirty="0"/>
              <a:t>) </a:t>
            </a:r>
            <a:r>
              <a:rPr lang="en-US" sz="2800" dirty="0"/>
              <a:t>and (</a:t>
            </a:r>
            <a:r>
              <a:rPr lang="en-US" sz="2800" i="1" dirty="0">
                <a:solidFill>
                  <a:srgbClr val="7030A0"/>
                </a:solidFill>
              </a:rPr>
              <a:t>p-</a:t>
            </a:r>
            <a:r>
              <a:rPr lang="en-US" sz="2800" i="1" dirty="0"/>
              <a:t>) </a:t>
            </a:r>
            <a:r>
              <a:rPr lang="en-US" sz="2800" dirty="0"/>
              <a:t>positions on aromatic ring</a:t>
            </a:r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</a:pPr>
            <a:endParaRPr lang="en-US" sz="2400" dirty="0"/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2800" dirty="0">
                <a:solidFill>
                  <a:srgbClr val="C00000"/>
                </a:solidFill>
              </a:rPr>
              <a:t>Great bulk </a:t>
            </a:r>
            <a:r>
              <a:rPr lang="en-US" sz="2800" dirty="0"/>
              <a:t>of the </a:t>
            </a:r>
            <a:r>
              <a:rPr lang="en-US" sz="2800" dirty="0" err="1">
                <a:solidFill>
                  <a:srgbClr val="7030A0"/>
                </a:solidFill>
              </a:rPr>
              <a:t>acetamido</a:t>
            </a:r>
            <a:r>
              <a:rPr lang="en-US" sz="2800" dirty="0">
                <a:solidFill>
                  <a:srgbClr val="7030A0"/>
                </a:solidFill>
              </a:rPr>
              <a:t> group </a:t>
            </a:r>
            <a:r>
              <a:rPr lang="en-US" sz="2800" dirty="0">
                <a:solidFill>
                  <a:srgbClr val="D60093"/>
                </a:solidFill>
              </a:rPr>
              <a:t>cause </a:t>
            </a:r>
            <a:r>
              <a:rPr lang="en-US" sz="2800" dirty="0" err="1">
                <a:solidFill>
                  <a:srgbClr val="D60093"/>
                </a:solidFill>
              </a:rPr>
              <a:t>steric</a:t>
            </a:r>
            <a:r>
              <a:rPr lang="en-US" sz="2800" dirty="0">
                <a:solidFill>
                  <a:srgbClr val="D60093"/>
                </a:solidFill>
              </a:rPr>
              <a:t> </a:t>
            </a:r>
            <a:r>
              <a:rPr lang="en-US" sz="2800" dirty="0"/>
              <a:t>at the (</a:t>
            </a:r>
            <a:r>
              <a:rPr lang="en-US" sz="2800" i="1" dirty="0">
                <a:solidFill>
                  <a:schemeClr val="accent5">
                    <a:lumMod val="50000"/>
                  </a:schemeClr>
                </a:solidFill>
              </a:rPr>
              <a:t>o-</a:t>
            </a:r>
            <a:r>
              <a:rPr lang="en-US" sz="2800" dirty="0"/>
              <a:t>) position </a:t>
            </a:r>
            <a:r>
              <a:rPr lang="en-US" sz="2800" b="1" i="1" dirty="0"/>
              <a:t>SO</a:t>
            </a:r>
            <a:r>
              <a:rPr lang="en-US" sz="2800" dirty="0"/>
              <a:t> (</a:t>
            </a:r>
            <a:r>
              <a:rPr lang="en-US" sz="2800" i="1" dirty="0">
                <a:solidFill>
                  <a:schemeClr val="accent5">
                    <a:lumMod val="50000"/>
                  </a:schemeClr>
                </a:solidFill>
              </a:rPr>
              <a:t>p-</a:t>
            </a:r>
            <a:r>
              <a:rPr lang="en-US" sz="2800" dirty="0"/>
              <a:t>) is </a:t>
            </a:r>
            <a:r>
              <a:rPr lang="en-US" sz="2800" dirty="0">
                <a:solidFill>
                  <a:srgbClr val="0070C0"/>
                </a:solidFill>
              </a:rPr>
              <a:t>major product</a:t>
            </a:r>
            <a:r>
              <a:rPr lang="en-US" sz="2800" dirty="0"/>
              <a:t>.</a:t>
            </a:r>
          </a:p>
          <a:p>
            <a:pPr marL="274320" lvl="0" indent="-274320">
              <a:lnSpc>
                <a:spcPct val="90000"/>
              </a:lnSpc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chemistr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9000" y="0"/>
            <a:ext cx="1905000" cy="1828801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70408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/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Mechanism (first step)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7410" name="Picture 2" descr="C:\Program Files\Microsoft Office\MEDIA\OFFICE12\Lines\BD21324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447800"/>
            <a:ext cx="6705600" cy="193741"/>
          </a:xfrm>
          <a:prstGeom prst="rect">
            <a:avLst/>
          </a:prstGeom>
          <a:noFill/>
        </p:spPr>
      </p:pic>
      <p:graphicFrame>
        <p:nvGraphicFramePr>
          <p:cNvPr id="17411" name="Object 7"/>
          <p:cNvGraphicFramePr>
            <a:graphicFrameLocks noChangeAspect="1"/>
          </p:cNvGraphicFramePr>
          <p:nvPr/>
        </p:nvGraphicFramePr>
        <p:xfrm>
          <a:off x="309563" y="3292475"/>
          <a:ext cx="8524875" cy="164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1" name="CS ChemDraw Drawing" r:id="rId3" imgW="6328764" imgH="1037625" progId="ChemDraw.Document.6.0">
                  <p:embed/>
                </p:oleObj>
              </mc:Choice>
              <mc:Fallback>
                <p:oleObj name="CS ChemDraw Drawing" r:id="rId3" imgW="6328764" imgH="1037625" progId="ChemDraw.Document.6.0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3292475"/>
                        <a:ext cx="8524875" cy="16462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1905000"/>
            <a:ext cx="8382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Sulfuric acid </a:t>
            </a:r>
            <a:r>
              <a:rPr lang="en-US" sz="2800" dirty="0">
                <a:latin typeface="Comic Sans MS" pitchFamily="66" charset="0"/>
              </a:rPr>
              <a:t>reacts </a:t>
            </a:r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with nitric acid </a:t>
            </a:r>
            <a:r>
              <a:rPr lang="en-US" sz="2800" dirty="0">
                <a:latin typeface="Comic Sans MS" pitchFamily="66" charset="0"/>
              </a:rPr>
              <a:t>to </a:t>
            </a:r>
            <a:r>
              <a:rPr lang="en-US" sz="2800" dirty="0">
                <a:solidFill>
                  <a:srgbClr val="00B050"/>
                </a:solidFill>
                <a:latin typeface="Comic Sans MS" pitchFamily="66" charset="0"/>
              </a:rPr>
              <a:t>form</a:t>
            </a:r>
            <a:r>
              <a:rPr lang="en-US" sz="2800" dirty="0">
                <a:latin typeface="Comic Sans MS" pitchFamily="66" charset="0"/>
              </a:rPr>
              <a:t> the</a:t>
            </a:r>
          </a:p>
          <a:p>
            <a:endParaRPr lang="en-US" sz="12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latin typeface="Comic Sans MS" pitchFamily="66" charset="0"/>
              </a:rPr>
              <a:t>nitronium</a:t>
            </a:r>
            <a:r>
              <a:rPr lang="en-US" sz="2800" dirty="0">
                <a:latin typeface="Comic Sans MS" pitchFamily="66" charset="0"/>
              </a:rPr>
              <a:t> ion (</a:t>
            </a:r>
            <a:r>
              <a:rPr lang="en-US" sz="2800" dirty="0">
                <a:solidFill>
                  <a:srgbClr val="00B050"/>
                </a:solidFill>
                <a:latin typeface="Comic Sans MS" pitchFamily="66" charset="0"/>
              </a:rPr>
              <a:t>NO</a:t>
            </a:r>
            <a:r>
              <a:rPr lang="en-US" sz="2800" baseline="-25000" dirty="0">
                <a:solidFill>
                  <a:srgbClr val="00B050"/>
                </a:solidFill>
                <a:latin typeface="Comic Sans MS" pitchFamily="66" charset="0"/>
              </a:rPr>
              <a:t>2</a:t>
            </a:r>
            <a:r>
              <a:rPr lang="en-US" sz="2800" baseline="30000" dirty="0">
                <a:solidFill>
                  <a:srgbClr val="00B050"/>
                </a:solidFill>
                <a:latin typeface="Comic Sans MS" pitchFamily="66" charset="0"/>
              </a:rPr>
              <a:t>+</a:t>
            </a:r>
            <a:r>
              <a:rPr lang="en-US" sz="2800" dirty="0">
                <a:latin typeface="Comic Sans MS" pitchFamily="66" charset="0"/>
              </a:rPr>
              <a:t>), a </a:t>
            </a:r>
            <a:r>
              <a:rPr lang="en-US" sz="2800" dirty="0">
                <a:solidFill>
                  <a:srgbClr val="00B050"/>
                </a:solidFill>
                <a:latin typeface="Comic Sans MS" pitchFamily="66" charset="0"/>
              </a:rPr>
              <a:t>strong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Comic Sans MS" pitchFamily="66" charset="0"/>
              </a:rPr>
              <a:t>electrophile</a:t>
            </a:r>
            <a:r>
              <a:rPr lang="en-US" sz="2800" dirty="0">
                <a:latin typeface="Comic Sans MS" pitchFamily="66" charset="0"/>
              </a:rPr>
              <a:t>.</a:t>
            </a:r>
          </a:p>
        </p:txBody>
      </p:sp>
      <p:pic>
        <p:nvPicPr>
          <p:cNvPr id="7" name="Picture 6" descr="UNIPV_Pavia_provet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08018" y="4876800"/>
            <a:ext cx="2135981" cy="19812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038600" y="4572000"/>
            <a:ext cx="12875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Comic Sans MS" pitchFamily="66" charset="0"/>
              </a:rPr>
              <a:t>(</a:t>
            </a:r>
            <a:r>
              <a:rPr lang="en-US" b="1" dirty="0">
                <a:solidFill>
                  <a:srgbClr val="C00000"/>
                </a:solidFill>
                <a:latin typeface="Comic Sans MS" pitchFamily="66" charset="0"/>
              </a:rPr>
              <a:t>H</a:t>
            </a:r>
            <a:r>
              <a:rPr lang="en-US" b="1" baseline="-25000" dirty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Comic Sans MS" pitchFamily="66" charset="0"/>
              </a:rPr>
              <a:t>NO</a:t>
            </a:r>
            <a:r>
              <a:rPr lang="en-US" b="1" baseline="-25000" dirty="0">
                <a:solidFill>
                  <a:srgbClr val="C00000"/>
                </a:solidFill>
                <a:latin typeface="Comic Sans MS" pitchFamily="66" charset="0"/>
              </a:rPr>
              <a:t>3</a:t>
            </a:r>
            <a:r>
              <a:rPr lang="en-US" b="1" baseline="30000" dirty="0">
                <a:solidFill>
                  <a:srgbClr val="C00000"/>
                </a:solidFill>
                <a:latin typeface="Comic Sans MS" pitchFamily="66" charset="0"/>
              </a:rPr>
              <a:t>+</a:t>
            </a:r>
            <a:r>
              <a:rPr lang="en-US" b="1" dirty="0">
                <a:latin typeface="Comic Sans MS" pitchFamily="66" charset="0"/>
              </a:rPr>
              <a:t>) </a:t>
            </a:r>
            <a:endParaRPr lang="en-US" dirty="0"/>
          </a:p>
        </p:txBody>
      </p:sp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762000" y="1905000"/>
            <a:ext cx="777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 err="1">
                <a:latin typeface="Comic Sans MS" pitchFamily="66" charset="0"/>
              </a:rPr>
              <a:t>Electrophe</a:t>
            </a:r>
            <a:r>
              <a:rPr lang="en-US" sz="2400" dirty="0">
                <a:latin typeface="Comic Sans MS" pitchFamily="66" charset="0"/>
              </a:rPr>
              <a:t> substitution on aromatic ring by (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</a:rPr>
              <a:t>NO</a:t>
            </a:r>
            <a:r>
              <a:rPr lang="en-US" sz="2400" b="1" baseline="-25000" dirty="0">
                <a:solidFill>
                  <a:srgbClr val="7030A0"/>
                </a:solidFill>
                <a:latin typeface="Comic Sans MS" pitchFamily="66" charset="0"/>
              </a:rPr>
              <a:t>2</a:t>
            </a:r>
            <a:r>
              <a:rPr lang="en-US" sz="2400" b="1" baseline="30000" dirty="0">
                <a:solidFill>
                  <a:srgbClr val="7030A0"/>
                </a:solidFill>
                <a:latin typeface="Comic Sans MS" pitchFamily="66" charset="0"/>
              </a:rPr>
              <a:t>+</a:t>
            </a:r>
            <a:r>
              <a:rPr lang="en-US" sz="2400" dirty="0">
                <a:latin typeface="Comic Sans MS" pitchFamily="66" charset="0"/>
              </a:rPr>
              <a:t>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838200"/>
            <a:ext cx="8229600" cy="70408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/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Mechanism (</a:t>
            </a:r>
            <a:r>
              <a:rPr lang="en-US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seconed</a:t>
            </a:r>
            <a:r>
              <a:rPr lang="en-US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step)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Picture 2" descr="C:\Program Files\Microsoft Office\MEDIA\OFFICE12\Lines\BD21324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705600" cy="193741"/>
          </a:xfrm>
          <a:prstGeom prst="rect">
            <a:avLst/>
          </a:prstGeom>
          <a:noFill/>
        </p:spPr>
      </p:pic>
      <p:graphicFrame>
        <p:nvGraphicFramePr>
          <p:cNvPr id="19458" name="Object 4"/>
          <p:cNvGraphicFramePr>
            <a:graphicFrameLocks noChangeAspect="1"/>
          </p:cNvGraphicFramePr>
          <p:nvPr/>
        </p:nvGraphicFramePr>
        <p:xfrm>
          <a:off x="1295400" y="2819400"/>
          <a:ext cx="6629400" cy="388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CS ChemDraw Drawing" r:id="rId3" imgW="5790772" imgH="4547031" progId="ChemDraw.Document.6.0">
                  <p:embed/>
                </p:oleObj>
              </mc:Choice>
              <mc:Fallback>
                <p:oleObj name="CS ChemDraw Drawing" r:id="rId3" imgW="5790772" imgH="4547031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19400"/>
                        <a:ext cx="6629400" cy="388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57600" y="3200400"/>
            <a:ext cx="1828800" cy="5847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sz="1400" dirty="0">
                <a:latin typeface="Comic Sans MS" pitchFamily="66" charset="0"/>
              </a:rPr>
              <a:t>Attack on the </a:t>
            </a:r>
            <a:r>
              <a:rPr lang="en-US" sz="1400" dirty="0" err="1">
                <a:latin typeface="Comic Sans MS" pitchFamily="66" charset="0"/>
              </a:rPr>
              <a:t>electrophile</a:t>
            </a:r>
            <a:endParaRPr lang="en-US" sz="1400" dirty="0">
              <a:latin typeface="Comic Sans MS" pitchFamily="66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943600" y="5638800"/>
            <a:ext cx="2133600" cy="52322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n-US" sz="1400" dirty="0">
                <a:latin typeface="Comic Sans MS" pitchFamily="66" charset="0"/>
              </a:rPr>
              <a:t>loss of proton to water</a:t>
            </a:r>
          </a:p>
        </p:txBody>
      </p:sp>
    </p:spTree>
  </p:cSld>
  <p:clrMapOvr>
    <a:masterClrMapping/>
  </p:clrMapOvr>
  <p:transition>
    <p:newsfla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9144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sz="3600" b="1" dirty="0">
                <a:solidFill>
                  <a:srgbClr val="D60093"/>
                </a:solidFill>
                <a:latin typeface="Algerian" pitchFamily="82" charset="0"/>
              </a:rPr>
              <a:t>WHY USED </a:t>
            </a:r>
            <a:r>
              <a:rPr lang="en-US" sz="3600" dirty="0"/>
              <a:t>(</a:t>
            </a:r>
            <a:r>
              <a:rPr lang="en-US" sz="3600" dirty="0">
                <a:solidFill>
                  <a:srgbClr val="FF0000"/>
                </a:solidFill>
              </a:rPr>
              <a:t>H</a:t>
            </a:r>
            <a:r>
              <a:rPr lang="en-US" sz="3600" baseline="-25000" dirty="0">
                <a:solidFill>
                  <a:srgbClr val="FF0000"/>
                </a:solidFill>
              </a:rPr>
              <a:t>2</a:t>
            </a:r>
            <a:r>
              <a:rPr lang="en-US" sz="3600" dirty="0">
                <a:solidFill>
                  <a:srgbClr val="FF0000"/>
                </a:solidFill>
              </a:rPr>
              <a:t>SO</a:t>
            </a:r>
            <a:r>
              <a:rPr lang="en-US" sz="3600" baseline="-25000" dirty="0">
                <a:solidFill>
                  <a:srgbClr val="FF0000"/>
                </a:solidFill>
              </a:rPr>
              <a:t>4</a:t>
            </a:r>
            <a:r>
              <a:rPr lang="en-US" sz="3600" dirty="0"/>
              <a:t>) </a:t>
            </a:r>
            <a:r>
              <a:rPr lang="en-US" sz="3600" b="1" dirty="0">
                <a:solidFill>
                  <a:srgbClr val="D60093"/>
                </a:solidFill>
                <a:latin typeface="Algerian" pitchFamily="82" charset="0"/>
              </a:rPr>
              <a:t>?????? </a:t>
            </a:r>
          </a:p>
          <a:p>
            <a:endParaRPr lang="en-US" sz="1200" dirty="0"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981200"/>
            <a:ext cx="861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400" b="1" dirty="0">
                <a:latin typeface="Comic Sans MS" pitchFamily="66" charset="0"/>
              </a:rPr>
              <a:t> aromatic compound with nitric acid alone</a:t>
            </a:r>
          </a:p>
          <a:p>
            <a:r>
              <a:rPr lang="en-US" sz="2400" b="1" dirty="0">
                <a:latin typeface="Comic Sans MS" pitchFamily="66" charset="0"/>
              </a:rPr>
              <a:t> </a:t>
            </a:r>
          </a:p>
          <a:p>
            <a:endParaRPr lang="en-US" sz="2400" b="1" dirty="0">
              <a:latin typeface="Comic Sans MS" pitchFamily="66" charset="0"/>
            </a:endParaRPr>
          </a:p>
          <a:p>
            <a:r>
              <a:rPr lang="en-US" sz="2400" b="1" dirty="0">
                <a:latin typeface="Comic Sans MS" pitchFamily="66" charset="0"/>
              </a:rPr>
              <a:t>                 slow and hazard reaction </a:t>
            </a:r>
          </a:p>
          <a:p>
            <a:r>
              <a:rPr lang="en-US" sz="2400" b="1" i="1" u="sng" dirty="0">
                <a:latin typeface="Comic Sans MS" pitchFamily="66" charset="0"/>
              </a:rPr>
              <a:t>So</a:t>
            </a:r>
            <a:r>
              <a:rPr lang="en-US" sz="2400" b="1" dirty="0">
                <a:latin typeface="Comic Sans MS" pitchFamily="66" charset="0"/>
              </a:rPr>
              <a:t>  (</a:t>
            </a:r>
            <a:r>
              <a:rPr lang="en-US" sz="2400" b="1" dirty="0">
                <a:solidFill>
                  <a:srgbClr val="D60093"/>
                </a:solidFill>
                <a:latin typeface="Comic Sans MS" pitchFamily="66" charset="0"/>
              </a:rPr>
              <a:t>It is used to make reaction faster and safer</a:t>
            </a:r>
            <a:r>
              <a:rPr lang="en-US" sz="2400" b="1" dirty="0">
                <a:latin typeface="Comic Sans MS" pitchFamily="66" charset="0"/>
              </a:rPr>
              <a:t>)</a:t>
            </a:r>
            <a:r>
              <a:rPr lang="en-US" sz="2400" b="1" dirty="0">
                <a:solidFill>
                  <a:schemeClr val="hlink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6" name="Down Arrow 5"/>
          <p:cNvSpPr/>
          <p:nvPr/>
        </p:nvSpPr>
        <p:spPr>
          <a:xfrm>
            <a:off x="4267200" y="2514600"/>
            <a:ext cx="228600" cy="609600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33400" y="4572000"/>
            <a:ext cx="830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400" b="1" dirty="0">
                <a:latin typeface="Comic Sans MS" pitchFamily="66" charset="0"/>
              </a:rPr>
              <a:t>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transfer H</a:t>
            </a:r>
            <a:r>
              <a:rPr lang="en-US" sz="2400" b="1" dirty="0">
                <a:latin typeface="Comic Sans MS" pitchFamily="66" charset="0"/>
              </a:rPr>
              <a:t> from (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H</a:t>
            </a:r>
            <a:r>
              <a:rPr lang="en-US" sz="2400" b="1" baseline="-250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2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SO</a:t>
            </a:r>
            <a:r>
              <a:rPr lang="en-US" sz="2400" b="1" baseline="-25000" dirty="0">
                <a:solidFill>
                  <a:schemeClr val="accent5">
                    <a:lumMod val="50000"/>
                  </a:schemeClr>
                </a:solidFill>
                <a:latin typeface="Comic Sans MS" pitchFamily="66" charset="0"/>
              </a:rPr>
              <a:t>4</a:t>
            </a:r>
            <a:r>
              <a:rPr lang="en-US" sz="2400" b="1" dirty="0">
                <a:latin typeface="Comic Sans MS" pitchFamily="66" charset="0"/>
              </a:rPr>
              <a:t>) </a:t>
            </a:r>
            <a:r>
              <a:rPr lang="en-US" sz="2400" b="1" dirty="0">
                <a:solidFill>
                  <a:srgbClr val="FF0000"/>
                </a:solidFill>
                <a:latin typeface="Comic Sans MS" pitchFamily="66" charset="0"/>
              </a:rPr>
              <a:t>to</a:t>
            </a:r>
            <a:r>
              <a:rPr lang="en-US" sz="2400" b="1" dirty="0">
                <a:latin typeface="Comic Sans MS" pitchFamily="66" charset="0"/>
              </a:rPr>
              <a:t> (</a:t>
            </a:r>
            <a:r>
              <a:rPr lang="en-US" sz="2400" b="1" dirty="0">
                <a:solidFill>
                  <a:srgbClr val="C00000"/>
                </a:solidFill>
                <a:latin typeface="Comic Sans MS" pitchFamily="66" charset="0"/>
              </a:rPr>
              <a:t>HNO</a:t>
            </a:r>
            <a:r>
              <a:rPr lang="en-US" sz="2400" b="1" baseline="-25000" dirty="0">
                <a:solidFill>
                  <a:srgbClr val="C00000"/>
                </a:solidFill>
                <a:latin typeface="Comic Sans MS" pitchFamily="66" charset="0"/>
              </a:rPr>
              <a:t>3</a:t>
            </a:r>
            <a:r>
              <a:rPr lang="en-US" sz="2400" b="1" dirty="0">
                <a:latin typeface="Comic Sans MS" pitchFamily="66" charset="0"/>
              </a:rPr>
              <a:t>) to</a:t>
            </a:r>
          </a:p>
          <a:p>
            <a:endParaRPr lang="en-US" sz="2400" b="1" dirty="0">
              <a:latin typeface="Comic Sans MS" pitchFamily="66" charset="0"/>
            </a:endParaRPr>
          </a:p>
          <a:p>
            <a:endParaRPr lang="en-US" sz="2400" b="1" dirty="0">
              <a:latin typeface="Comic Sans MS" pitchFamily="66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Comic Sans MS" pitchFamily="66" charset="0"/>
              </a:rPr>
              <a:t>formed</a:t>
            </a:r>
            <a:r>
              <a:rPr lang="en-US" sz="2400" b="1" dirty="0">
                <a:latin typeface="Comic Sans MS" pitchFamily="66" charset="0"/>
              </a:rPr>
              <a:t> (</a:t>
            </a:r>
            <a:r>
              <a:rPr lang="en-US" sz="2400" b="1" dirty="0">
                <a:solidFill>
                  <a:srgbClr val="C00000"/>
                </a:solidFill>
                <a:latin typeface="Comic Sans MS" pitchFamily="66" charset="0"/>
              </a:rPr>
              <a:t>H</a:t>
            </a:r>
            <a:r>
              <a:rPr lang="en-US" sz="2400" b="1" baseline="-25000" dirty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en-US" sz="2400" b="1" dirty="0">
                <a:solidFill>
                  <a:srgbClr val="C00000"/>
                </a:solidFill>
                <a:latin typeface="Comic Sans MS" pitchFamily="66" charset="0"/>
              </a:rPr>
              <a:t>NO</a:t>
            </a:r>
            <a:r>
              <a:rPr lang="en-US" sz="2400" b="1" baseline="-25000" dirty="0">
                <a:solidFill>
                  <a:srgbClr val="C00000"/>
                </a:solidFill>
                <a:latin typeface="Comic Sans MS" pitchFamily="66" charset="0"/>
              </a:rPr>
              <a:t>3</a:t>
            </a:r>
            <a:r>
              <a:rPr lang="en-US" sz="2400" b="1" baseline="30000" dirty="0">
                <a:solidFill>
                  <a:srgbClr val="C00000"/>
                </a:solidFill>
                <a:latin typeface="Comic Sans MS" pitchFamily="66" charset="0"/>
              </a:rPr>
              <a:t>+</a:t>
            </a:r>
            <a:r>
              <a:rPr lang="en-US" sz="2400" b="1" dirty="0">
                <a:latin typeface="Comic Sans MS" pitchFamily="66" charset="0"/>
              </a:rPr>
              <a:t>) allowing </a:t>
            </a:r>
            <a:r>
              <a:rPr lang="en-US" sz="2400" b="1" dirty="0">
                <a:solidFill>
                  <a:srgbClr val="C00000"/>
                </a:solidFill>
                <a:latin typeface="Comic Sans MS" pitchFamily="66" charset="0"/>
              </a:rPr>
              <a:t>to</a:t>
            </a:r>
            <a:r>
              <a:rPr lang="en-US" sz="2400" b="1" dirty="0">
                <a:latin typeface="Comic Sans MS" pitchFamily="66" charset="0"/>
              </a:rPr>
              <a:t> leave water 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(-H</a:t>
            </a:r>
            <a:r>
              <a:rPr lang="en-US" sz="2400" b="1" baseline="-25000" dirty="0">
                <a:solidFill>
                  <a:srgbClr val="0070C0"/>
                </a:solidFill>
                <a:latin typeface="Comic Sans MS" pitchFamily="66" charset="0"/>
              </a:rPr>
              <a:t>2</a:t>
            </a:r>
            <a:r>
              <a:rPr lang="en-US" sz="2400" b="1" dirty="0">
                <a:solidFill>
                  <a:srgbClr val="0070C0"/>
                </a:solidFill>
                <a:latin typeface="Comic Sans MS" pitchFamily="66" charset="0"/>
              </a:rPr>
              <a:t>0</a:t>
            </a:r>
            <a:r>
              <a:rPr lang="en-US" sz="2400" b="1" dirty="0">
                <a:latin typeface="Comic Sans MS" pitchFamily="66" charset="0"/>
              </a:rPr>
              <a:t>) and 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</a:rPr>
              <a:t>formed</a:t>
            </a:r>
            <a:r>
              <a:rPr lang="en-US" sz="2400" b="1" dirty="0">
                <a:latin typeface="Comic Sans MS" pitchFamily="66" charset="0"/>
              </a:rPr>
              <a:t> </a:t>
            </a:r>
            <a:r>
              <a:rPr lang="en-US" sz="2400" b="1" dirty="0" err="1">
                <a:latin typeface="Comic Sans MS" pitchFamily="66" charset="0"/>
              </a:rPr>
              <a:t>nitronium</a:t>
            </a:r>
            <a:r>
              <a:rPr lang="en-US" sz="2400" b="1" dirty="0">
                <a:latin typeface="Comic Sans MS" pitchFamily="66" charset="0"/>
              </a:rPr>
              <a:t> ion (</a:t>
            </a:r>
            <a:r>
              <a:rPr lang="en-US" sz="2400" b="1" dirty="0">
                <a:solidFill>
                  <a:srgbClr val="7030A0"/>
                </a:solidFill>
                <a:latin typeface="Comic Sans MS" pitchFamily="66" charset="0"/>
              </a:rPr>
              <a:t>NO</a:t>
            </a:r>
            <a:r>
              <a:rPr lang="en-US" sz="2400" b="1" baseline="-25000" dirty="0">
                <a:solidFill>
                  <a:srgbClr val="7030A0"/>
                </a:solidFill>
                <a:latin typeface="Comic Sans MS" pitchFamily="66" charset="0"/>
              </a:rPr>
              <a:t>2</a:t>
            </a:r>
            <a:r>
              <a:rPr lang="en-US" sz="2400" b="1" baseline="30000" dirty="0">
                <a:solidFill>
                  <a:srgbClr val="7030A0"/>
                </a:solidFill>
                <a:latin typeface="Comic Sans MS" pitchFamily="66" charset="0"/>
              </a:rPr>
              <a:t>+</a:t>
            </a:r>
            <a:r>
              <a:rPr lang="en-US" sz="2400" b="1" dirty="0">
                <a:latin typeface="Comic Sans MS" pitchFamily="66" charset="0"/>
              </a:rPr>
              <a:t>).</a:t>
            </a:r>
          </a:p>
        </p:txBody>
      </p:sp>
      <p:sp>
        <p:nvSpPr>
          <p:cNvPr id="8" name="Down Arrow 7"/>
          <p:cNvSpPr/>
          <p:nvPr/>
        </p:nvSpPr>
        <p:spPr>
          <a:xfrm>
            <a:off x="4267200" y="5029200"/>
            <a:ext cx="228600" cy="6096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1" name="Picture 1" descr="C:\Program Files\Microsoft Office\MEDIA\OFFICE12\Lines\BD14844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4191000"/>
            <a:ext cx="6477000" cy="107950"/>
          </a:xfrm>
          <a:prstGeom prst="rect">
            <a:avLst/>
          </a:prstGeom>
          <a:noFill/>
        </p:spPr>
      </p:pic>
      <p:pic>
        <p:nvPicPr>
          <p:cNvPr id="9" name="Picture 8" descr="mosaicImage-faqCopp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0"/>
            <a:ext cx="2857500" cy="2857500"/>
          </a:xfrm>
          <a:prstGeom prst="rect">
            <a:avLst/>
          </a:prstGeom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09800" y="533400"/>
            <a:ext cx="4649787" cy="6858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normalizeH="0" baseline="0" noProof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procedure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457200" y="1961852"/>
            <a:ext cx="81534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Dissolved (0.7 gm) of acetanilide + (0.7 ml) glacial acetic acid in beaker. </a:t>
            </a:r>
          </a:p>
          <a:p>
            <a:pPr marL="0" marR="0" lvl="0" indent="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0070C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Cool the solution in ice bath (20</a:t>
            </a:r>
            <a:r>
              <a:rPr lang="en-US" sz="2400" b="1" baseline="30000" dirty="0">
                <a:solidFill>
                  <a:srgbClr val="0070C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o </a:t>
            </a:r>
            <a:r>
              <a:rPr lang="en-US" sz="2400" b="1" dirty="0">
                <a:solidFill>
                  <a:srgbClr val="0070C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C) </a:t>
            </a:r>
            <a:r>
              <a:rPr lang="en-US" sz="2400" b="1" dirty="0">
                <a:solidFill>
                  <a:srgbClr val="FF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THEN</a:t>
            </a:r>
            <a:r>
              <a:rPr lang="en-US" sz="2400" b="1" dirty="0">
                <a:solidFill>
                  <a:srgbClr val="0070C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added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(0.7ml) of cold H</a:t>
            </a:r>
            <a:r>
              <a:rPr kumimoji="0" lang="en-US" sz="24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SO</a:t>
            </a:r>
            <a:r>
              <a:rPr kumimoji="0" lang="en-US" sz="24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(con.) with stirring. Mixture would become warm and formed yellow clear solution.  Cooled for (10 min)</a:t>
            </a:r>
            <a:endParaRPr lang="en-US" sz="2400" b="1" dirty="0">
              <a:solidFill>
                <a:srgbClr val="0070C0"/>
              </a:solidFill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in test tube cooled mixture of (0.5 ml) of HNO</a:t>
            </a:r>
            <a:r>
              <a:rPr lang="en-US" sz="2400" b="1" baseline="-30000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(con.) and (0.5 ml) of H</a:t>
            </a:r>
            <a:r>
              <a:rPr lang="en-US" sz="2400" b="1" baseline="-30000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SO</a:t>
            </a:r>
            <a:r>
              <a:rPr lang="en-US" sz="2400" b="1" baseline="-30000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>
                <a:solidFill>
                  <a:srgbClr val="00B05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 . Cooled for (10 min)</a:t>
            </a: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latin typeface="Baskerville Old Face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28575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400" b="1" dirty="0">
                <a:solidFill>
                  <a:srgbClr val="C00000"/>
                </a:solidFill>
                <a:latin typeface="Baskerville Old Face" pitchFamily="18" charset="0"/>
                <a:ea typeface="Times New Roman" pitchFamily="18" charset="0"/>
                <a:cs typeface="Times New Roman" pitchFamily="18" charset="0"/>
              </a:rPr>
              <a:t>added slowly to solution of acetanilide with stirring in ice bath. at(10min).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Bent-Up Arrow 5"/>
          <p:cNvSpPr/>
          <p:nvPr/>
        </p:nvSpPr>
        <p:spPr>
          <a:xfrm flipH="1">
            <a:off x="6477000" y="2514600"/>
            <a:ext cx="838200" cy="3810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391400" y="2514600"/>
            <a:ext cx="1350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Why ??</a:t>
            </a:r>
          </a:p>
        </p:txBody>
      </p:sp>
      <p:sp>
        <p:nvSpPr>
          <p:cNvPr id="8" name="Bent-Up Arrow 7"/>
          <p:cNvSpPr/>
          <p:nvPr/>
        </p:nvSpPr>
        <p:spPr>
          <a:xfrm>
            <a:off x="6553200" y="3886200"/>
            <a:ext cx="1295400" cy="4572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334000" y="4038600"/>
            <a:ext cx="1179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7030A0"/>
                </a:solidFill>
              </a:rPr>
              <a:t>Why ??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24200" y="5943600"/>
            <a:ext cx="1350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</a:rPr>
              <a:t>Why ??</a:t>
            </a:r>
          </a:p>
        </p:txBody>
      </p:sp>
      <p:sp>
        <p:nvSpPr>
          <p:cNvPr id="12" name="Bent-Up Arrow 11"/>
          <p:cNvSpPr/>
          <p:nvPr/>
        </p:nvSpPr>
        <p:spPr>
          <a:xfrm flipH="1">
            <a:off x="2209800" y="5791200"/>
            <a:ext cx="838200" cy="3810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556" name="Picture 4" descr="C:\Program Files\Microsoft Office\MEDIA\OFFICE12\Lines\BD21303_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371600"/>
            <a:ext cx="4743450" cy="20955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634</TotalTime>
  <Words>529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Algerian</vt:lpstr>
      <vt:lpstr>Arial</vt:lpstr>
      <vt:lpstr>Baskerville Old Face</vt:lpstr>
      <vt:lpstr>Calibri</vt:lpstr>
      <vt:lpstr>Comic Sans MS</vt:lpstr>
      <vt:lpstr>Constantia</vt:lpstr>
      <vt:lpstr>Times New Roman</vt:lpstr>
      <vt:lpstr>Wingdings</vt:lpstr>
      <vt:lpstr>Wingdings 2</vt:lpstr>
      <vt:lpstr>Flow</vt:lpstr>
      <vt:lpstr>CS ChemDraw Drawing</vt:lpstr>
      <vt:lpstr>Preparation  p-nitro acetanilide </vt:lpstr>
      <vt:lpstr>Before coming to synthesis …</vt:lpstr>
      <vt:lpstr>pharmaceutical use :-</vt:lpstr>
      <vt:lpstr>Chemical Equation</vt:lpstr>
      <vt:lpstr>Nitration of acetanilide:- </vt:lpstr>
      <vt:lpstr>Mechanism (first step)</vt:lpstr>
      <vt:lpstr>Mechanism (seconed step)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 p-nitro acetanilide </dc:title>
  <dc:creator>Lenovo</dc:creator>
  <cp:lastModifiedBy>hp</cp:lastModifiedBy>
  <cp:revision>167</cp:revision>
  <dcterms:created xsi:type="dcterms:W3CDTF">2018-04-19T17:16:15Z</dcterms:created>
  <dcterms:modified xsi:type="dcterms:W3CDTF">2024-02-24T14:34:03Z</dcterms:modified>
</cp:coreProperties>
</file>