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jpg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8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69" r:id="rId3"/>
    <p:sldId id="272" r:id="rId4"/>
    <p:sldId id="274" r:id="rId5"/>
    <p:sldId id="275" r:id="rId6"/>
    <p:sldId id="26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FF6600"/>
    <a:srgbClr val="660033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642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4/7/2024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4/7/2024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4/7/2024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4/7/2024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8C6687C-C17E-46F5-ACC0-0A9643E2BA16}" type="datetimeFigureOut">
              <a:rPr lang="en-US" smtClean="0"/>
              <a:pPr/>
              <a:t>4/7/2024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 rot="566248">
            <a:off x="1925599" y="2231545"/>
            <a:ext cx="7851648" cy="1828800"/>
          </a:xfrm>
          <a:prstGeom prst="rect">
            <a:avLst/>
          </a:prstGeom>
        </p:spPr>
        <p:txBody>
          <a:bodyPr vert="horz" lIns="45720" tIns="45720" rIns="45720" bIns="4572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2000" b="1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Preparation of</a:t>
            </a:r>
            <a:br>
              <a:rPr lang="en-US" sz="6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n-US" sz="6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p-nitro aniline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76600"/>
            <a:ext cx="3014816" cy="356910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1932EFD-4F3C-0C92-A33A-19E963A79EBF}"/>
              </a:ext>
            </a:extLst>
          </p:cNvPr>
          <p:cNvSpPr txBox="1"/>
          <p:nvPr/>
        </p:nvSpPr>
        <p:spPr>
          <a:xfrm>
            <a:off x="4620096" y="6019800"/>
            <a:ext cx="27053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M.Sc.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Hala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Ayad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6304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38432" y="1426906"/>
            <a:ext cx="8229600" cy="685800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Before coming to synthesis ..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2590800"/>
            <a:ext cx="5980804" cy="35394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Blip>
                <a:blip r:embed="rId2"/>
              </a:buBlip>
            </a:pPr>
            <a:r>
              <a:rPr lang="en-US" sz="2800" i="1" dirty="0">
                <a:latin typeface="Comic Sans MS" pitchFamily="66" charset="0"/>
              </a:rPr>
              <a:t> </a:t>
            </a:r>
            <a:r>
              <a:rPr lang="en-US" sz="2800" i="1" dirty="0">
                <a:solidFill>
                  <a:srgbClr val="7030A0"/>
                </a:solidFill>
                <a:latin typeface="Comic Sans MS" pitchFamily="66" charset="0"/>
              </a:rPr>
              <a:t>IUPAC: </a:t>
            </a:r>
            <a:r>
              <a:rPr lang="en-US" sz="2800" dirty="0">
                <a:latin typeface="Comic Sans MS" pitchFamily="66" charset="0"/>
              </a:rPr>
              <a:t>1-amino-4-nitrobenzene</a:t>
            </a:r>
          </a:p>
          <a:p>
            <a:endParaRPr lang="en-US" dirty="0">
              <a:latin typeface="Comic Sans MS" pitchFamily="66" charset="0"/>
            </a:endParaRPr>
          </a:p>
          <a:p>
            <a:pPr>
              <a:buBlip>
                <a:blip r:embed="rId2"/>
              </a:buBlip>
            </a:pPr>
            <a:r>
              <a:rPr lang="en-US" sz="2800" dirty="0">
                <a:solidFill>
                  <a:srgbClr val="C00000"/>
                </a:solidFill>
                <a:latin typeface="Comic Sans MS" pitchFamily="66" charset="0"/>
              </a:rPr>
              <a:t>Dissolved in </a:t>
            </a:r>
            <a:r>
              <a:rPr lang="en-US" sz="2800" dirty="0">
                <a:latin typeface="Comic Sans MS" pitchFamily="66" charset="0"/>
              </a:rPr>
              <a:t>ethanol, ether</a:t>
            </a:r>
          </a:p>
          <a:p>
            <a:endParaRPr lang="en-US" dirty="0">
              <a:latin typeface="Comic Sans MS" pitchFamily="66" charset="0"/>
            </a:endParaRPr>
          </a:p>
          <a:p>
            <a:pPr>
              <a:buBlip>
                <a:blip r:embed="rId2"/>
              </a:buBlip>
            </a:pPr>
            <a:r>
              <a:rPr lang="en-US" sz="2800" dirty="0">
                <a:solidFill>
                  <a:srgbClr val="660033"/>
                </a:solidFill>
                <a:latin typeface="Comic Sans MS" pitchFamily="66" charset="0"/>
              </a:rPr>
              <a:t>Insoluble in </a:t>
            </a:r>
            <a:r>
              <a:rPr lang="en-US" sz="2800" dirty="0">
                <a:latin typeface="Comic Sans MS" pitchFamily="66" charset="0"/>
              </a:rPr>
              <a:t>water</a:t>
            </a:r>
          </a:p>
          <a:p>
            <a:endParaRPr lang="en-US" sz="2400" dirty="0">
              <a:latin typeface="Comic Sans MS" pitchFamily="66" charset="0"/>
            </a:endParaRPr>
          </a:p>
          <a:p>
            <a:pPr>
              <a:buBlip>
                <a:blip r:embed="rId2"/>
              </a:buBlip>
            </a:pPr>
            <a:r>
              <a:rPr lang="en-US" sz="2800" dirty="0">
                <a:solidFill>
                  <a:srgbClr val="002060"/>
                </a:solidFill>
                <a:latin typeface="Comic Sans MS" pitchFamily="66" charset="0"/>
              </a:rPr>
              <a:t>Melting point: </a:t>
            </a:r>
            <a:r>
              <a:rPr lang="en-US" sz="2800" dirty="0">
                <a:latin typeface="Comic Sans MS" pitchFamily="66" charset="0"/>
              </a:rPr>
              <a:t>146 °C</a:t>
            </a:r>
          </a:p>
          <a:p>
            <a:endParaRPr lang="en-US" sz="2400" dirty="0">
              <a:latin typeface="Comic Sans MS" pitchFamily="66" charset="0"/>
            </a:endParaRPr>
          </a:p>
          <a:p>
            <a:pPr>
              <a:buBlip>
                <a:blip r:embed="rId2"/>
              </a:buBlip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Solid, </a:t>
            </a:r>
            <a:r>
              <a:rPr lang="en-US" sz="2800" dirty="0">
                <a:solidFill>
                  <a:srgbClr val="FF6600"/>
                </a:solidFill>
                <a:latin typeface="Comic Sans MS" pitchFamily="66" charset="0"/>
              </a:rPr>
              <a:t>orange</a:t>
            </a:r>
          </a:p>
        </p:txBody>
      </p:sp>
      <p:sp>
        <p:nvSpPr>
          <p:cNvPr id="8" name="AutoShape 2" descr="4-Nitroaniline ≥99% | Sigma-Aldric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4" descr="4-Nitroaniline ≥99% | Sigma-Aldrich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150" y="4800600"/>
            <a:ext cx="2762250" cy="14192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1" y="123159"/>
            <a:ext cx="1219200" cy="12192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8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0298" y="943743"/>
            <a:ext cx="1228725" cy="12287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9738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457200"/>
            <a:ext cx="8229600" cy="819912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pharmaceutical use :-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28600" y="1905000"/>
            <a:ext cx="8229600" cy="350520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Synthesis of </a:t>
            </a:r>
            <a:r>
              <a:rPr lang="en-US" u="sng" dirty="0" err="1">
                <a:solidFill>
                  <a:srgbClr val="D60093"/>
                </a:solidFill>
              </a:rPr>
              <a:t>Dicloran</a:t>
            </a:r>
            <a:endParaRPr lang="en-US" dirty="0">
              <a:solidFill>
                <a:srgbClr val="FF0000"/>
              </a:solidFill>
            </a:endParaRPr>
          </a:p>
          <a:p>
            <a:pPr>
              <a:buFont typeface="Wingdings 2"/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 fontAlgn="base">
              <a:buNone/>
            </a:pPr>
            <a:r>
              <a:rPr lang="en-US"/>
              <a:t>  Non-steroidal </a:t>
            </a:r>
            <a:r>
              <a:rPr lang="en-US" dirty="0"/>
              <a:t>anti-inflammatory (NSAID) drug  used to treat pain associated with conditions like Gout, Migraine, Rheumatoid Arthritis and in mild to moderate fever in some cases.</a:t>
            </a: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9938" y="4495800"/>
            <a:ext cx="1763814" cy="225768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Freeform 8"/>
          <p:cNvSpPr/>
          <p:nvPr/>
        </p:nvSpPr>
        <p:spPr>
          <a:xfrm>
            <a:off x="3790335" y="2168013"/>
            <a:ext cx="648930" cy="648929"/>
          </a:xfrm>
          <a:custGeom>
            <a:avLst/>
            <a:gdLst>
              <a:gd name="connsiteX0" fmla="*/ 0 w 648930"/>
              <a:gd name="connsiteY0" fmla="*/ 0 h 648929"/>
              <a:gd name="connsiteX1" fmla="*/ 88491 w 648930"/>
              <a:gd name="connsiteY1" fmla="*/ 14748 h 648929"/>
              <a:gd name="connsiteX2" fmla="*/ 103239 w 648930"/>
              <a:gd name="connsiteY2" fmla="*/ 58993 h 648929"/>
              <a:gd name="connsiteX3" fmla="*/ 162233 w 648930"/>
              <a:gd name="connsiteY3" fmla="*/ 73742 h 648929"/>
              <a:gd name="connsiteX4" fmla="*/ 206478 w 648930"/>
              <a:gd name="connsiteY4" fmla="*/ 88490 h 648929"/>
              <a:gd name="connsiteX5" fmla="*/ 221226 w 648930"/>
              <a:gd name="connsiteY5" fmla="*/ 221226 h 648929"/>
              <a:gd name="connsiteX6" fmla="*/ 353962 w 648930"/>
              <a:gd name="connsiteY6" fmla="*/ 265471 h 648929"/>
              <a:gd name="connsiteX7" fmla="*/ 471949 w 648930"/>
              <a:gd name="connsiteY7" fmla="*/ 339213 h 648929"/>
              <a:gd name="connsiteX8" fmla="*/ 516194 w 648930"/>
              <a:gd name="connsiteY8" fmla="*/ 368710 h 648929"/>
              <a:gd name="connsiteX9" fmla="*/ 604684 w 648930"/>
              <a:gd name="connsiteY9" fmla="*/ 442452 h 648929"/>
              <a:gd name="connsiteX10" fmla="*/ 648930 w 648930"/>
              <a:gd name="connsiteY10" fmla="*/ 457200 h 648929"/>
              <a:gd name="connsiteX11" fmla="*/ 634181 w 648930"/>
              <a:gd name="connsiteY11" fmla="*/ 398206 h 648929"/>
              <a:gd name="connsiteX12" fmla="*/ 604684 w 648930"/>
              <a:gd name="connsiteY12" fmla="*/ 353961 h 648929"/>
              <a:gd name="connsiteX13" fmla="*/ 619433 w 648930"/>
              <a:gd name="connsiteY13" fmla="*/ 412955 h 648929"/>
              <a:gd name="connsiteX14" fmla="*/ 648930 w 648930"/>
              <a:gd name="connsiteY14" fmla="*/ 501445 h 648929"/>
              <a:gd name="connsiteX15" fmla="*/ 604684 w 648930"/>
              <a:gd name="connsiteY15" fmla="*/ 516193 h 648929"/>
              <a:gd name="connsiteX16" fmla="*/ 545691 w 648930"/>
              <a:gd name="connsiteY16" fmla="*/ 530942 h 648929"/>
              <a:gd name="connsiteX17" fmla="*/ 412955 w 648930"/>
              <a:gd name="connsiteY17" fmla="*/ 575187 h 648929"/>
              <a:gd name="connsiteX18" fmla="*/ 250723 w 648930"/>
              <a:gd name="connsiteY18" fmla="*/ 619432 h 648929"/>
              <a:gd name="connsiteX19" fmla="*/ 162233 w 648930"/>
              <a:gd name="connsiteY19" fmla="*/ 648929 h 648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48930" h="648929">
                <a:moveTo>
                  <a:pt x="0" y="0"/>
                </a:moveTo>
                <a:cubicBezTo>
                  <a:pt x="29497" y="4916"/>
                  <a:pt x="62527" y="-88"/>
                  <a:pt x="88491" y="14748"/>
                </a:cubicBezTo>
                <a:cubicBezTo>
                  <a:pt x="101989" y="22461"/>
                  <a:pt x="91100" y="49281"/>
                  <a:pt x="103239" y="58993"/>
                </a:cubicBezTo>
                <a:cubicBezTo>
                  <a:pt x="119067" y="71656"/>
                  <a:pt x="142743" y="68173"/>
                  <a:pt x="162233" y="73742"/>
                </a:cubicBezTo>
                <a:cubicBezTo>
                  <a:pt x="177181" y="78013"/>
                  <a:pt x="191730" y="83574"/>
                  <a:pt x="206478" y="88490"/>
                </a:cubicBezTo>
                <a:cubicBezTo>
                  <a:pt x="211394" y="132735"/>
                  <a:pt x="206013" y="179389"/>
                  <a:pt x="221226" y="221226"/>
                </a:cubicBezTo>
                <a:cubicBezTo>
                  <a:pt x="234605" y="258018"/>
                  <a:pt x="342039" y="263484"/>
                  <a:pt x="353962" y="265471"/>
                </a:cubicBezTo>
                <a:cubicBezTo>
                  <a:pt x="424720" y="371607"/>
                  <a:pt x="324519" y="240925"/>
                  <a:pt x="471949" y="339213"/>
                </a:cubicBezTo>
                <a:cubicBezTo>
                  <a:pt x="486697" y="349045"/>
                  <a:pt x="502577" y="357362"/>
                  <a:pt x="516194" y="368710"/>
                </a:cubicBezTo>
                <a:cubicBezTo>
                  <a:pt x="565117" y="409479"/>
                  <a:pt x="549761" y="414991"/>
                  <a:pt x="604684" y="442452"/>
                </a:cubicBezTo>
                <a:cubicBezTo>
                  <a:pt x="618589" y="449404"/>
                  <a:pt x="634181" y="452284"/>
                  <a:pt x="648930" y="457200"/>
                </a:cubicBezTo>
                <a:cubicBezTo>
                  <a:pt x="644014" y="437535"/>
                  <a:pt x="642166" y="416837"/>
                  <a:pt x="634181" y="398206"/>
                </a:cubicBezTo>
                <a:cubicBezTo>
                  <a:pt x="627199" y="381914"/>
                  <a:pt x="617217" y="341427"/>
                  <a:pt x="604684" y="353961"/>
                </a:cubicBezTo>
                <a:cubicBezTo>
                  <a:pt x="590351" y="368294"/>
                  <a:pt x="613608" y="393540"/>
                  <a:pt x="619433" y="412955"/>
                </a:cubicBezTo>
                <a:cubicBezTo>
                  <a:pt x="628367" y="442736"/>
                  <a:pt x="648930" y="501445"/>
                  <a:pt x="648930" y="501445"/>
                </a:cubicBezTo>
                <a:cubicBezTo>
                  <a:pt x="634181" y="506361"/>
                  <a:pt x="619632" y="511922"/>
                  <a:pt x="604684" y="516193"/>
                </a:cubicBezTo>
                <a:cubicBezTo>
                  <a:pt x="585194" y="521762"/>
                  <a:pt x="564670" y="523825"/>
                  <a:pt x="545691" y="530942"/>
                </a:cubicBezTo>
                <a:cubicBezTo>
                  <a:pt x="406130" y="583278"/>
                  <a:pt x="574552" y="542869"/>
                  <a:pt x="412955" y="575187"/>
                </a:cubicBezTo>
                <a:cubicBezTo>
                  <a:pt x="297055" y="633138"/>
                  <a:pt x="416544" y="581166"/>
                  <a:pt x="250723" y="619432"/>
                </a:cubicBezTo>
                <a:cubicBezTo>
                  <a:pt x="220427" y="626423"/>
                  <a:pt x="162233" y="648929"/>
                  <a:pt x="162233" y="648929"/>
                </a:cubicBezTo>
              </a:path>
            </a:pathLst>
          </a:cu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432" y="4419727"/>
            <a:ext cx="2400300" cy="240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962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828800" y="533400"/>
            <a:ext cx="5334000" cy="820737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Chemical Equation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" name="Picture 7" descr="C:\Program Files\Microsoft Office\MEDIA\OFFICE12\Lines\BD21328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1447800"/>
            <a:ext cx="4381500" cy="95250"/>
          </a:xfrm>
          <a:prstGeom prst="rect">
            <a:avLst/>
          </a:prstGeom>
          <a:noFill/>
        </p:spPr>
      </p:pic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4772635"/>
            <a:ext cx="5687961" cy="2085365"/>
          </a:xfrm>
          <a:prstGeom prst="rect">
            <a:avLst/>
          </a:prstGeom>
        </p:spPr>
      </p:pic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5224913"/>
              </p:ext>
            </p:extLst>
          </p:nvPr>
        </p:nvGraphicFramePr>
        <p:xfrm>
          <a:off x="1066800" y="1981200"/>
          <a:ext cx="7540549" cy="249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4" imgW="6325794" imgH="2091985" progId="ChemDraw.Document.6.0">
                  <p:embed/>
                </p:oleObj>
              </mc:Choice>
              <mc:Fallback>
                <p:oleObj name="CS ChemDraw Drawing" r:id="rId4" imgW="6325794" imgH="2091985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66800" y="1981200"/>
                        <a:ext cx="7540549" cy="2493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10389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524000"/>
            <a:ext cx="8001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In round bottom flask add crude p-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nitroacetanilide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with 3 mL of water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4 mL of concentrated hydrochloric acid. Reflux the mixture gently for 15–20 minutes. an orange-colored solution is formed. 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cool the mixture then pour the solution to beaker contain chipped ice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The mixture must be distinctly alkaline at the time of the mixing; test with indicator papers by adding 10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% NaOH drop by drop. 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Collect the orange-yellow precipitate of p-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nitroaniline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with suction and wash it with cold water. Recrystallize the product from a large volume of hot water; about 30 mL of water will be required per gram of material. 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209800" y="218153"/>
            <a:ext cx="4649787" cy="6858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normalizeH="0" baseline="0" noProof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procedure</a:t>
            </a:r>
          </a:p>
        </p:txBody>
      </p:sp>
      <p:pic>
        <p:nvPicPr>
          <p:cNvPr id="23555" name="Picture 3" descr="C:\Program Files\Microsoft Office\MEDIA\OFFICE14\Lines\BD10289_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7587" y="1143000"/>
            <a:ext cx="4572000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846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6c8ae00a2abe21f8cb82d31d1d7b7d9.jpg"/>
          <p:cNvPicPr>
            <a:picLocks noChangeAspect="1"/>
          </p:cNvPicPr>
          <p:nvPr/>
        </p:nvPicPr>
        <p:blipFill>
          <a:blip r:embed="rId2" cstate="print"/>
          <a:srcRect t="11112" b="7778"/>
          <a:stretch>
            <a:fillRect/>
          </a:stretch>
        </p:blipFill>
        <p:spPr>
          <a:xfrm>
            <a:off x="990600" y="990600"/>
            <a:ext cx="6858000" cy="5562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737</TotalTime>
  <Words>197</Words>
  <Application>Microsoft Office PowerPoint</Application>
  <PresentationFormat>On-screen Show (4:3)</PresentationFormat>
  <Paragraphs>26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Calibri</vt:lpstr>
      <vt:lpstr>Comic Sans MS</vt:lpstr>
      <vt:lpstr>Constantia</vt:lpstr>
      <vt:lpstr>Times New Roman</vt:lpstr>
      <vt:lpstr>Wingdings 2</vt:lpstr>
      <vt:lpstr>Flow</vt:lpstr>
      <vt:lpstr>CS ChemDraw Drawing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 p-nitro acetanilide</dc:title>
  <dc:creator>Lenovo</dc:creator>
  <cp:lastModifiedBy>hp</cp:lastModifiedBy>
  <cp:revision>206</cp:revision>
  <dcterms:created xsi:type="dcterms:W3CDTF">2018-04-19T17:16:15Z</dcterms:created>
  <dcterms:modified xsi:type="dcterms:W3CDTF">2024-04-07T19:00:39Z</dcterms:modified>
</cp:coreProperties>
</file>