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58" r:id="rId5"/>
    <p:sldId id="263" r:id="rId6"/>
    <p:sldId id="270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33CC"/>
    <a:srgbClr val="D60093"/>
    <a:srgbClr val="660033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94660"/>
  </p:normalViewPr>
  <p:slideViewPr>
    <p:cSldViewPr>
      <p:cViewPr varScale="1">
        <p:scale>
          <a:sx n="74" d="100"/>
          <a:sy n="74" d="100"/>
        </p:scale>
        <p:origin x="1675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8C6687C-C17E-46F5-ACC0-0A9643E2BA16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914400" y="1524000"/>
            <a:ext cx="7851648" cy="18288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600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Synthesis of                     p-</a:t>
            </a:r>
            <a:r>
              <a:rPr lang="en-US" sz="6000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anisal</a:t>
            </a:r>
            <a:r>
              <a:rPr lang="en-US" sz="600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acetophenone</a:t>
            </a:r>
          </a:p>
        </p:txBody>
      </p:sp>
      <p:pic>
        <p:nvPicPr>
          <p:cNvPr id="10" name="Picture 9" descr="png-lab-equipment-please-excuse-the-mess-whilst-i-m-setting-up-the-lab-equipment-the-labs-will-be-opening-real-soon-48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90851" y="4822823"/>
            <a:ext cx="2438400" cy="1828801"/>
          </a:xfrm>
          <a:prstGeom prst="rect">
            <a:avLst/>
          </a:prstGeom>
        </p:spPr>
      </p:pic>
      <p:pic>
        <p:nvPicPr>
          <p:cNvPr id="5" name="Picture 4" descr="64-51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3200400"/>
            <a:ext cx="2438399" cy="3657600"/>
          </a:xfrm>
          <a:prstGeom prst="rect">
            <a:avLst/>
          </a:prstGeom>
        </p:spPr>
      </p:pic>
      <p:sp>
        <p:nvSpPr>
          <p:cNvPr id="6" name="Rectangle 118">
            <a:extLst>
              <a:ext uri="{FF2B5EF4-FFF2-40B4-BE49-F238E27FC236}">
                <a16:creationId xmlns:a16="http://schemas.microsoft.com/office/drawing/2014/main" id="{6A9FFCA5-969A-4A6D-A676-5B658F198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5093110"/>
            <a:ext cx="4321175" cy="112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  <a:cs typeface="Arial" charset="0"/>
              </a:rPr>
              <a:t>By:</a:t>
            </a:r>
          </a:p>
          <a:p>
            <a:pPr algn="ctr" rt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  <a:cs typeface="Arial" charset="0"/>
              </a:rPr>
              <a:t>M.Sc. </a:t>
            </a:r>
            <a:r>
              <a:rPr lang="en-US" sz="2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  <a:cs typeface="Arial" charset="0"/>
              </a:rPr>
              <a:t>Hala</a:t>
            </a:r>
            <a:r>
              <a:rPr lang="en-US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  <a:cs typeface="Arial" charset="0"/>
              </a:rPr>
              <a:t> Ayad M. 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143000"/>
            <a:ext cx="82296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Before coming to synthesis …</a:t>
            </a:r>
          </a:p>
        </p:txBody>
      </p:sp>
      <p:sp>
        <p:nvSpPr>
          <p:cNvPr id="6" name="Rectangle 5"/>
          <p:cNvSpPr/>
          <p:nvPr/>
        </p:nvSpPr>
        <p:spPr>
          <a:xfrm>
            <a:off x="471585" y="2514600"/>
            <a:ext cx="844381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Blip>
                <a:blip r:embed="rId2"/>
              </a:buBlip>
            </a:pPr>
            <a:r>
              <a:rPr lang="en-US" sz="2800" i="1" dirty="0">
                <a:latin typeface="Comic Sans MS" pitchFamily="66" charset="0"/>
              </a:rPr>
              <a:t> </a:t>
            </a:r>
            <a:r>
              <a:rPr lang="en-US" sz="2800" i="1" dirty="0">
                <a:solidFill>
                  <a:srgbClr val="7030A0"/>
                </a:solidFill>
                <a:latin typeface="Comic Sans MS" pitchFamily="66" charset="0"/>
              </a:rPr>
              <a:t>IUPAC: </a:t>
            </a:r>
            <a:r>
              <a:rPr lang="en-US" sz="2800" i="1" dirty="0">
                <a:latin typeface="Comic Sans MS" pitchFamily="66" charset="0"/>
              </a:rPr>
              <a:t>f 1-(4-methoxyphenyl)-3-phenylprop-2-en-1-one</a:t>
            </a:r>
            <a:endParaRPr lang="en-US" dirty="0"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en-US" sz="2800" dirty="0">
                <a:solidFill>
                  <a:srgbClr val="C00000"/>
                </a:solidFill>
                <a:latin typeface="Comic Sans MS" pitchFamily="66" charset="0"/>
              </a:rPr>
              <a:t>Dissolved in </a:t>
            </a:r>
            <a:r>
              <a:rPr lang="en-US" sz="2800" dirty="0">
                <a:latin typeface="Comic Sans MS" pitchFamily="66" charset="0"/>
              </a:rPr>
              <a:t>ethanol</a:t>
            </a:r>
          </a:p>
          <a:p>
            <a:endParaRPr lang="en-US" dirty="0"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en-US" sz="2800" dirty="0">
                <a:solidFill>
                  <a:srgbClr val="660033"/>
                </a:solidFill>
                <a:latin typeface="Comic Sans MS" pitchFamily="66" charset="0"/>
              </a:rPr>
              <a:t>Insoluble in </a:t>
            </a:r>
            <a:r>
              <a:rPr lang="en-US" sz="2800" dirty="0">
                <a:latin typeface="Comic Sans MS" pitchFamily="66" charset="0"/>
              </a:rPr>
              <a:t>water</a:t>
            </a:r>
          </a:p>
          <a:p>
            <a:endParaRPr lang="en-US" sz="2400" dirty="0"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en-US" sz="2800" dirty="0">
                <a:solidFill>
                  <a:srgbClr val="002060"/>
                </a:solidFill>
                <a:latin typeface="Comic Sans MS" pitchFamily="66" charset="0"/>
              </a:rPr>
              <a:t>Melting point: </a:t>
            </a:r>
            <a:r>
              <a:rPr lang="en-US" sz="2800" dirty="0">
                <a:latin typeface="Comic Sans MS" pitchFamily="66" charset="0"/>
              </a:rPr>
              <a:t>73-76 °C</a:t>
            </a:r>
          </a:p>
          <a:p>
            <a:endParaRPr lang="en-US" sz="2400" dirty="0"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Solid, </a:t>
            </a:r>
            <a:r>
              <a:rPr lang="en-US" sz="2800" dirty="0">
                <a:solidFill>
                  <a:srgbClr val="FF9900"/>
                </a:solidFill>
                <a:latin typeface="Comic Sans MS" pitchFamily="66" charset="0"/>
              </a:rPr>
              <a:t>yellow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0F284DA-DC8D-4214-B958-8A3858654B4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9391"/>
          <a:stretch/>
        </p:blipFill>
        <p:spPr>
          <a:xfrm>
            <a:off x="5943600" y="4864893"/>
            <a:ext cx="2428875" cy="17002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E3ECDEE-1113-49AB-ABEE-3BBF534DEBD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3483" t="4520" r="1750" b="17090"/>
          <a:stretch/>
        </p:blipFill>
        <p:spPr>
          <a:xfrm>
            <a:off x="6350634" y="3200400"/>
            <a:ext cx="1614805" cy="132159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612" y="245848"/>
            <a:ext cx="2438400" cy="819912"/>
          </a:xfrm>
        </p:spPr>
        <p:txBody>
          <a:bodyPr>
            <a:normAutofit/>
          </a:bodyPr>
          <a:lstStyle/>
          <a:p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Theory:-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406" y="1447280"/>
            <a:ext cx="8195187" cy="2992652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7030A0"/>
                </a:solidFill>
              </a:rPr>
              <a:t>Aldol condensation</a:t>
            </a:r>
            <a:r>
              <a:rPr lang="en-US" dirty="0">
                <a:solidFill>
                  <a:srgbClr val="FF0000"/>
                </a:solidFill>
              </a:rPr>
              <a:t>) :- Reaction between </a:t>
            </a:r>
            <a:r>
              <a:rPr lang="en-US" dirty="0">
                <a:solidFill>
                  <a:srgbClr val="7030A0"/>
                </a:solidFill>
              </a:rPr>
              <a:t>2 aldehydes (have </a:t>
            </a:r>
            <a:r>
              <a:rPr lang="el-GR" dirty="0">
                <a:solidFill>
                  <a:srgbClr val="FF0000"/>
                </a:solidFill>
              </a:rPr>
              <a:t>α</a:t>
            </a:r>
            <a:r>
              <a:rPr lang="en-US" dirty="0">
                <a:solidFill>
                  <a:srgbClr val="FF0000"/>
                </a:solidFill>
              </a:rPr>
              <a:t>-H</a:t>
            </a:r>
            <a:r>
              <a:rPr lang="en-US" dirty="0">
                <a:solidFill>
                  <a:srgbClr val="7030A0"/>
                </a:solidFill>
              </a:rPr>
              <a:t>) </a:t>
            </a:r>
            <a:r>
              <a:rPr lang="en-US" dirty="0">
                <a:solidFill>
                  <a:srgbClr val="FF0000"/>
                </a:solidFill>
              </a:rPr>
              <a:t>or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2 ketones </a:t>
            </a:r>
            <a:r>
              <a:rPr lang="en-US" dirty="0">
                <a:solidFill>
                  <a:srgbClr val="7030A0"/>
                </a:solidFill>
              </a:rPr>
              <a:t>(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have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l-GR" dirty="0">
                <a:solidFill>
                  <a:srgbClr val="FF0000"/>
                </a:solidFill>
              </a:rPr>
              <a:t>α</a:t>
            </a:r>
            <a:r>
              <a:rPr lang="en-US" dirty="0">
                <a:solidFill>
                  <a:srgbClr val="FF0000"/>
                </a:solidFill>
              </a:rPr>
              <a:t>-H</a:t>
            </a:r>
            <a:r>
              <a:rPr lang="en-US" dirty="0">
                <a:solidFill>
                  <a:srgbClr val="7030A0"/>
                </a:solidFill>
              </a:rPr>
              <a:t>)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in the presences of dilute base to </a:t>
            </a:r>
            <a:r>
              <a:rPr lang="en-US" dirty="0">
                <a:solidFill>
                  <a:srgbClr val="D60093"/>
                </a:solidFill>
              </a:rPr>
              <a:t>form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l-GR" dirty="0">
                <a:solidFill>
                  <a:srgbClr val="D60093"/>
                </a:solidFill>
              </a:rPr>
              <a:t>β-</a:t>
            </a:r>
            <a:r>
              <a:rPr lang="en-US" dirty="0">
                <a:solidFill>
                  <a:srgbClr val="D60093"/>
                </a:solidFill>
              </a:rPr>
              <a:t>hydroxy carbonyl </a:t>
            </a:r>
            <a:r>
              <a:rPr lang="en-US" dirty="0">
                <a:solidFill>
                  <a:srgbClr val="FF0000"/>
                </a:solidFill>
              </a:rPr>
              <a:t>compound.</a:t>
            </a:r>
          </a:p>
          <a:p>
            <a:pPr algn="just"/>
            <a:r>
              <a:rPr lang="en-US" dirty="0">
                <a:solidFill>
                  <a:srgbClr val="33CC33"/>
                </a:solidFill>
              </a:rPr>
              <a:t>(</a:t>
            </a:r>
            <a:r>
              <a:rPr lang="en-US" dirty="0" err="1">
                <a:solidFill>
                  <a:srgbClr val="33CC33"/>
                </a:solidFill>
              </a:rPr>
              <a:t>claisen</a:t>
            </a:r>
            <a:r>
              <a:rPr lang="en-US" dirty="0">
                <a:solidFill>
                  <a:srgbClr val="33CC33"/>
                </a:solidFill>
              </a:rPr>
              <a:t> </a:t>
            </a:r>
            <a:r>
              <a:rPr lang="en-US" dirty="0" err="1">
                <a:solidFill>
                  <a:srgbClr val="33CC33"/>
                </a:solidFill>
              </a:rPr>
              <a:t>schmidt</a:t>
            </a:r>
            <a:r>
              <a:rPr lang="en-US" dirty="0">
                <a:solidFill>
                  <a:srgbClr val="33CC33"/>
                </a:solidFill>
              </a:rPr>
              <a:t> condensation):- </a:t>
            </a:r>
            <a:r>
              <a:rPr lang="en-US" dirty="0">
                <a:solidFill>
                  <a:srgbClr val="FF33CC"/>
                </a:solidFill>
              </a:rPr>
              <a:t>When product of aldol condensation dehydration by using  excess of base or higher temperature  lead to form </a:t>
            </a:r>
            <a:r>
              <a:rPr lang="en-US" dirty="0" err="1">
                <a:solidFill>
                  <a:srgbClr val="33CC33"/>
                </a:solidFill>
              </a:rPr>
              <a:t>form</a:t>
            </a:r>
            <a:r>
              <a:rPr lang="en-US" dirty="0">
                <a:solidFill>
                  <a:srgbClr val="33CC33"/>
                </a:solidFill>
              </a:rPr>
              <a:t> </a:t>
            </a:r>
            <a:r>
              <a:rPr lang="el-GR" dirty="0">
                <a:solidFill>
                  <a:srgbClr val="33CC33"/>
                </a:solidFill>
              </a:rPr>
              <a:t>α,β-</a:t>
            </a:r>
            <a:r>
              <a:rPr lang="en-US" dirty="0">
                <a:solidFill>
                  <a:srgbClr val="33CC33"/>
                </a:solidFill>
              </a:rPr>
              <a:t>unsaturated carbonyl compound which name</a:t>
            </a:r>
          </a:p>
          <a:p>
            <a:pPr algn="just">
              <a:buNone/>
            </a:pPr>
            <a:endParaRPr lang="en-US" dirty="0">
              <a:solidFill>
                <a:srgbClr val="FF0000"/>
              </a:solidFill>
            </a:endParaRPr>
          </a:p>
          <a:p>
            <a:pPr algn="just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3554" name="Picture 2" descr="Aldol condensation - Wikipedia">
            <a:extLst>
              <a:ext uri="{FF2B5EF4-FFF2-40B4-BE49-F238E27FC236}">
                <a16:creationId xmlns:a16="http://schemas.microsoft.com/office/drawing/2014/main" id="{0F840ADF-8BFB-45DA-892B-01B4C8479A1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901"/>
          <a:stretch/>
        </p:blipFill>
        <p:spPr bwMode="auto">
          <a:xfrm>
            <a:off x="587157" y="4724400"/>
            <a:ext cx="7969683" cy="17907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7064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533400"/>
            <a:ext cx="5334000" cy="82073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Chemical Equation</a:t>
            </a:r>
          </a:p>
        </p:txBody>
      </p:sp>
      <p:pic>
        <p:nvPicPr>
          <p:cNvPr id="1031" name="Picture 7" descr="C:\Program Files\Microsoft Office\MEDIA\OFFICE12\Lines\BD21328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447800"/>
            <a:ext cx="4381500" cy="95250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 descr="how_do_we_d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4924" y="4867481"/>
            <a:ext cx="3559076" cy="202001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06CDF23-8465-4ED4-A592-C0ED7D0992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384226"/>
            <a:ext cx="9144000" cy="2089547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247106" y="409576"/>
            <a:ext cx="4649787" cy="6858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normalizeH="0" baseline="0" noProof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procedure</a:t>
            </a: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43494" y="1581150"/>
            <a:ext cx="857151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In beaker add (1ml) of </a:t>
            </a:r>
            <a:r>
              <a:rPr lang="en-US" sz="2400" b="1" dirty="0">
                <a:solidFill>
                  <a:srgbClr val="7030A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anisaldehyde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 then (1 ml) </a:t>
            </a:r>
            <a:r>
              <a:rPr lang="en-US" sz="2400" b="1" dirty="0">
                <a:solidFill>
                  <a:srgbClr val="7030A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acetophenone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askerville Old Face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8575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b="1" dirty="0">
                <a:solidFill>
                  <a:srgbClr val="0070C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Add (3ml) of 96% ethanol solution , stir until dissolved  the reactant. </a:t>
            </a:r>
            <a:endParaRPr lang="en-US" sz="2000" b="1" dirty="0">
              <a:latin typeface="Baskerville Old Face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8575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b="1" dirty="0">
                <a:solidFill>
                  <a:srgbClr val="00B05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Add (5 drops) of (50%) NaOH, observed formation yellowish solution.</a:t>
            </a:r>
          </a:p>
          <a:p>
            <a:pPr lvl="0" indent="285750" fontAlgn="base">
              <a:spcBef>
                <a:spcPct val="0"/>
              </a:spcBef>
              <a:spcAft>
                <a:spcPct val="0"/>
              </a:spcAft>
            </a:pPr>
            <a:endParaRPr lang="en-US" sz="2000" b="1" dirty="0">
              <a:latin typeface="Baskerville Old Face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8575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b="1" dirty="0">
                <a:solidFill>
                  <a:srgbClr val="C0000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Shake the solution for (15min) after that the solution became thick. </a:t>
            </a:r>
            <a:r>
              <a:rPr lang="en-US" sz="2400" b="1">
                <a:solidFill>
                  <a:srgbClr val="C0000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Then shake </a:t>
            </a:r>
            <a:r>
              <a:rPr lang="en-US" sz="2400" b="1" dirty="0">
                <a:solidFill>
                  <a:srgbClr val="C0000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(15min) in ice bath.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6" name="Picture 4" descr="C:\Program Files\Microsoft Office\MEDIA\OFFICE12\Lines\BD21303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8203" y="1158240"/>
            <a:ext cx="4743450" cy="209550"/>
          </a:xfrm>
          <a:prstGeom prst="rect">
            <a:avLst/>
          </a:prstGeom>
          <a:noFill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3D554FA-F82E-4C8A-AE20-C7B49B197095}"/>
              </a:ext>
            </a:extLst>
          </p:cNvPr>
          <p:cNvSpPr/>
          <p:nvPr/>
        </p:nvSpPr>
        <p:spPr>
          <a:xfrm>
            <a:off x="343494" y="4724400"/>
            <a:ext cx="86860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8575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sz="1200" b="1" dirty="0">
              <a:latin typeface="Baskerville Old Face" pitchFamily="18" charset="0"/>
              <a:cs typeface="Arial" pitchFamily="34" charset="0"/>
            </a:endParaRPr>
          </a:p>
          <a:p>
            <a:pPr lvl="0" indent="28575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Filtrated the crude product and washed with cold ethanol.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Determine the yield.</a:t>
            </a:r>
          </a:p>
          <a:p>
            <a:pPr lvl="0" indent="285750" fontAlgn="base">
              <a:spcBef>
                <a:spcPct val="0"/>
              </a:spcBef>
              <a:spcAft>
                <a:spcPct val="0"/>
              </a:spcAft>
            </a:pPr>
            <a:endParaRPr lang="en-US" sz="1200" b="1" dirty="0">
              <a:latin typeface="Baskerville Old Face" pitchFamily="18" charset="0"/>
              <a:cs typeface="Arial" pitchFamily="34" charset="0"/>
            </a:endParaRPr>
          </a:p>
          <a:p>
            <a:pPr lvl="0" indent="28575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b="1" dirty="0">
                <a:solidFill>
                  <a:srgbClr val="D60093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Crude produced re-crystallization with minimum amount of methanol. Determine the yield. </a:t>
            </a:r>
            <a:endParaRPr lang="en-US" sz="2400" b="1" dirty="0">
              <a:solidFill>
                <a:srgbClr val="D60093"/>
              </a:solidFill>
            </a:endParaRPr>
          </a:p>
        </p:txBody>
      </p:sp>
    </p:spTree>
  </p:cSld>
  <p:clrMapOvr>
    <a:masterClrMapping/>
  </p:clrMapOvr>
  <p:transition>
    <p:cover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2037665"/>
            <a:ext cx="4800600" cy="6858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04800" y="762000"/>
            <a:ext cx="61798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28575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36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Calculate the yield % :-         </a:t>
            </a:r>
            <a:endParaRPr lang="en-US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51E0F04-7363-4348-9406-4E2991E7E438}"/>
              </a:ext>
            </a:extLst>
          </p:cNvPr>
          <p:cNvSpPr/>
          <p:nvPr/>
        </p:nvSpPr>
        <p:spPr>
          <a:xfrm>
            <a:off x="304800" y="5105400"/>
            <a:ext cx="1297858" cy="7667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55C813-3D0B-4536-A33A-D814432487C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046" t="9658" r="20437" b="69965"/>
          <a:stretch/>
        </p:blipFill>
        <p:spPr>
          <a:xfrm>
            <a:off x="1371600" y="3506872"/>
            <a:ext cx="6179897" cy="2370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019868"/>
      </p:ext>
    </p:extLst>
  </p:cSld>
  <p:clrMapOvr>
    <a:masterClrMapping/>
  </p:clrMapOvr>
  <p:transition>
    <p:strips dir="r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6c8ae00a2abe21f8cb82d31d1d7b7d9.jpg"/>
          <p:cNvPicPr>
            <a:picLocks noChangeAspect="1"/>
          </p:cNvPicPr>
          <p:nvPr/>
        </p:nvPicPr>
        <p:blipFill>
          <a:blip r:embed="rId2" cstate="print"/>
          <a:srcRect t="11112" b="7778"/>
          <a:stretch>
            <a:fillRect/>
          </a:stretch>
        </p:blipFill>
        <p:spPr>
          <a:xfrm>
            <a:off x="990600" y="990600"/>
            <a:ext cx="6858000" cy="5562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787</TotalTime>
  <Words>219</Words>
  <Application>Microsoft Office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Baskerville Old Face</vt:lpstr>
      <vt:lpstr>Calibri</vt:lpstr>
      <vt:lpstr>Comic Sans MS</vt:lpstr>
      <vt:lpstr>Constantia</vt:lpstr>
      <vt:lpstr>Times New Roman</vt:lpstr>
      <vt:lpstr>Wingdings 2</vt:lpstr>
      <vt:lpstr>Flow</vt:lpstr>
      <vt:lpstr>Synthesis of                     p-anisal acetophenone</vt:lpstr>
      <vt:lpstr>Before coming to synthesis …</vt:lpstr>
      <vt:lpstr>Theory:-</vt:lpstr>
      <vt:lpstr>Chemical Equation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 p-nitro acetanilide</dc:title>
  <dc:creator>Lenovo</dc:creator>
  <cp:lastModifiedBy>hp</cp:lastModifiedBy>
  <cp:revision>230</cp:revision>
  <dcterms:created xsi:type="dcterms:W3CDTF">2018-04-19T17:16:15Z</dcterms:created>
  <dcterms:modified xsi:type="dcterms:W3CDTF">2025-12-29T18:02:25Z</dcterms:modified>
</cp:coreProperties>
</file>