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5" r:id="rId3"/>
    <p:sldId id="260" r:id="rId4"/>
    <p:sldId id="262" r:id="rId5"/>
    <p:sldId id="267" r:id="rId6"/>
    <p:sldId id="266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C19FFF"/>
    <a:srgbClr val="D0005E"/>
    <a:srgbClr val="F1FF9B"/>
    <a:srgbClr val="FFE0A3"/>
    <a:srgbClr val="FF3399"/>
    <a:srgbClr val="70AC2E"/>
    <a:srgbClr val="CAB4EA"/>
    <a:srgbClr val="D3B5E9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64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19970" y="3887115"/>
            <a:ext cx="7772400" cy="763525"/>
          </a:xfrm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1FF9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4650640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458115"/>
          </a:xfrm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1FF9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1"/>
            <a:ext cx="7329840" cy="397032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5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7016195" cy="458115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140" y="1291130"/>
            <a:ext cx="8229600" cy="610820"/>
          </a:xfrm>
          <a:effectLst>
            <a:outerShdw blurRad="50800" dist="38100" dir="2700000" algn="tl" rotWithShape="0">
              <a:prstClr val="black">
                <a:alpha val="69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1FF9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90195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531813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31813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0.jpeg"/><Relationship Id="rId4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670605" y="1596540"/>
            <a:ext cx="7048727" cy="7635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F1FF9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>
                <a:ln w="11430"/>
                <a:solidFill>
                  <a:srgbClr val="CC33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Synthesis of benzoic acid from benzyl chloride </a:t>
            </a:r>
            <a:endParaRPr lang="en-US" sz="6000" b="1" dirty="0">
              <a:ln w="11430"/>
              <a:solidFill>
                <a:srgbClr val="CC33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48965" y="5719575"/>
            <a:ext cx="3054100" cy="610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Hala Ayad</a:t>
            </a:r>
          </a:p>
        </p:txBody>
      </p:sp>
    </p:spTree>
    <p:extLst>
      <p:ext uri="{BB962C8B-B14F-4D97-AF65-F5344CB8AC3E}">
        <p14:creationId xmlns:p14="http://schemas.microsoft.com/office/powerpoint/2010/main" val="4181076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hemistry Icons - 12,423 free vector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305" y="4932186"/>
            <a:ext cx="1784229" cy="1784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4234" y="2207360"/>
            <a:ext cx="8551480" cy="213787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IUPAC name: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Benzene carboxylic acid</a:t>
            </a:r>
            <a:r>
              <a:rPr lang="en-US" spc="-5" dirty="0">
                <a:solidFill>
                  <a:srgbClr val="0070C0"/>
                </a:solidFill>
                <a:latin typeface="Trebuchet MS"/>
                <a:cs typeface="Trebuchet MS"/>
              </a:rPr>
              <a:t> </a:t>
            </a:r>
          </a:p>
          <a:p>
            <a:r>
              <a:rPr lang="en-US" dirty="0">
                <a:solidFill>
                  <a:srgbClr val="0070C0"/>
                </a:solidFill>
              </a:rPr>
              <a:t>White powder or crystals</a:t>
            </a:r>
          </a:p>
          <a:p>
            <a:r>
              <a:rPr lang="en-US" dirty="0">
                <a:solidFill>
                  <a:srgbClr val="0070C0"/>
                </a:solidFill>
              </a:rPr>
              <a:t>Soluble in: </a:t>
            </a:r>
            <a:r>
              <a:rPr lang="en-US" dirty="0">
                <a:solidFill>
                  <a:srgbClr val="C00000"/>
                </a:solidFill>
              </a:rPr>
              <a:t>acetone, chloroform, alcohol, ether</a:t>
            </a:r>
          </a:p>
          <a:p>
            <a:r>
              <a:rPr lang="en-US" dirty="0">
                <a:solidFill>
                  <a:srgbClr val="0070C0"/>
                </a:solidFill>
              </a:rPr>
              <a:t>Melting point: 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</a:rPr>
              <a:t>122 °C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4234" y="768595"/>
            <a:ext cx="7521658" cy="458115"/>
          </a:xfrm>
        </p:spPr>
        <p:txBody>
          <a:bodyPr>
            <a:noAutofit/>
          </a:bodyPr>
          <a:lstStyle/>
          <a:p>
            <a:r>
              <a:rPr lang="en-US" sz="5400" dirty="0">
                <a:ln w="0"/>
                <a:solidFill>
                  <a:srgbClr val="CC3399"/>
                </a:solidFill>
                <a:effectLst>
                  <a:reflection blurRad="6350" stA="53000" endA="300" endPos="35500" dir="5400000" sy="-90000" algn="bl" rotWithShape="0"/>
                </a:effectLst>
              </a:rPr>
              <a:t>What is benzoic acid ???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59" t="17702" r="22602" b="26510"/>
          <a:stretch/>
        </p:blipFill>
        <p:spPr>
          <a:xfrm>
            <a:off x="6709871" y="5173868"/>
            <a:ext cx="2192042" cy="154254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943" y="2207360"/>
            <a:ext cx="952500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065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4390" y="4670814"/>
            <a:ext cx="360109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dirty="0">
                <a:latin typeface="Comic Sans MS" panose="030F0702030302020204" pitchFamily="66" charset="0"/>
              </a:rPr>
              <a:t>As ointment which is used for the treatment of fungal skin diseases</a:t>
            </a:r>
            <a:endParaRPr lang="ar-IQ" sz="2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2595" y="2335952"/>
            <a:ext cx="41230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Comic Sans MS" panose="030F0702030302020204" pitchFamily="66" charset="0"/>
              </a:rPr>
              <a:t>in the early 20th century Benzoic acid was used as an analgesic and antiseptic</a:t>
            </a:r>
            <a:endParaRPr lang="ar-IQ" sz="2400" dirty="0">
              <a:latin typeface="Comic Sans MS" panose="030F0702030302020204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51" t="14186" r="14502" b="10108"/>
          <a:stretch/>
        </p:blipFill>
        <p:spPr>
          <a:xfrm rot="7101919">
            <a:off x="5718231" y="2417992"/>
            <a:ext cx="592494" cy="154960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5325" y="2408922"/>
            <a:ext cx="1221640" cy="122164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72" t="16591" r="7022" b="38520"/>
          <a:stretch/>
        </p:blipFill>
        <p:spPr>
          <a:xfrm>
            <a:off x="5844788" y="4670814"/>
            <a:ext cx="2009433" cy="16548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90194">
            <a:off x="7839437" y="543614"/>
            <a:ext cx="889596" cy="953647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32024" y="476026"/>
            <a:ext cx="841030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4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What are uses of benzoic acid in pharmacy ???</a:t>
            </a:r>
          </a:p>
        </p:txBody>
      </p:sp>
    </p:spTree>
  </p:cSld>
  <p:clrMapOvr>
    <a:masterClrMapping/>
  </p:clrMapOvr>
  <p:transition>
    <p:spli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732259" y="527605"/>
            <a:ext cx="7772400" cy="763525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sng" strike="noStrike" kern="1200" cap="none" spc="0" normalizeH="0" baseline="0" noProof="0" dirty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0000" endA="300" endPos="50000" dist="29997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Chemical equation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785" y="1901950"/>
            <a:ext cx="7024430" cy="1679755"/>
          </a:xfrm>
          <a:prstGeom prst="rect">
            <a:avLst/>
          </a:prstGeom>
        </p:spPr>
      </p:pic>
      <p:pic>
        <p:nvPicPr>
          <p:cNvPr id="8" name="Picture 7" descr="155966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42159" y="5261459"/>
            <a:ext cx="1401841" cy="159654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59785" y="4497935"/>
            <a:ext cx="2595984" cy="1264980"/>
          </a:xfrm>
          <a:prstGeom prst="cloudCallout">
            <a:avLst>
              <a:gd name="adj1" fmla="val 37073"/>
              <a:gd name="adj2" fmla="val -139793"/>
            </a:avLst>
          </a:prstGeom>
          <a:effectLst>
            <a:glow rad="63500">
              <a:schemeClr val="accent2">
                <a:satMod val="175000"/>
                <a:alpha val="40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en-US" sz="2400" dirty="0">
                <a:latin typeface="Comic Sans MS" panose="030F0702030302020204" pitchFamily="66" charset="0"/>
              </a:rPr>
              <a:t>Hydrolysis step</a:t>
            </a:r>
            <a:endParaRPr lang="ar-IQ" sz="24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77410" y="4497935"/>
            <a:ext cx="2595984" cy="1264980"/>
          </a:xfrm>
          <a:prstGeom prst="cloudCallout">
            <a:avLst>
              <a:gd name="adj1" fmla="val -11819"/>
              <a:gd name="adj2" fmla="val -135477"/>
            </a:avLst>
          </a:prstGeom>
          <a:effectLst>
            <a:glow rad="63500">
              <a:schemeClr val="accent3">
                <a:satMod val="175000"/>
                <a:alpha val="40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en-US" sz="2400" dirty="0">
                <a:latin typeface="Comic Sans MS" panose="030F0702030302020204" pitchFamily="66" charset="0"/>
              </a:rPr>
              <a:t>Oxidation step</a:t>
            </a:r>
            <a:endParaRPr lang="ar-IQ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checke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6260" y="991636"/>
            <a:ext cx="534467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(2 ml) of benzyl chloride is added to a solution of (2 g) of anhydrous sodium carbonate (Na</a:t>
            </a:r>
            <a:r>
              <a:rPr lang="en-US" sz="1600" baseline="-25000" dirty="0">
                <a:solidFill>
                  <a:srgbClr val="000000"/>
                </a:solidFill>
                <a:latin typeface="Comic Sans MS" panose="030F0702030302020204" pitchFamily="66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CO</a:t>
            </a:r>
            <a:r>
              <a:rPr lang="en-US" sz="1600" baseline="-25000" dirty="0">
                <a:solidFill>
                  <a:srgbClr val="000000"/>
                </a:solidFill>
                <a:latin typeface="Comic Sans MS" panose="030F0702030302020204" pitchFamily="66" charset="0"/>
              </a:rPr>
              <a:t>3</a:t>
            </a:r>
            <a:r>
              <a:rPr lang="en-US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) that dissolved in 20 ml of distilled water in a round bottom flask. </a:t>
            </a:r>
          </a:p>
          <a:p>
            <a:pPr marL="342900" indent="-342900">
              <a:buAutoNum type="arabicPeriod"/>
            </a:pPr>
            <a:endParaRPr lang="en-US" sz="1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The round bottom flask is fitted with a water reflux condenser and heated. </a:t>
            </a:r>
          </a:p>
          <a:p>
            <a:pPr marL="342900" indent="-342900">
              <a:buAutoNum type="arabicPeriod"/>
            </a:pPr>
            <a:endParaRPr lang="en-US" sz="1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(4 g) of potassium permanganate (KMNO</a:t>
            </a:r>
            <a:r>
              <a:rPr lang="en-US" sz="1600" baseline="-25000" dirty="0">
                <a:solidFill>
                  <a:srgbClr val="000000"/>
                </a:solidFill>
                <a:latin typeface="Comic Sans MS" panose="030F0702030302020204" pitchFamily="66" charset="0"/>
              </a:rPr>
              <a:t>4</a:t>
            </a:r>
            <a:r>
              <a:rPr lang="en-US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) in 80 ml of water is added in small quantities through the water condenser. </a:t>
            </a:r>
          </a:p>
          <a:p>
            <a:pPr marL="342900" indent="-342900">
              <a:buAutoNum type="arabicPeriod"/>
            </a:pPr>
            <a:endParaRPr lang="en-US" sz="1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It is boiled for about 1 hour (formed dark brown precipitate)              . Then flask cooled</a:t>
            </a:r>
          </a:p>
          <a:p>
            <a:pPr marL="342900" indent="-342900">
              <a:buAutoNum type="arabicPeriod"/>
            </a:pPr>
            <a:endParaRPr lang="en-US" sz="1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Add hydrochloric acid (con.)               to this solution until the solution is acidic. Then add (</a:t>
            </a:r>
            <a:r>
              <a:rPr lang="en-US" sz="1600" dirty="0">
                <a:latin typeface="Comic Sans MS" panose="030F0702030302020204" pitchFamily="66" charset="0"/>
              </a:rPr>
              <a:t>4 g) of sodium sulfite are added to this mixture.      </a:t>
            </a:r>
            <a:r>
              <a:rPr lang="en-US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The precipitated benzoic acid is filtered and washed. </a:t>
            </a:r>
          </a:p>
          <a:p>
            <a:pPr marL="342900" indent="-342900">
              <a:buFontTx/>
              <a:buAutoNum type="arabicPeriod"/>
            </a:pPr>
            <a:endParaRPr lang="en-US" sz="12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The acid is recrystallized from boiling water. </a:t>
            </a:r>
            <a:endParaRPr lang="ar-IQ" sz="1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5195" y="31126"/>
            <a:ext cx="2712217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400" b="1" u="sng" dirty="0">
                <a:ln w="0"/>
                <a:solidFill>
                  <a:schemeClr val="accent3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Procedure </a:t>
            </a:r>
            <a:endParaRPr lang="ar-IQ" sz="4400" b="1" u="sng" dirty="0">
              <a:ln w="0"/>
              <a:solidFill>
                <a:schemeClr val="accent3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3640" y="1138425"/>
            <a:ext cx="3206806" cy="50992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27732" y="4192525"/>
            <a:ext cx="11408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  <a:latin typeface="Algerian" pitchFamily="82" charset="0"/>
              </a:rPr>
              <a:t>Why???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15364" y="4650640"/>
            <a:ext cx="11408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  <a:latin typeface="Algerian" pitchFamily="82" charset="0"/>
              </a:rPr>
              <a:t>Why???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77410" y="5108755"/>
            <a:ext cx="11408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  <a:latin typeface="Algerian" pitchFamily="82" charset="0"/>
              </a:rPr>
              <a:t>Why???</a:t>
            </a:r>
          </a:p>
        </p:txBody>
      </p:sp>
    </p:spTree>
    <p:extLst>
      <p:ext uri="{BB962C8B-B14F-4D97-AF65-F5344CB8AC3E}">
        <p14:creationId xmlns:p14="http://schemas.microsoft.com/office/powerpoint/2010/main" val="307997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aicImage-faqCopp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3935" y="4497935"/>
            <a:ext cx="2360065" cy="2360065"/>
          </a:xfrm>
          <a:prstGeom prst="rect">
            <a:avLst/>
          </a:prstGeom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29676" y="1528305"/>
            <a:ext cx="840411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u="none" strike="noStrike" cap="none" normalizeH="0" dirty="0">
                <a:ln>
                  <a:noFill/>
                </a:ln>
                <a:solidFill>
                  <a:srgbClr val="D60093"/>
                </a:solidFill>
                <a:effectLst/>
                <a:latin typeface="Comic Sans MS" pitchFamily="66" charset="0"/>
                <a:ea typeface="Calibri" pitchFamily="34" charset="0"/>
                <a:cs typeface="MV Boli" pitchFamily="2" charset="0"/>
              </a:rPr>
              <a:t>Why is dark brown precipitate formed through the reaction ????? 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mic Sans MS" pitchFamily="66" charset="0"/>
              <a:ea typeface="Calibri" pitchFamily="34" charset="0"/>
              <a:cs typeface="MV Boli" pitchFamily="2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z="2000" dirty="0">
                <a:solidFill>
                  <a:srgbClr val="333333"/>
                </a:solidFill>
                <a:latin typeface="Comic Sans MS" pitchFamily="66" charset="0"/>
                <a:ea typeface="Calibri" pitchFamily="34" charset="0"/>
                <a:cs typeface="MV Boli" pitchFamily="2" charset="0"/>
              </a:rPr>
              <a:t>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mic Sans MS" pitchFamily="66" charset="0"/>
                <a:ea typeface="Calibri" pitchFamily="34" charset="0"/>
                <a:cs typeface="MV Boli" pitchFamily="2" charset="0"/>
              </a:rPr>
              <a:t>because formation </a:t>
            </a:r>
            <a:r>
              <a:rPr lang="en-US" sz="2000" dirty="0">
                <a:solidFill>
                  <a:srgbClr val="333333"/>
                </a:solidFill>
                <a:latin typeface="Comic Sans MS" pitchFamily="66" charset="0"/>
                <a:ea typeface="Calibri" pitchFamily="34" charset="0"/>
                <a:cs typeface="MV Boli" pitchFamily="2" charset="0"/>
              </a:rPr>
              <a:t>of manganese dioxide (MnO</a:t>
            </a:r>
            <a:r>
              <a:rPr kumimoji="0" lang="en-US" sz="2000" b="0" i="0" u="none" strike="noStrike" cap="none" normalizeH="0" baseline="-25000" dirty="0">
                <a:ln>
                  <a:noFill/>
                </a:ln>
                <a:solidFill>
                  <a:srgbClr val="333333"/>
                </a:solidFill>
                <a:effectLst/>
                <a:latin typeface="Comic Sans MS" pitchFamily="66" charset="0"/>
                <a:ea typeface="Calibri" pitchFamily="34" charset="0"/>
                <a:cs typeface="MV Boli" pitchFamily="2" charset="0"/>
              </a:rPr>
              <a:t>4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333333"/>
                </a:solidFill>
                <a:effectLst/>
                <a:latin typeface="Comic Sans MS" pitchFamily="66" charset="0"/>
                <a:ea typeface="Calibri" pitchFamily="34" charset="0"/>
                <a:cs typeface="MV Boli" pitchFamily="2" charset="0"/>
              </a:rPr>
              <a:t>) oxidation reduction reaction.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29676" y="3157154"/>
            <a:ext cx="7620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Why is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00B05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dirty="0" err="1">
                <a:ln>
                  <a:noFill/>
                </a:ln>
                <a:solidFill>
                  <a:srgbClr val="00B05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HCl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00B05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(con.) added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????? 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00B05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mic Sans MS" pitchFamily="66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333333"/>
                </a:solidFill>
                <a:latin typeface="Comic Sans MS" pitchFamily="66" charset="0"/>
                <a:ea typeface="Calibri" pitchFamily="34" charset="0"/>
                <a:cs typeface="Arial" pitchFamily="34" charset="0"/>
              </a:rPr>
              <a:t>because benzoic acid as salt is formed and soluble in solution so add acid to formed benzoic acid which is insoluble in solution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333333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. 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9676" y="5108755"/>
            <a:ext cx="830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omic Sans MS" pitchFamily="66" charset="0"/>
              </a:rPr>
              <a:t>Why is sodium sulfite added ??????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>
                <a:latin typeface="Comic Sans MS" pitchFamily="66" charset="0"/>
              </a:rPr>
              <a:t> to removed manganese dioxide (MnO4) </a:t>
            </a:r>
          </a:p>
        </p:txBody>
      </p:sp>
      <p:sp>
        <p:nvSpPr>
          <p:cNvPr id="7" name="Rectangle 6"/>
          <p:cNvSpPr/>
          <p:nvPr/>
        </p:nvSpPr>
        <p:spPr>
          <a:xfrm>
            <a:off x="2138420" y="384334"/>
            <a:ext cx="4800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  <a:ea typeface="Calibri" pitchFamily="34" charset="0"/>
                <a:cs typeface="MV Boli" pitchFamily="2" charset="0"/>
              </a:rPr>
              <a:t>Question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2230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ice-Thank-You-P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4375" y="2512770"/>
            <a:ext cx="5266418" cy="230405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302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Algerian</vt:lpstr>
      <vt:lpstr>Arial</vt:lpstr>
      <vt:lpstr>Calibri</vt:lpstr>
      <vt:lpstr>Comic Sans MS</vt:lpstr>
      <vt:lpstr>Trebuchet MS</vt:lpstr>
      <vt:lpstr>Wingdings</vt:lpstr>
      <vt:lpstr>Office Theme</vt:lpstr>
      <vt:lpstr>PowerPoint Presentation</vt:lpstr>
      <vt:lpstr>What is benzoic acid ???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hp</cp:lastModifiedBy>
  <cp:revision>169</cp:revision>
  <dcterms:created xsi:type="dcterms:W3CDTF">2013-08-21T19:17:07Z</dcterms:created>
  <dcterms:modified xsi:type="dcterms:W3CDTF">2024-03-06T17:13:16Z</dcterms:modified>
</cp:coreProperties>
</file>