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85" r:id="rId4"/>
    <p:sldId id="287" r:id="rId5"/>
    <p:sldId id="269" r:id="rId6"/>
    <p:sldId id="270" r:id="rId7"/>
    <p:sldId id="272" r:id="rId8"/>
    <p:sldId id="286" r:id="rId9"/>
    <p:sldId id="296" r:id="rId10"/>
    <p:sldId id="300" r:id="rId11"/>
    <p:sldId id="303" r:id="rId12"/>
    <p:sldId id="302" r:id="rId13"/>
    <p:sldId id="304" r:id="rId14"/>
    <p:sldId id="307" r:id="rId15"/>
    <p:sldId id="305" r:id="rId16"/>
    <p:sldId id="306" r:id="rId17"/>
    <p:sldId id="310" r:id="rId18"/>
    <p:sldId id="309" r:id="rId19"/>
    <p:sldId id="311" r:id="rId20"/>
    <p:sldId id="312" r:id="rId21"/>
    <p:sldId id="273" r:id="rId22"/>
    <p:sldId id="274" r:id="rId23"/>
    <p:sldId id="288" r:id="rId24"/>
    <p:sldId id="275" r:id="rId25"/>
    <p:sldId id="276" r:id="rId26"/>
    <p:sldId id="282" r:id="rId27"/>
    <p:sldId id="283" r:id="rId28"/>
    <p:sldId id="292" r:id="rId29"/>
    <p:sldId id="293" r:id="rId30"/>
    <p:sldId id="289" r:id="rId31"/>
    <p:sldId id="284" r:id="rId32"/>
    <p:sldId id="294" r:id="rId33"/>
    <p:sldId id="290" r:id="rId34"/>
    <p:sldId id="298" r:id="rId35"/>
    <p:sldId id="299" r:id="rId36"/>
    <p:sldId id="278" r:id="rId37"/>
    <p:sldId id="295" r:id="rId38"/>
    <p:sldId id="313" r:id="rId39"/>
    <p:sldId id="291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1B6BC-8601-485D-B2F3-3D41D88EAB5A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4E4E1-7A1C-40A8-8583-3C0EC025A7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ugs.com/drug-class/benzodiazepines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ugs.com/mcd/irritable-bowel-syndrome" TargetMode="External"/><Relationship Id="rId2" Type="http://schemas.openxmlformats.org/officeDocument/2006/relationships/hyperlink" Target="https://www.drugs.com/mcd/peptic-ulce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285860"/>
            <a:ext cx="7772400" cy="231459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i="1" dirty="0" smtClean="0"/>
              <a:t>Irritable bowel syndrome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Done by</a:t>
            </a:r>
          </a:p>
          <a:p>
            <a:r>
              <a:rPr lang="en-US" dirty="0" smtClean="0"/>
              <a:t>Assist. </a:t>
            </a:r>
            <a:r>
              <a:rPr lang="en-US" dirty="0" err="1" smtClean="0"/>
              <a:t>lec</a:t>
            </a:r>
            <a:r>
              <a:rPr lang="en-US" dirty="0" smtClean="0"/>
              <a:t>. Shaymaa Hasan Abbas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Pictures\download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857232"/>
            <a:ext cx="3286148" cy="4071966"/>
          </a:xfrm>
          <a:prstGeom prst="rect">
            <a:avLst/>
          </a:prstGeom>
          <a:noFill/>
        </p:spPr>
      </p:pic>
      <p:pic>
        <p:nvPicPr>
          <p:cNvPr id="3075" name="Picture 3" descr="C:\Users\HP\Pictures\download (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928670"/>
            <a:ext cx="3571900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Isopropamide</a:t>
            </a:r>
            <a:r>
              <a:rPr lang="en-US" dirty="0" smtClean="0"/>
              <a:t> is an inherently long-acting synthetic </a:t>
            </a:r>
            <a:r>
              <a:rPr lang="en-US" u="sng" dirty="0" err="1" smtClean="0"/>
              <a:t>anticholinergic</a:t>
            </a:r>
            <a:r>
              <a:rPr lang="en-US" u="sng" dirty="0" smtClean="0"/>
              <a:t> agent </a:t>
            </a:r>
            <a:r>
              <a:rPr lang="en-US" dirty="0" smtClean="0"/>
              <a:t>that provides 12-hour </a:t>
            </a:r>
            <a:r>
              <a:rPr lang="en-US" dirty="0" err="1" smtClean="0"/>
              <a:t>antisecretory</a:t>
            </a:r>
            <a:r>
              <a:rPr lang="en-US" dirty="0" smtClean="0"/>
              <a:t>-antispasmodic activity.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Trifluoperazine</a:t>
            </a:r>
            <a:r>
              <a:rPr lang="en-US" dirty="0" smtClean="0"/>
              <a:t> is a </a:t>
            </a:r>
            <a:r>
              <a:rPr lang="en-US" dirty="0" err="1" smtClean="0"/>
              <a:t>piperazine</a:t>
            </a:r>
            <a:r>
              <a:rPr lang="en-US" dirty="0" smtClean="0"/>
              <a:t> </a:t>
            </a:r>
            <a:r>
              <a:rPr lang="en-US" dirty="0" err="1" smtClean="0"/>
              <a:t>phenothiazine</a:t>
            </a:r>
            <a:r>
              <a:rPr lang="en-US" dirty="0" smtClean="0"/>
              <a:t> derivative with </a:t>
            </a:r>
            <a:r>
              <a:rPr lang="en-US" u="sng" dirty="0" smtClean="0"/>
              <a:t>antipsychotic, </a:t>
            </a:r>
            <a:r>
              <a:rPr lang="en-US" u="sng" dirty="0" err="1" smtClean="0"/>
              <a:t>anxity</a:t>
            </a:r>
            <a:r>
              <a:rPr lang="en-US" u="sng" dirty="0" smtClean="0"/>
              <a:t>, </a:t>
            </a:r>
            <a:r>
              <a:rPr lang="en-US" u="sng" dirty="0" smtClean="0"/>
              <a:t>and antiemetic properties</a:t>
            </a:r>
            <a:r>
              <a:rPr lang="en-US" dirty="0" smtClean="0"/>
              <a:t>. The mode of action of </a:t>
            </a:r>
            <a:r>
              <a:rPr lang="en-US" dirty="0" err="1" smtClean="0"/>
              <a:t>phenothiazines</a:t>
            </a:r>
            <a:r>
              <a:rPr lang="en-US" dirty="0" smtClean="0"/>
              <a:t> has not been definitely established. Like most </a:t>
            </a:r>
            <a:r>
              <a:rPr lang="en-US" dirty="0" err="1" smtClean="0"/>
              <a:t>phenothiazines</a:t>
            </a:r>
            <a:r>
              <a:rPr lang="en-US" dirty="0" smtClean="0"/>
              <a:t>, </a:t>
            </a:r>
            <a:r>
              <a:rPr lang="en-US" dirty="0" err="1" smtClean="0"/>
              <a:t>trifluoperazine</a:t>
            </a:r>
            <a:r>
              <a:rPr lang="en-US" dirty="0" smtClean="0"/>
              <a:t> possesses </a:t>
            </a:r>
            <a:r>
              <a:rPr lang="en-US" u="sng" dirty="0" smtClean="0"/>
              <a:t>weak </a:t>
            </a:r>
            <a:r>
              <a:rPr lang="en-US" u="sng" dirty="0" err="1" smtClean="0"/>
              <a:t>anticholinergic</a:t>
            </a:r>
            <a:r>
              <a:rPr lang="en-US" u="sng" dirty="0" smtClean="0"/>
              <a:t> </a:t>
            </a:r>
            <a:r>
              <a:rPr lang="en-US" dirty="0" smtClean="0"/>
              <a:t>and possibly alpha-adrenergic blocking activities.</a:t>
            </a:r>
            <a:endParaRPr lang="ar-IQ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214445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8001056" cy="3638560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+mj-cs"/>
              </a:rPr>
              <a:t>Since both components of </a:t>
            </a:r>
            <a:r>
              <a:rPr lang="en-US" dirty="0" err="1" smtClean="0">
                <a:solidFill>
                  <a:schemeClr val="tx1"/>
                </a:solidFill>
                <a:cs typeface="+mj-cs"/>
              </a:rPr>
              <a:t>Stelabid</a:t>
            </a:r>
            <a:r>
              <a:rPr lang="en-US" dirty="0" smtClean="0">
                <a:solidFill>
                  <a:schemeClr val="tx1"/>
                </a:solidFill>
                <a:cs typeface="+mj-cs"/>
              </a:rPr>
              <a:t> are inherently </a:t>
            </a:r>
            <a:r>
              <a:rPr lang="en-US" dirty="0" smtClean="0">
                <a:solidFill>
                  <a:srgbClr val="FF0000"/>
                </a:solidFill>
                <a:cs typeface="+mj-cs"/>
              </a:rPr>
              <a:t>long-acting</a:t>
            </a:r>
            <a:r>
              <a:rPr lang="en-US" dirty="0" smtClean="0">
                <a:solidFill>
                  <a:schemeClr val="tx1"/>
                </a:solidFill>
                <a:cs typeface="+mj-cs"/>
              </a:rPr>
              <a:t>, a single tablet twice daily (every 12 hours) can provide continuous 24-hour control of symptoms of ulcer and other gastrointestinal disorders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cs typeface="+mj-cs"/>
              </a:rPr>
              <a:t>Stelabid</a:t>
            </a:r>
            <a:r>
              <a:rPr lang="en-US" dirty="0" smtClean="0">
                <a:solidFill>
                  <a:schemeClr val="tx1"/>
                </a:solidFill>
                <a:cs typeface="+mj-cs"/>
              </a:rPr>
              <a:t> is particularly indicated where </a:t>
            </a:r>
            <a:r>
              <a:rPr lang="en-US" u="sng" dirty="0" smtClean="0">
                <a:solidFill>
                  <a:schemeClr val="tx1"/>
                </a:solidFill>
                <a:cs typeface="+mj-cs"/>
              </a:rPr>
              <a:t>anxiety, tension, worry, or other emotional factors </a:t>
            </a:r>
            <a:r>
              <a:rPr lang="en-US" dirty="0" smtClean="0">
                <a:solidFill>
                  <a:schemeClr val="tx1"/>
                </a:solidFill>
                <a:cs typeface="+mj-cs"/>
              </a:rPr>
              <a:t>are thought to be wholly or partially responsible for the digestive dysfunction.</a:t>
            </a:r>
            <a:endParaRPr lang="ar-IQ" dirty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Contra-Indications: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dirty="0" smtClean="0"/>
              <a:t>In comatose states </a:t>
            </a:r>
          </a:p>
          <a:p>
            <a:pPr fontAlgn="base"/>
            <a:r>
              <a:rPr lang="en-US" dirty="0" smtClean="0"/>
              <a:t>glaucoma,</a:t>
            </a:r>
          </a:p>
          <a:p>
            <a:pPr fontAlgn="base"/>
            <a:r>
              <a:rPr lang="en-US" dirty="0" smtClean="0"/>
              <a:t> </a:t>
            </a:r>
            <a:r>
              <a:rPr lang="en-US" dirty="0" err="1" smtClean="0"/>
              <a:t>cardiospasm</a:t>
            </a:r>
            <a:r>
              <a:rPr lang="en-US" dirty="0" smtClean="0"/>
              <a:t>, </a:t>
            </a:r>
          </a:p>
          <a:p>
            <a:pPr fontAlgn="base"/>
            <a:r>
              <a:rPr lang="en-US" dirty="0" smtClean="0"/>
              <a:t>obstructive </a:t>
            </a:r>
            <a:r>
              <a:rPr lang="en-US" dirty="0" err="1" smtClean="0"/>
              <a:t>uropathy</a:t>
            </a:r>
            <a:r>
              <a:rPr lang="en-US" dirty="0" smtClean="0"/>
              <a:t> (e.g., bladder neck obstruction due to prostatic hypertrophy) </a:t>
            </a:r>
          </a:p>
          <a:p>
            <a:pPr fontAlgn="base"/>
            <a:r>
              <a:rPr lang="en-US" dirty="0" smtClean="0"/>
              <a:t>or obstructive lesions of the gastrointestinal tract (as in </a:t>
            </a:r>
            <a:r>
              <a:rPr lang="en-US" dirty="0" err="1" smtClean="0"/>
              <a:t>achalasia</a:t>
            </a:r>
            <a:r>
              <a:rPr lang="en-US" dirty="0" smtClean="0"/>
              <a:t>, obstructive or paralytic </a:t>
            </a:r>
            <a:r>
              <a:rPr lang="en-US" dirty="0" err="1" smtClean="0"/>
              <a:t>ileus</a:t>
            </a:r>
            <a:r>
              <a:rPr lang="en-US" dirty="0" smtClean="0"/>
              <a:t>, </a:t>
            </a:r>
            <a:r>
              <a:rPr lang="en-US" dirty="0" err="1" smtClean="0"/>
              <a:t>pyloroduodenal</a:t>
            </a:r>
            <a:r>
              <a:rPr lang="en-US" dirty="0" smtClean="0"/>
              <a:t> </a:t>
            </a:r>
            <a:r>
              <a:rPr lang="en-US" dirty="0" err="1" smtClean="0"/>
              <a:t>stenosis</a:t>
            </a:r>
            <a:r>
              <a:rPr lang="en-US" dirty="0" smtClean="0"/>
              <a:t>, etc.), </a:t>
            </a:r>
          </a:p>
          <a:p>
            <a:pPr fontAlgn="base"/>
            <a:r>
              <a:rPr lang="en-US" dirty="0" smtClean="0"/>
              <a:t>intestinal </a:t>
            </a:r>
            <a:r>
              <a:rPr lang="en-US" dirty="0" err="1" smtClean="0"/>
              <a:t>atony</a:t>
            </a:r>
            <a:r>
              <a:rPr lang="en-US" dirty="0" smtClean="0"/>
              <a:t> of the elderly or debilitated </a:t>
            </a:r>
            <a:r>
              <a:rPr lang="en-US" dirty="0" smtClean="0"/>
              <a:t>patient,</a:t>
            </a:r>
          </a:p>
          <a:p>
            <a:pPr fontAlgn="base"/>
            <a:r>
              <a:rPr lang="en-US" dirty="0" smtClean="0"/>
              <a:t>severe </a:t>
            </a:r>
            <a:r>
              <a:rPr lang="en-US" dirty="0" smtClean="0"/>
              <a:t>ulcerative colitis, </a:t>
            </a:r>
          </a:p>
          <a:p>
            <a:pPr fontAlgn="base"/>
            <a:r>
              <a:rPr lang="en-US" dirty="0" smtClean="0"/>
              <a:t>toxic </a:t>
            </a:r>
            <a:r>
              <a:rPr lang="en-US" dirty="0" err="1" smtClean="0"/>
              <a:t>megacolon</a:t>
            </a:r>
            <a:r>
              <a:rPr lang="en-US" dirty="0" smtClean="0"/>
              <a:t> complicating ulcerative colitis.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Adverse Reactions: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anticholinergic</a:t>
            </a:r>
            <a:r>
              <a:rPr lang="en-US" dirty="0" smtClean="0"/>
              <a:t> side effects</a:t>
            </a:r>
          </a:p>
          <a:p>
            <a:r>
              <a:rPr lang="en-US" dirty="0" smtClean="0"/>
              <a:t>Iodine skin rash may occur rarely.</a:t>
            </a:r>
            <a:endParaRPr lang="ar-IQ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caution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elderly patients, </a:t>
            </a:r>
          </a:p>
          <a:p>
            <a:r>
              <a:rPr lang="en-US" dirty="0" smtClean="0"/>
              <a:t>in patients with cardiac impairment, hyperthyroidism, </a:t>
            </a:r>
          </a:p>
          <a:p>
            <a:r>
              <a:rPr lang="en-US" dirty="0" smtClean="0"/>
              <a:t>or </a:t>
            </a:r>
            <a:r>
              <a:rPr lang="en-US" dirty="0" err="1" smtClean="0"/>
              <a:t>hiatal</a:t>
            </a:r>
            <a:r>
              <a:rPr lang="en-US" dirty="0" smtClean="0"/>
              <a:t> hernia associated with reflux </a:t>
            </a:r>
            <a:r>
              <a:rPr lang="en-US" dirty="0" err="1" smtClean="0"/>
              <a:t>esophagitis</a:t>
            </a:r>
            <a:r>
              <a:rPr lang="en-US" dirty="0" smtClean="0"/>
              <a:t> (</a:t>
            </a:r>
            <a:r>
              <a:rPr lang="en-US" dirty="0" err="1" smtClean="0"/>
              <a:t>anticholinergic</a:t>
            </a:r>
            <a:r>
              <a:rPr lang="en-US" dirty="0" smtClean="0"/>
              <a:t> drugs may aggravate this condition).</a:t>
            </a:r>
          </a:p>
          <a:p>
            <a:r>
              <a:rPr lang="en-US" dirty="0" smtClean="0"/>
              <a:t>patients with impaired cardiovascular function.</a:t>
            </a:r>
          </a:p>
          <a:p>
            <a:r>
              <a:rPr lang="en-US" dirty="0" smtClean="0"/>
              <a:t>angina</a:t>
            </a:r>
            <a:endParaRPr lang="ar-IQ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Pregnancy and Lactation: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Use during pregnancy should be restricted to those cases where the </a:t>
            </a:r>
            <a:r>
              <a:rPr lang="en-US" u="sng" dirty="0" smtClean="0"/>
              <a:t>potential benefit to the mother outweighs the potential risk to the fetus.</a:t>
            </a:r>
          </a:p>
          <a:p>
            <a:pPr fontAlgn="base"/>
            <a:r>
              <a:rPr lang="en-US" dirty="0" smtClean="0"/>
              <a:t>Adequate human data on use during lactation and adequate animal reproduction studies are </a:t>
            </a:r>
            <a:r>
              <a:rPr lang="en-US" u="sng" dirty="0" smtClean="0"/>
              <a:t>not available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P\Pictures\12-Librax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785794"/>
            <a:ext cx="3919706" cy="5835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Librax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Librax</a:t>
            </a:r>
            <a:r>
              <a:rPr lang="en-US" dirty="0" smtClean="0"/>
              <a:t> is a capsule containing a combination of </a:t>
            </a:r>
            <a:r>
              <a:rPr lang="en-US" dirty="0" err="1" smtClean="0">
                <a:solidFill>
                  <a:srgbClr val="FF0000"/>
                </a:solidFill>
              </a:rPr>
              <a:t>chlordiazepoxide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0000"/>
                </a:solidFill>
              </a:rPr>
              <a:t>clidinium</a:t>
            </a:r>
            <a:r>
              <a:rPr lang="en-US" dirty="0" smtClean="0">
                <a:solidFill>
                  <a:srgbClr val="FF0000"/>
                </a:solidFill>
              </a:rPr>
              <a:t> bromide </a:t>
            </a:r>
            <a:r>
              <a:rPr lang="en-US" dirty="0" smtClean="0"/>
              <a:t>. </a:t>
            </a:r>
          </a:p>
          <a:p>
            <a:r>
              <a:rPr lang="en-US" b="1" dirty="0" err="1" smtClean="0"/>
              <a:t>Chlordiazepoxide</a:t>
            </a:r>
            <a:r>
              <a:rPr lang="en-US" dirty="0" smtClean="0"/>
              <a:t> is a </a:t>
            </a:r>
            <a:r>
              <a:rPr lang="en-US" b="1" dirty="0" smtClean="0">
                <a:hlinkClick r:id="rId2"/>
              </a:rPr>
              <a:t>benzodiazepine</a:t>
            </a:r>
            <a:r>
              <a:rPr lang="en-US" dirty="0" smtClean="0"/>
              <a:t> </a:t>
            </a:r>
          </a:p>
          <a:p>
            <a:r>
              <a:rPr lang="en-US" b="1" dirty="0" err="1" smtClean="0"/>
              <a:t>Clidinium</a:t>
            </a:r>
            <a:r>
              <a:rPr lang="en-US" dirty="0" smtClean="0"/>
              <a:t> reduces stomach acid and decreases intestinal spasms.</a:t>
            </a:r>
          </a:p>
          <a:p>
            <a:r>
              <a:rPr lang="en-US" dirty="0" err="1" smtClean="0"/>
              <a:t>Librax</a:t>
            </a:r>
            <a:r>
              <a:rPr lang="en-US" dirty="0" smtClean="0"/>
              <a:t> is usually taken before meals and at bedtime</a:t>
            </a:r>
            <a:endParaRPr lang="ar-IQ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Librax</a:t>
            </a:r>
            <a:r>
              <a:rPr lang="en-US" dirty="0" smtClean="0"/>
              <a:t> is a medicine that may be effective in treating </a:t>
            </a:r>
            <a:r>
              <a:rPr lang="en-US" b="1" dirty="0" smtClean="0">
                <a:hlinkClick r:id="rId2"/>
              </a:rPr>
              <a:t>stomach ulcers</a:t>
            </a:r>
            <a:r>
              <a:rPr lang="en-US" dirty="0" smtClean="0"/>
              <a:t>, </a:t>
            </a:r>
            <a:r>
              <a:rPr lang="en-US" b="1" dirty="0" smtClean="0">
                <a:hlinkClick r:id="rId3"/>
              </a:rPr>
              <a:t>irritable bowel syndrome</a:t>
            </a:r>
            <a:r>
              <a:rPr lang="en-US" dirty="0" smtClean="0"/>
              <a:t>, or symptoms related to intestinal infection.</a:t>
            </a:r>
          </a:p>
          <a:p>
            <a:r>
              <a:rPr lang="en-US" dirty="0" smtClean="0"/>
              <a:t>Caution: glaucoma,  enlarged prostate, bladder obstruction, or problems with urination</a:t>
            </a:r>
          </a:p>
          <a:p>
            <a:r>
              <a:rPr lang="en-US" dirty="0" smtClean="0"/>
              <a:t>Do not drink </a:t>
            </a:r>
            <a:r>
              <a:rPr lang="en-US" u="sng" dirty="0" smtClean="0"/>
              <a:t>alcohol</a:t>
            </a:r>
            <a:r>
              <a:rPr lang="en-US" dirty="0" smtClean="0"/>
              <a:t> while taking </a:t>
            </a:r>
            <a:r>
              <a:rPr lang="en-US" dirty="0" err="1" smtClean="0"/>
              <a:t>Librax</a:t>
            </a:r>
            <a:r>
              <a:rPr lang="en-US" dirty="0" smtClean="0"/>
              <a:t>. This medication can increase the effects of alcohol.</a:t>
            </a:r>
          </a:p>
          <a:p>
            <a:r>
              <a:rPr lang="en-US" dirty="0" smtClean="0"/>
              <a:t>The </a:t>
            </a:r>
            <a:r>
              <a:rPr lang="en-US" u="sng" dirty="0" smtClean="0"/>
              <a:t>sedative effects of may last longer in older adults.</a:t>
            </a:r>
            <a:r>
              <a:rPr lang="en-US" dirty="0" smtClean="0"/>
              <a:t> Accidental falls are common in elderly patients who take benzodiazepines</a:t>
            </a:r>
            <a:endParaRPr lang="ar-IQ" dirty="0" smtClean="0"/>
          </a:p>
          <a:p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 </a:t>
            </a:r>
            <a:br>
              <a:rPr lang="en-US" dirty="0" smtClean="0"/>
            </a:br>
            <a:r>
              <a:rPr lang="en-US" b="1" dirty="0"/>
              <a:t>Aims of treatment</a:t>
            </a:r>
            <a:br>
              <a:rPr lang="en-US" b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625857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treatment of IBS is focused on symptom control, in order to improve quality of life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80784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r>
              <a:rPr lang="en-US" dirty="0" smtClean="0"/>
              <a:t>: ataxia, amnesia, </a:t>
            </a:r>
            <a:r>
              <a:rPr lang="en-US" dirty="0" err="1" smtClean="0"/>
              <a:t>drowsenes</a:t>
            </a:r>
            <a:r>
              <a:rPr lang="en-US" dirty="0" smtClean="0"/>
              <a:t>, </a:t>
            </a:r>
            <a:r>
              <a:rPr lang="en-US" dirty="0" err="1" smtClean="0"/>
              <a:t>dependance</a:t>
            </a:r>
            <a:r>
              <a:rPr lang="en-US" dirty="0" smtClean="0"/>
              <a:t>,  </a:t>
            </a:r>
            <a:r>
              <a:rPr lang="en-US" dirty="0" smtClean="0"/>
              <a:t>may impair thinking and reactions.</a:t>
            </a:r>
          </a:p>
          <a:p>
            <a:r>
              <a:rPr lang="en-US" dirty="0" smtClean="0"/>
              <a:t>Pregnancy: </a:t>
            </a:r>
            <a:r>
              <a:rPr lang="en-US" dirty="0" err="1" smtClean="0"/>
              <a:t>Librax</a:t>
            </a:r>
            <a:r>
              <a:rPr lang="en-US" dirty="0" smtClean="0"/>
              <a:t> can cause </a:t>
            </a:r>
            <a:r>
              <a:rPr lang="en-US" u="sng" dirty="0" smtClean="0"/>
              <a:t>birth defects </a:t>
            </a:r>
            <a:r>
              <a:rPr lang="en-US" dirty="0" smtClean="0"/>
              <a:t>in an unborn baby. Do not use this medicine if you are pregnant.</a:t>
            </a:r>
          </a:p>
          <a:p>
            <a:r>
              <a:rPr lang="en-US" dirty="0" smtClean="0"/>
              <a:t>Lactation:  may decrease breast milk production, manufacture advice </a:t>
            </a:r>
            <a:r>
              <a:rPr lang="en-US" dirty="0" err="1" smtClean="0"/>
              <a:t>avoide</a:t>
            </a:r>
            <a:endParaRPr lang="en-US" dirty="0" smtClean="0"/>
          </a:p>
          <a:p>
            <a:endParaRPr lang="ar-IQ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F:\صور الادويه\تنزيل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1643050"/>
            <a:ext cx="2643206" cy="2928943"/>
          </a:xfrm>
          <a:prstGeom prst="rect">
            <a:avLst/>
          </a:prstGeom>
          <a:noFill/>
        </p:spPr>
      </p:pic>
      <p:pic>
        <p:nvPicPr>
          <p:cNvPr id="25603" name="Picture 3" descr="F:\صور الادويه\images (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785927"/>
            <a:ext cx="4076723" cy="2647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5000659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i="1" dirty="0" smtClean="0"/>
              <a:t>Gastro-</a:t>
            </a:r>
            <a:r>
              <a:rPr lang="en-US" i="1" dirty="0" err="1" smtClean="0"/>
              <a:t>oesophageal</a:t>
            </a:r>
            <a:r>
              <a:rPr lang="en-US" i="1" dirty="0" smtClean="0"/>
              <a:t> reflux disease</a:t>
            </a:r>
            <a:endParaRPr lang="en-US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 </a:t>
            </a:r>
            <a:br>
              <a:rPr lang="en-US" dirty="0" smtClean="0"/>
            </a:br>
            <a:r>
              <a:rPr lang="en-US" i="1" dirty="0" smtClean="0"/>
              <a:t>Precipitating or aggravating factors.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Diagnosis of GERD can be helped greatly by asking about the Precipitating factors.</a:t>
            </a:r>
            <a:r>
              <a:rPr lang="ar-IQ" dirty="0" smtClean="0"/>
              <a:t> </a:t>
            </a:r>
            <a:r>
              <a:rPr lang="en-US" dirty="0" smtClean="0"/>
              <a:t>These are:</a:t>
            </a:r>
          </a:p>
          <a:p>
            <a:pPr>
              <a:buNone/>
            </a:pPr>
            <a:r>
              <a:rPr lang="en-US" dirty="0" smtClean="0"/>
              <a:t>A-Bending or lying down(e.g. at night).</a:t>
            </a:r>
          </a:p>
          <a:p>
            <a:pPr>
              <a:buNone/>
            </a:pPr>
            <a:r>
              <a:rPr lang="en-US" dirty="0" smtClean="0"/>
              <a:t>B- Overweight.</a:t>
            </a:r>
          </a:p>
          <a:p>
            <a:pPr>
              <a:buNone/>
            </a:pPr>
            <a:r>
              <a:rPr lang="en-US" dirty="0" smtClean="0"/>
              <a:t>C- After large meal.</a:t>
            </a:r>
          </a:p>
          <a:p>
            <a:pPr>
              <a:buNone/>
            </a:pPr>
            <a:r>
              <a:rPr lang="en-US" dirty="0" smtClean="0"/>
              <a:t>D- Pregnancy(mechanical and hormonal</a:t>
            </a:r>
          </a:p>
          <a:p>
            <a:pPr>
              <a:buNone/>
            </a:pPr>
            <a:r>
              <a:rPr lang="en-US" dirty="0" smtClean="0"/>
              <a:t>influence).</a:t>
            </a:r>
          </a:p>
          <a:p>
            <a:pPr>
              <a:buNone/>
            </a:pPr>
            <a:r>
              <a:rPr lang="en-US" dirty="0" smtClean="0"/>
              <a:t>E -It can be aggravated or even caused by belching.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i="1" dirty="0" smtClean="0"/>
              <a:t>A-Non-</a:t>
            </a:r>
            <a:r>
              <a:rPr lang="en-US" b="1" i="1" dirty="0" err="1" smtClean="0"/>
              <a:t>pharmacoIogical</a:t>
            </a:r>
            <a:r>
              <a:rPr lang="en-US" b="1" i="1" dirty="0" smtClean="0"/>
              <a:t> advices: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1-Eat small and frequent meals( to avoid distending the stomach).</a:t>
            </a:r>
          </a:p>
          <a:p>
            <a:pPr>
              <a:buNone/>
            </a:pPr>
            <a:r>
              <a:rPr lang="en-US" dirty="0" smtClean="0"/>
              <a:t>2-Do not eat within 3 hours of going to bed and do not lie down for about 3 hours after eating.</a:t>
            </a:r>
          </a:p>
          <a:p>
            <a:pPr>
              <a:buNone/>
            </a:pPr>
            <a:r>
              <a:rPr lang="en-US" dirty="0" smtClean="0"/>
              <a:t>3-Use extra pillow to elevate the head of the bed.</a:t>
            </a:r>
          </a:p>
          <a:p>
            <a:pPr>
              <a:buNone/>
            </a:pPr>
            <a:r>
              <a:rPr lang="en-US" dirty="0" smtClean="0"/>
              <a:t>4-Do not wear tight fitting clothing.</a:t>
            </a:r>
          </a:p>
          <a:p>
            <a:pPr>
              <a:buNone/>
            </a:pPr>
            <a:r>
              <a:rPr lang="en-US" dirty="0" smtClean="0"/>
              <a:t>5-Avoid smoking , alcohol, caffeine and foods that exacerbate symptoms of GERD.</a:t>
            </a:r>
          </a:p>
          <a:p>
            <a:pPr>
              <a:buNone/>
            </a:pPr>
            <a:r>
              <a:rPr lang="en-US" dirty="0" smtClean="0"/>
              <a:t>6-Weight reduction should be advised.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900" dirty="0" smtClean="0"/>
              <a:t>Management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                             </a:t>
            </a:r>
            <a:r>
              <a:rPr lang="en-US" sz="3100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/>
              <a:t>B-pharmacological therapy</a:t>
            </a:r>
            <a:endParaRPr lang="en-US" b="1" dirty="0" smtClean="0"/>
          </a:p>
          <a:p>
            <a:pPr>
              <a:buNone/>
            </a:pPr>
            <a:r>
              <a:rPr lang="en-US" i="1" dirty="0" smtClean="0"/>
              <a:t> 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en-US" i="1" dirty="0" smtClean="0"/>
              <a:t>Antacids:</a:t>
            </a:r>
          </a:p>
          <a:p>
            <a:pPr lvl="0">
              <a:buNone/>
            </a:pPr>
            <a:r>
              <a:rPr lang="en-US" i="1" dirty="0" smtClean="0"/>
              <a:t>(AL salts, Mg salts, Ca-carbonate, Na-bicarbonate,...):</a:t>
            </a:r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42875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Management </a:t>
            </a:r>
            <a:br>
              <a:rPr lang="en-US" dirty="0" smtClean="0"/>
            </a:br>
            <a:r>
              <a:rPr lang="en-US" dirty="0" smtClean="0"/>
              <a:t>                                        </a:t>
            </a:r>
            <a:r>
              <a:rPr lang="en-US" sz="2700" dirty="0" smtClean="0"/>
              <a:t>continue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071678"/>
            <a:ext cx="7429552" cy="3567122"/>
          </a:xfrm>
        </p:spPr>
        <p:txBody>
          <a:bodyPr>
            <a:normAutofit/>
          </a:bodyPr>
          <a:lstStyle/>
          <a:p>
            <a:pPr lvl="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Alginates </a:t>
            </a:r>
            <a:endParaRPr lang="en-US" i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Alginate-containing Antacids form a sponge -like matrix that float on the top of the stomach contents, so when reflux occurs , alginate rather than acids will be refluxed ands irritation is minimized.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i="1" dirty="0" smtClean="0"/>
              <a:t>Practical points: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1- They are best given after each main meal and before bedtime, although they can be taken on as needed basis.</a:t>
            </a:r>
          </a:p>
          <a:p>
            <a:pPr>
              <a:buNone/>
            </a:pPr>
            <a:r>
              <a:rPr lang="en-US" dirty="0" smtClean="0"/>
              <a:t>2-Tablets must be chewed and followed by a full glass of water so that foam can float on water in the stomach.</a:t>
            </a:r>
          </a:p>
          <a:p>
            <a:pPr>
              <a:buNone/>
            </a:pPr>
            <a:r>
              <a:rPr lang="en-US" dirty="0" smtClean="0"/>
              <a:t>3-Alginate work when the patient in the upright position and , therefore, must not be taken just before lying down.</a:t>
            </a:r>
          </a:p>
          <a:p>
            <a:pPr>
              <a:buNone/>
            </a:pPr>
            <a:r>
              <a:rPr lang="en-US" dirty="0" smtClean="0"/>
              <a:t>4-they can be given in pregnancy.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:\صور الادويه\maalox plus - بحث Google _files\images(6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1" y="785794"/>
            <a:ext cx="4000528" cy="557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F:\صور الادويه\تنزيل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928670"/>
            <a:ext cx="2857520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:\صور الادويه\maalox plus - بحث Google _files\images(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643050"/>
            <a:ext cx="600079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21444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en-US" i="1" dirty="0" smtClean="0"/>
              <a:t>Aggravating factors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2000240"/>
            <a:ext cx="7643866" cy="4071966"/>
          </a:xfrm>
        </p:spPr>
        <p:txBody>
          <a:bodyPr>
            <a:normAutofit fontScale="92500" lnSpcReduction="20000"/>
          </a:bodyPr>
          <a:lstStyle/>
          <a:p>
            <a:pPr lvl="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Stress can precipitate and exacerbate symptoms. </a:t>
            </a:r>
          </a:p>
          <a:p>
            <a:pPr lvl="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Caffeine often worsens symptoms and its stimulant effect on the bowel and irritant effect on the stomach are well known in any case. </a:t>
            </a:r>
          </a:p>
          <a:p>
            <a:pPr lvl="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sweeteners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sorbitol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fructose aggravate IBS. </a:t>
            </a:r>
          </a:p>
          <a:p>
            <a:pPr lvl="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Other foods that have been implicated are milk and dairy products, chocolate, onions, garlic, chives and leeks.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:\صور الادويه\maalox plus - بحث Google _files\images(1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571480"/>
            <a:ext cx="6000792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Management</a:t>
            </a:r>
            <a:br>
              <a:rPr lang="en-US" dirty="0" smtClean="0"/>
            </a:br>
            <a:r>
              <a:rPr lang="en-US" dirty="0" smtClean="0"/>
              <a:t>                                          </a:t>
            </a:r>
            <a:r>
              <a:rPr lang="en-US" sz="3200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146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 lvl="0">
              <a:buNone/>
            </a:pPr>
            <a:r>
              <a:rPr lang="en-US" sz="4400" i="1" dirty="0" smtClean="0"/>
              <a:t>       Proton pump inhibitors</a:t>
            </a:r>
          </a:p>
          <a:p>
            <a:pPr lvl="0">
              <a:buNone/>
            </a:pPr>
            <a:r>
              <a:rPr lang="en-US" sz="4400" i="1" dirty="0" smtClean="0"/>
              <a:t>            (</a:t>
            </a:r>
            <a:r>
              <a:rPr lang="en-US" sz="4400" i="1" dirty="0" err="1" smtClean="0"/>
              <a:t>omprazole</a:t>
            </a:r>
            <a:r>
              <a:rPr lang="en-US" sz="4400" i="1" dirty="0" smtClean="0"/>
              <a:t> cap)</a:t>
            </a:r>
            <a:endParaRPr lang="en-US" sz="4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Proton pump inhibitors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omeprazole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 mg is now available for sale over the counter for heartburn sufferers (18 years or over) who experience intermittent and relapsing symptoms.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initial starting dose is 20mg once daily and may need to be taken for 3 to 4 days to obtain symptom relief.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Patients requiring immediate symptomatic relief can be advised to take a simple antacid or antacid/alginate at the same time for the first few days of treatment if necessary.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صور الادويه\تنزيل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3" y="928670"/>
            <a:ext cx="3571899" cy="4643469"/>
          </a:xfrm>
          <a:prstGeom prst="rect">
            <a:avLst/>
          </a:prstGeom>
          <a:noFill/>
        </p:spPr>
      </p:pic>
      <p:pic>
        <p:nvPicPr>
          <p:cNvPr id="1027" name="Picture 3" descr="F:\صور الادويه\تنزيل (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1214422"/>
            <a:ext cx="2143125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Pictures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214422"/>
            <a:ext cx="4000521" cy="3643331"/>
          </a:xfrm>
          <a:prstGeom prst="rect">
            <a:avLst/>
          </a:prstGeom>
          <a:noFill/>
        </p:spPr>
      </p:pic>
      <p:pic>
        <p:nvPicPr>
          <p:cNvPr id="1027" name="Picture 3" descr="C:\Users\HP\Pictures\downloa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285728"/>
            <a:ext cx="2714644" cy="5929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Pictures\download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714356"/>
            <a:ext cx="5286412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135732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Management</a:t>
            </a:r>
            <a:br>
              <a:rPr lang="en-US" dirty="0" smtClean="0"/>
            </a:br>
            <a:r>
              <a:rPr lang="en-US" dirty="0" smtClean="0"/>
              <a:t>                                          </a:t>
            </a:r>
            <a:r>
              <a:rPr lang="en-US" sz="3200" dirty="0" smtClean="0"/>
              <a:t>continue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3143248"/>
            <a:ext cx="7715304" cy="24955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 </a:t>
            </a:r>
          </a:p>
          <a:p>
            <a:pPr lvl="0">
              <a:buFont typeface="Wingdings" pitchFamily="2" charset="2"/>
              <a:buChar char="v"/>
            </a:pPr>
            <a:r>
              <a:rPr lang="en-US" b="1" i="1" dirty="0" smtClean="0"/>
              <a:t> Histamine 2 receptor antagonists (H2RA):</a:t>
            </a:r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Histamine 2 receptor antagonists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endParaRPr lang="en-US" dirty="0" smtClean="0"/>
          </a:p>
          <a:p>
            <a:r>
              <a:rPr lang="en-US" dirty="0" smtClean="0"/>
              <a:t>OTC use of H2RA is restricted to adults and children over the age of 16 years</a:t>
            </a:r>
          </a:p>
          <a:p>
            <a:r>
              <a:rPr lang="en-US" dirty="0" smtClean="0"/>
              <a:t>Patient can take 1 tablet when symptoms occur, but when food is known to precipitate symptoms, H2RA should be taken an hour before food.</a:t>
            </a:r>
          </a:p>
          <a:p>
            <a:r>
              <a:rPr lang="en-US" dirty="0" smtClean="0"/>
              <a:t>OTC use of H2RA is restricted for short -time use only ( not more than 2 weeks)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Pictures\download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071546"/>
            <a:ext cx="6000792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صور الادويه\تنزيل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857232"/>
            <a:ext cx="5286412" cy="45005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i="1" dirty="0" smtClean="0"/>
              <a:t>Treatment timescale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Symptoms should start to improve within 1 week.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800" dirty="0" smtClean="0"/>
              <a:t>Non-drug treatment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r>
              <a:rPr lang="en-US" dirty="0" smtClean="0"/>
              <a:t>Diet</a:t>
            </a:r>
          </a:p>
          <a:p>
            <a:r>
              <a:rPr lang="en-US" dirty="0" smtClean="0"/>
              <a:t>Fluid</a:t>
            </a:r>
          </a:p>
          <a:p>
            <a:r>
              <a:rPr lang="en-US" dirty="0" smtClean="0"/>
              <a:t>lifestyle changes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Drug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000" i="1" dirty="0" smtClean="0"/>
              <a:t>1- Antispasmodics</a:t>
            </a:r>
          </a:p>
          <a:p>
            <a:pPr>
              <a:buFontTx/>
              <a:buChar char="-"/>
            </a:pPr>
            <a:r>
              <a:rPr lang="en-US" i="1" dirty="0" smtClean="0"/>
              <a:t>Anti muscarinic </a:t>
            </a:r>
          </a:p>
          <a:p>
            <a:r>
              <a:rPr lang="en-US" i="1" dirty="0" err="1" smtClean="0"/>
              <a:t>Dicycloverine</a:t>
            </a:r>
            <a:r>
              <a:rPr lang="en-US" i="1" dirty="0" smtClean="0"/>
              <a:t> HCL</a:t>
            </a:r>
          </a:p>
          <a:p>
            <a:r>
              <a:rPr lang="en-US" i="1" dirty="0" err="1" smtClean="0"/>
              <a:t>Tertiory</a:t>
            </a:r>
            <a:r>
              <a:rPr lang="en-US" i="1" dirty="0" smtClean="0"/>
              <a:t> amines atropine sulfate</a:t>
            </a:r>
          </a:p>
          <a:p>
            <a:r>
              <a:rPr lang="en-US" i="1" dirty="0" smtClean="0"/>
              <a:t>Quaternary ammonium </a:t>
            </a:r>
            <a:r>
              <a:rPr lang="en-US" i="1" dirty="0" err="1" smtClean="0"/>
              <a:t>coupounds</a:t>
            </a:r>
            <a:endParaRPr lang="en-US" i="1" dirty="0" smtClean="0"/>
          </a:p>
          <a:p>
            <a:r>
              <a:rPr lang="en-US" i="1" dirty="0" err="1" smtClean="0">
                <a:solidFill>
                  <a:srgbClr val="FF0000"/>
                </a:solidFill>
              </a:rPr>
              <a:t>Hyocine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butylbromide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Other </a:t>
            </a:r>
            <a:r>
              <a:rPr lang="en-US" i="1" dirty="0"/>
              <a:t>Antispasmodics</a:t>
            </a:r>
          </a:p>
          <a:p>
            <a:pPr marL="0" indent="0">
              <a:buNone/>
            </a:pPr>
            <a:endParaRPr lang="en-US" i="1" dirty="0" smtClean="0"/>
          </a:p>
          <a:p>
            <a:pPr>
              <a:buFont typeface="Wingdings" pitchFamily="2" charset="2"/>
              <a:buChar char="v"/>
            </a:pPr>
            <a:r>
              <a:rPr lang="en-US" i="1" dirty="0" smtClean="0"/>
              <a:t>  </a:t>
            </a:r>
            <a:r>
              <a:rPr lang="en-US" i="1" dirty="0" err="1" smtClean="0">
                <a:solidFill>
                  <a:srgbClr val="FF0000"/>
                </a:solidFill>
              </a:rPr>
              <a:t>Alverine</a:t>
            </a:r>
            <a:r>
              <a:rPr lang="en-US" i="1" dirty="0" smtClean="0">
                <a:solidFill>
                  <a:srgbClr val="FF0000"/>
                </a:solidFill>
              </a:rPr>
              <a:t> citrate</a:t>
            </a:r>
          </a:p>
          <a:p>
            <a:pPr>
              <a:buFont typeface="Wingdings" pitchFamily="2" charset="2"/>
              <a:buChar char="v"/>
            </a:pP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mebeverine</a:t>
            </a:r>
            <a:r>
              <a:rPr lang="en-US" i="1" dirty="0" smtClean="0">
                <a:solidFill>
                  <a:srgbClr val="FF0000"/>
                </a:solidFill>
              </a:rPr>
              <a:t> hydrochloride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i="1" dirty="0" smtClean="0">
                <a:solidFill>
                  <a:srgbClr val="FF0000"/>
                </a:solidFill>
              </a:rPr>
              <a:t>peppermint oil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428759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Drug treatment</a:t>
            </a:r>
            <a:br>
              <a:rPr lang="en-US" dirty="0" smtClean="0"/>
            </a:br>
            <a:r>
              <a:rPr lang="en-US" dirty="0" smtClean="0"/>
              <a:t>                                                 </a:t>
            </a:r>
            <a:r>
              <a:rPr lang="en-US" sz="3100" dirty="0" smtClean="0"/>
              <a:t>continue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500306"/>
            <a:ext cx="8572560" cy="3138494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2- Laxatives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3- Anti – motility drugs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4- Tricyclic antidepressant (e.g. amitriptyline (HCL)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5- Selective serotonin reuptake inhibitor (SSRI) </a:t>
            </a: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F:\صور الادويه\duspatalin ret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9500" y="1142984"/>
            <a:ext cx="3524268" cy="3238516"/>
          </a:xfrm>
          <a:prstGeom prst="rect">
            <a:avLst/>
          </a:prstGeom>
          <a:noFill/>
        </p:spPr>
      </p:pic>
      <p:pic>
        <p:nvPicPr>
          <p:cNvPr id="24579" name="Picture 3" descr="F:\صور الادويه\تنزيل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714356"/>
            <a:ext cx="2857519" cy="3786207"/>
          </a:xfrm>
          <a:prstGeom prst="rect">
            <a:avLst/>
          </a:prstGeom>
          <a:noFill/>
        </p:spPr>
      </p:pic>
      <p:pic>
        <p:nvPicPr>
          <p:cNvPr id="24580" name="Picture 4" descr="F:\صور الادويه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4071942"/>
            <a:ext cx="5286411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صور الادويه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857232"/>
            <a:ext cx="3857652" cy="4929221"/>
          </a:xfrm>
          <a:prstGeom prst="rect">
            <a:avLst/>
          </a:prstGeom>
          <a:noFill/>
        </p:spPr>
      </p:pic>
      <p:pic>
        <p:nvPicPr>
          <p:cNvPr id="1027" name="Picture 3" descr="F:\صور الادويه\تنزيل (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571480"/>
            <a:ext cx="3429024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</TotalTime>
  <Words>870</Words>
  <Application>Microsoft Office PowerPoint</Application>
  <PresentationFormat>On-screen Show (4:3)</PresentationFormat>
  <Paragraphs>117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Irritable bowel syndrome </vt:lpstr>
      <vt:lpstr>  Aims of treatment  </vt:lpstr>
      <vt:lpstr>Aggravating factors </vt:lpstr>
      <vt:lpstr>Treatment timescale</vt:lpstr>
      <vt:lpstr>Non-drug treatment</vt:lpstr>
      <vt:lpstr>Drug treatment</vt:lpstr>
      <vt:lpstr>Drug treatment                                                  continue </vt:lpstr>
      <vt:lpstr>Slide 8</vt:lpstr>
      <vt:lpstr>Slide 9</vt:lpstr>
      <vt:lpstr>Slide 10</vt:lpstr>
      <vt:lpstr>Slide 11</vt:lpstr>
      <vt:lpstr>Slide 12</vt:lpstr>
      <vt:lpstr>Contra-Indications: </vt:lpstr>
      <vt:lpstr>Adverse Reactions:</vt:lpstr>
      <vt:lpstr>caution</vt:lpstr>
      <vt:lpstr>Pregnancy and Lactation:</vt:lpstr>
      <vt:lpstr>Slide 17</vt:lpstr>
      <vt:lpstr>Librax</vt:lpstr>
      <vt:lpstr>Slide 19</vt:lpstr>
      <vt:lpstr>Slide 20</vt:lpstr>
      <vt:lpstr>Slide 21</vt:lpstr>
      <vt:lpstr>Gastro-oesophageal reflux disease</vt:lpstr>
      <vt:lpstr>  Precipitating or aggravating factors.</vt:lpstr>
      <vt:lpstr>Management</vt:lpstr>
      <vt:lpstr>Management                                                 continue</vt:lpstr>
      <vt:lpstr>Management                                          continue</vt:lpstr>
      <vt:lpstr>Practical points: </vt:lpstr>
      <vt:lpstr>Slide 28</vt:lpstr>
      <vt:lpstr>Slide 29</vt:lpstr>
      <vt:lpstr>Slide 30</vt:lpstr>
      <vt:lpstr>Management                                           continue</vt:lpstr>
      <vt:lpstr>Proton pump inhibitors</vt:lpstr>
      <vt:lpstr>Slide 33</vt:lpstr>
      <vt:lpstr>Slide 34</vt:lpstr>
      <vt:lpstr>Slide 35</vt:lpstr>
      <vt:lpstr>Management                                           continue</vt:lpstr>
      <vt:lpstr>Histamine 2 receptor antagonists</vt:lpstr>
      <vt:lpstr>Slide 38</vt:lpstr>
      <vt:lpstr>Slide 39</vt:lpstr>
    </vt:vector>
  </TitlesOfParts>
  <Company>By DR.Ahmed Saker 2o1O ;)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ALHAMMAMI</dc:creator>
  <cp:lastModifiedBy>Windows User</cp:lastModifiedBy>
  <cp:revision>119</cp:revision>
  <dcterms:created xsi:type="dcterms:W3CDTF">2017-10-15T07:25:32Z</dcterms:created>
  <dcterms:modified xsi:type="dcterms:W3CDTF">2019-10-26T13:50:39Z</dcterms:modified>
</cp:coreProperties>
</file>