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354" r:id="rId11"/>
    <p:sldId id="264" r:id="rId12"/>
    <p:sldId id="265" r:id="rId13"/>
    <p:sldId id="266" r:id="rId14"/>
    <p:sldId id="267" r:id="rId15"/>
    <p:sldId id="268" r:id="rId16"/>
    <p:sldId id="269" r:id="rId17"/>
    <p:sldId id="282" r:id="rId18"/>
    <p:sldId id="270" r:id="rId19"/>
    <p:sldId id="283" r:id="rId20"/>
    <p:sldId id="273" r:id="rId21"/>
    <p:sldId id="339" r:id="rId22"/>
    <p:sldId id="271" r:id="rId23"/>
    <p:sldId id="284" r:id="rId24"/>
    <p:sldId id="317" r:id="rId25"/>
    <p:sldId id="327" r:id="rId26"/>
    <p:sldId id="338" r:id="rId27"/>
    <p:sldId id="329" r:id="rId28"/>
    <p:sldId id="340" r:id="rId29"/>
    <p:sldId id="341" r:id="rId30"/>
    <p:sldId id="342" r:id="rId31"/>
    <p:sldId id="343" r:id="rId32"/>
    <p:sldId id="355" r:id="rId33"/>
    <p:sldId id="345" r:id="rId34"/>
    <p:sldId id="333" r:id="rId35"/>
    <p:sldId id="320" r:id="rId36"/>
    <p:sldId id="336" r:id="rId37"/>
    <p:sldId id="346" r:id="rId38"/>
    <p:sldId id="330" r:id="rId39"/>
    <p:sldId id="347" r:id="rId40"/>
    <p:sldId id="323" r:id="rId41"/>
    <p:sldId id="334" r:id="rId42"/>
    <p:sldId id="348" r:id="rId43"/>
    <p:sldId id="325" r:id="rId44"/>
    <p:sldId id="349" r:id="rId45"/>
    <p:sldId id="350" r:id="rId46"/>
    <p:sldId id="351" r:id="rId47"/>
    <p:sldId id="352" r:id="rId48"/>
    <p:sldId id="356" r:id="rId49"/>
    <p:sldId id="357" r:id="rId50"/>
    <p:sldId id="358" r:id="rId51"/>
    <p:sldId id="353" r:id="rId5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008" autoAdjust="0"/>
    <p:restoredTop sz="94660"/>
  </p:normalViewPr>
  <p:slideViewPr>
    <p:cSldViewPr>
      <p:cViewPr varScale="1">
        <p:scale>
          <a:sx n="36" d="100"/>
          <a:sy n="36" d="100"/>
        </p:scale>
        <p:origin x="1428"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7996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2891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9528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9277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4071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301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4969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182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3447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9294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576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19/03/1446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19/03/1446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19/03/1446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19/03/1446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19/03/1446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19/03/1446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19/03/1446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19/03/1446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02186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8.xml"/><Relationship Id="rId5" Type="http://schemas.openxmlformats.org/officeDocument/2006/relationships/image" Target="../media/image31.jpeg"/><Relationship Id="rId4" Type="http://schemas.openxmlformats.org/officeDocument/2006/relationships/image" Target="../media/image3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4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4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8.xml"/><Relationship Id="rId4" Type="http://schemas.openxmlformats.org/officeDocument/2006/relationships/image" Target="../media/image4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dailyclipart.net/page/15/" TargetMode="External"/><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16728-0E4C-4C9B-9AA7-151116F3E01E}"/>
              </a:ext>
            </a:extLst>
          </p:cNvPr>
          <p:cNvSpPr>
            <a:spLocks noGrp="1"/>
          </p:cNvSpPr>
          <p:nvPr>
            <p:ph type="ctrTitle"/>
          </p:nvPr>
        </p:nvSpPr>
        <p:spPr>
          <a:xfrm>
            <a:off x="685800" y="908721"/>
            <a:ext cx="7772400" cy="2691730"/>
          </a:xfrm>
        </p:spPr>
        <p:style>
          <a:lnRef idx="2">
            <a:schemeClr val="accent2"/>
          </a:lnRef>
          <a:fillRef idx="1">
            <a:schemeClr val="lt1"/>
          </a:fillRef>
          <a:effectRef idx="0">
            <a:schemeClr val="accent2"/>
          </a:effectRef>
          <a:fontRef idx="minor">
            <a:schemeClr val="dk1"/>
          </a:fontRef>
        </p:style>
        <p:txBody>
          <a:bodyPr>
            <a:normAutofit/>
          </a:bodyPr>
          <a:lstStyle/>
          <a:p>
            <a:r>
              <a:rPr lang="en-US" dirty="0"/>
              <a:t>Clinical pharmacy lab</a:t>
            </a:r>
            <a:br>
              <a:rPr lang="en-US" dirty="0"/>
            </a:br>
            <a:r>
              <a:rPr lang="en-US" dirty="0"/>
              <a:t>4 </a:t>
            </a:r>
            <a:r>
              <a:rPr lang="en-US" dirty="0" err="1"/>
              <a:t>th</a:t>
            </a:r>
            <a:r>
              <a:rPr lang="en-US" dirty="0"/>
              <a:t> stage </a:t>
            </a:r>
            <a:br>
              <a:rPr lang="en-US" dirty="0"/>
            </a:br>
            <a:r>
              <a:rPr lang="en-US" dirty="0"/>
              <a:t>cough</a:t>
            </a:r>
          </a:p>
        </p:txBody>
      </p:sp>
      <p:sp>
        <p:nvSpPr>
          <p:cNvPr id="3" name="Subtitle 2">
            <a:extLst>
              <a:ext uri="{FF2B5EF4-FFF2-40B4-BE49-F238E27FC236}">
                <a16:creationId xmlns:a16="http://schemas.microsoft.com/office/drawing/2014/main" id="{5048A633-3A6D-4F2A-90FF-70C5CE96978D}"/>
              </a:ext>
            </a:extLst>
          </p:cNvPr>
          <p:cNvSpPr>
            <a:spLocks noGrp="1"/>
          </p:cNvSpPr>
          <p:nvPr>
            <p:ph type="subTitle" idx="1"/>
          </p:nvPr>
        </p:nvSpPr>
        <p:spPr/>
        <p:style>
          <a:lnRef idx="2">
            <a:schemeClr val="accent2"/>
          </a:lnRef>
          <a:fillRef idx="1">
            <a:schemeClr val="lt1"/>
          </a:fillRef>
          <a:effectRef idx="0">
            <a:schemeClr val="accent2"/>
          </a:effectRef>
          <a:fontRef idx="minor">
            <a:schemeClr val="dk1"/>
          </a:fontRef>
        </p:style>
        <p:txBody>
          <a:bodyPr/>
          <a:lstStyle/>
          <a:p>
            <a:r>
              <a:rPr lang="en-US" b="1" dirty="0">
                <a:solidFill>
                  <a:schemeClr val="accent1"/>
                </a:solidFill>
              </a:rPr>
              <a:t>Assistant lecturer</a:t>
            </a:r>
          </a:p>
          <a:p>
            <a:r>
              <a:rPr lang="en-US" b="1" dirty="0">
                <a:solidFill>
                  <a:schemeClr val="accent1"/>
                </a:solidFill>
              </a:rPr>
              <a:t>Sura abbas</a:t>
            </a:r>
          </a:p>
          <a:p>
            <a:r>
              <a:rPr lang="en-US" b="1" dirty="0">
                <a:solidFill>
                  <a:schemeClr val="accent1"/>
                </a:solidFill>
              </a:rPr>
              <a:t>Zahra Abdulghani</a:t>
            </a:r>
          </a:p>
        </p:txBody>
      </p:sp>
    </p:spTree>
    <p:extLst>
      <p:ext uri="{BB962C8B-B14F-4D97-AF65-F5344CB8AC3E}">
        <p14:creationId xmlns:p14="http://schemas.microsoft.com/office/powerpoint/2010/main" val="133786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69E42-281E-4A77-841B-9A2B34AE822E}"/>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Questions to ask (cont.)</a:t>
            </a:r>
          </a:p>
        </p:txBody>
      </p:sp>
      <p:sp>
        <p:nvSpPr>
          <p:cNvPr id="3" name="Content Placeholder 2">
            <a:extLst>
              <a:ext uri="{FF2B5EF4-FFF2-40B4-BE49-F238E27FC236}">
                <a16:creationId xmlns:a16="http://schemas.microsoft.com/office/drawing/2014/main" id="{9410346E-6F17-426D-9E53-0B6BCC813F92}"/>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just" rtl="0"/>
            <a:r>
              <a:rPr lang="en-US" dirty="0"/>
              <a:t>4-Upper airways cough syndrome (UACS) (previously referred to as postnasal drip; also referred to as rhinosinusitis):</a:t>
            </a:r>
          </a:p>
          <a:p>
            <a:pPr algn="just" rtl="0"/>
            <a:r>
              <a:rPr lang="en-US" dirty="0"/>
              <a:t>It is a common cause of cough</a:t>
            </a:r>
            <a:r>
              <a:rPr lang="ar-IQ" dirty="0"/>
              <a:t> </a:t>
            </a:r>
            <a:r>
              <a:rPr lang="en-US" dirty="0"/>
              <a:t>in which </a:t>
            </a:r>
            <a:r>
              <a:rPr lang="ar-IQ" dirty="0"/>
              <a:t> </a:t>
            </a:r>
            <a:r>
              <a:rPr lang="en-US" dirty="0"/>
              <a:t>discharge that flows behind the nose and into the throat . </a:t>
            </a:r>
            <a:r>
              <a:rPr lang="en-US" u="sng" dirty="0"/>
              <a:t>Patient present with swallowing mucus or frequent clearing of the throat more than usual</a:t>
            </a:r>
            <a:r>
              <a:rPr lang="en-US" dirty="0"/>
              <a:t>. Allergies are one cause of UACS. If UACS is </a:t>
            </a:r>
            <a:r>
              <a:rPr lang="en-US" u="sng" dirty="0"/>
              <a:t>present, it is better to direct treatment at the cause of the UACS (e.g. antihistamines or decongestants</a:t>
            </a:r>
            <a:r>
              <a:rPr lang="en-US" dirty="0"/>
              <a:t>) rather than just treat the cough)</a:t>
            </a:r>
          </a:p>
        </p:txBody>
      </p:sp>
    </p:spTree>
    <p:extLst>
      <p:ext uri="{BB962C8B-B14F-4D97-AF65-F5344CB8AC3E}">
        <p14:creationId xmlns:p14="http://schemas.microsoft.com/office/powerpoint/2010/main" val="160681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F7A54-9A56-4109-9E71-2C980BF349B2}"/>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Questions to ask (cont.)</a:t>
            </a:r>
          </a:p>
        </p:txBody>
      </p:sp>
      <p:sp>
        <p:nvSpPr>
          <p:cNvPr id="3" name="Content Placeholder 2">
            <a:extLst>
              <a:ext uri="{FF2B5EF4-FFF2-40B4-BE49-F238E27FC236}">
                <a16:creationId xmlns:a16="http://schemas.microsoft.com/office/drawing/2014/main" id="{033BE375-636D-4533-BAD5-3171CFF7DA0C}"/>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lgn="l" rtl="0">
              <a:buNone/>
            </a:pPr>
            <a:r>
              <a:rPr lang="en-US" dirty="0"/>
              <a:t>5-Chest pain, shortness of breath (SOB), wheezing, whooping). These symptoms required referral for further investigations</a:t>
            </a:r>
          </a:p>
          <a:p>
            <a:pPr marL="0" indent="0" algn="l" rtl="0">
              <a:buNone/>
            </a:pPr>
            <a:r>
              <a:rPr lang="en-US" dirty="0"/>
              <a:t>6-Croup:</a:t>
            </a:r>
          </a:p>
          <a:p>
            <a:pPr marL="0" indent="0" algn="just" rtl="0">
              <a:buNone/>
            </a:pPr>
            <a:r>
              <a:rPr lang="en-US" dirty="0"/>
              <a:t>Croup usually occurs in infants. The cough has a harsh barking quality It develops 1 day or so after the onset of cold-like symptoms. It is often associated with difficulty in breathing and an inspiratory stridor (noise in throat on breathing in. Referral is necessary</a:t>
            </a:r>
          </a:p>
        </p:txBody>
      </p:sp>
    </p:spTree>
    <p:extLst>
      <p:ext uri="{BB962C8B-B14F-4D97-AF65-F5344CB8AC3E}">
        <p14:creationId xmlns:p14="http://schemas.microsoft.com/office/powerpoint/2010/main" val="336552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5F8F0-2129-4154-BB81-BE571A0267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320320-6974-44E9-A971-FA69FDA134F3}"/>
              </a:ext>
            </a:extLst>
          </p:cNvPr>
          <p:cNvSpPr>
            <a:spLocks noGrp="1"/>
          </p:cNvSpPr>
          <p:nvPr>
            <p:ph idx="1"/>
          </p:nvPr>
        </p:nvSpPr>
        <p:spPr>
          <a:xfrm>
            <a:off x="457200" y="274638"/>
            <a:ext cx="8229600" cy="5851525"/>
          </a:xfrm>
        </p:spPr>
        <p:style>
          <a:lnRef idx="2">
            <a:schemeClr val="accent2"/>
          </a:lnRef>
          <a:fillRef idx="1">
            <a:schemeClr val="lt1"/>
          </a:fillRef>
          <a:effectRef idx="0">
            <a:schemeClr val="accent2"/>
          </a:effectRef>
          <a:fontRef idx="minor">
            <a:schemeClr val="dk1"/>
          </a:fontRef>
        </p:style>
        <p:txBody>
          <a:bodyPr>
            <a:normAutofit/>
          </a:bodyPr>
          <a:lstStyle/>
          <a:p>
            <a:pPr marL="0" indent="0" algn="just" rtl="0">
              <a:buNone/>
            </a:pPr>
            <a:r>
              <a:rPr lang="en-US" dirty="0"/>
              <a:t>7-Coughing during the recumbent (supine, lying down), with heartburn may indicate Gastro esophageal reflux disease (GERD) which may be improved by with acid lowering drugs</a:t>
            </a:r>
          </a:p>
          <a:p>
            <a:pPr marL="0" indent="0" algn="just" rtl="0">
              <a:buNone/>
            </a:pPr>
            <a:r>
              <a:rPr lang="en-US" dirty="0"/>
              <a:t>8-Smoking: Patient who smokes is more prone to chronic recurrent cough. Over time this might be develops into chronic bronchitis or emphysema</a:t>
            </a:r>
          </a:p>
        </p:txBody>
      </p:sp>
    </p:spTree>
    <p:extLst>
      <p:ext uri="{BB962C8B-B14F-4D97-AF65-F5344CB8AC3E}">
        <p14:creationId xmlns:p14="http://schemas.microsoft.com/office/powerpoint/2010/main" val="3548077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CCA90-8684-46D2-8E87-CC6EAE25171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D598B1E-CBD0-4D9A-BEA9-0387528F5936}"/>
              </a:ext>
            </a:extLst>
          </p:cNvPr>
          <p:cNvPicPr>
            <a:picLocks noGrp="1" noChangeAspect="1"/>
          </p:cNvPicPr>
          <p:nvPr>
            <p:ph idx="1"/>
          </p:nvPr>
        </p:nvPicPr>
        <p:blipFill>
          <a:blip r:embed="rId2"/>
          <a:stretch>
            <a:fillRect/>
          </a:stretch>
        </p:blipFill>
        <p:spPr>
          <a:xfrm>
            <a:off x="107504" y="188640"/>
            <a:ext cx="8877672" cy="6480720"/>
          </a:xfrm>
          <a:prstGeom prst="rect">
            <a:avLst/>
          </a:prstGeom>
        </p:spPr>
      </p:pic>
    </p:spTree>
    <p:extLst>
      <p:ext uri="{BB962C8B-B14F-4D97-AF65-F5344CB8AC3E}">
        <p14:creationId xmlns:p14="http://schemas.microsoft.com/office/powerpoint/2010/main" val="151342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BB7E-C184-44A4-BAC1-87458ED275AC}"/>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Medication</a:t>
            </a:r>
          </a:p>
        </p:txBody>
      </p:sp>
      <p:sp>
        <p:nvSpPr>
          <p:cNvPr id="3" name="Content Placeholder 2">
            <a:extLst>
              <a:ext uri="{FF2B5EF4-FFF2-40B4-BE49-F238E27FC236}">
                <a16:creationId xmlns:a16="http://schemas.microsoft.com/office/drawing/2014/main" id="{C25AA851-8833-44BF-8EAC-E67968D6DBE6}"/>
              </a:ext>
            </a:extLst>
          </p:cNvPr>
          <p:cNvSpPr>
            <a:spLocks noGrp="1"/>
          </p:cNvSpPr>
          <p:nvPr>
            <p:ph idx="1"/>
          </p:nvPr>
        </p:nvSpPr>
        <p:spPr>
          <a:xfrm>
            <a:off x="457200" y="1600200"/>
            <a:ext cx="8229600" cy="4983162"/>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514350" lvl="0" indent="-514350" algn="just" rtl="0">
              <a:buFont typeface="+mj-lt"/>
              <a:buAutoNum type="alphaUcPeriod"/>
            </a:pPr>
            <a:r>
              <a:rPr lang="en-US" sz="2900" dirty="0">
                <a:solidFill>
                  <a:prstClr val="black"/>
                </a:solidFill>
              </a:rPr>
              <a:t>If one or more appropriate remedies have been tried without success (failed medication) ------------- referral for further investigations .</a:t>
            </a:r>
          </a:p>
          <a:p>
            <a:pPr marL="514350" lvl="0" indent="-514350" algn="just" rtl="0">
              <a:buFont typeface="+mj-lt"/>
              <a:buAutoNum type="alphaUcPeriod"/>
            </a:pPr>
            <a:r>
              <a:rPr lang="en-US" sz="2900" dirty="0">
                <a:solidFill>
                  <a:prstClr val="black"/>
                </a:solidFill>
              </a:rPr>
              <a:t>Effective product for similar previous cough: the pharmacist should consider patient's satisfaction or dissatisfaction with specific products i.e. patient's preferability .</a:t>
            </a:r>
          </a:p>
          <a:p>
            <a:pPr marL="514350" lvl="0" indent="-514350" algn="just" rtl="0">
              <a:buFont typeface="+mj-lt"/>
              <a:buAutoNum type="alphaUcPeriod"/>
            </a:pPr>
            <a:r>
              <a:rPr lang="en-US" sz="2900" dirty="0">
                <a:solidFill>
                  <a:prstClr val="black"/>
                </a:solidFill>
              </a:rPr>
              <a:t>Drug-induced cough: e.g.: </a:t>
            </a:r>
          </a:p>
          <a:p>
            <a:pPr marL="0" lvl="0" indent="0" algn="just" rtl="0">
              <a:buNone/>
            </a:pPr>
            <a:r>
              <a:rPr lang="en-US" sz="2900" b="1" dirty="0">
                <a:solidFill>
                  <a:prstClr val="black"/>
                </a:solidFill>
              </a:rPr>
              <a:t>Angiotensin-converting enzyme (ACE) inhibitors:</a:t>
            </a:r>
            <a:r>
              <a:rPr lang="en-US" sz="2900" dirty="0">
                <a:solidFill>
                  <a:prstClr val="black"/>
                </a:solidFill>
              </a:rPr>
              <a:t> (e.g. captopril, lisinopril, Enalapril ……) can induce cough in about 10% of patients (especially women), the cough is usually nonproductive, occurs within the first few months of therapy-----------refer and suggest the alternative: Angiotensin –II receptor antagonists (valsartan, losartan, ….).</a:t>
            </a:r>
          </a:p>
        </p:txBody>
      </p:sp>
    </p:spTree>
    <p:extLst>
      <p:ext uri="{BB962C8B-B14F-4D97-AF65-F5344CB8AC3E}">
        <p14:creationId xmlns:p14="http://schemas.microsoft.com/office/powerpoint/2010/main" val="893721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5423-A87C-41A8-B9AF-B1019971DDEA}"/>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Treatment timescale</a:t>
            </a:r>
            <a:br>
              <a:rPr lang="en-US" dirty="0"/>
            </a:br>
            <a:endParaRPr lang="en-US" dirty="0"/>
          </a:p>
        </p:txBody>
      </p:sp>
      <p:sp>
        <p:nvSpPr>
          <p:cNvPr id="3" name="Content Placeholder 2">
            <a:extLst>
              <a:ext uri="{FF2B5EF4-FFF2-40B4-BE49-F238E27FC236}">
                <a16:creationId xmlns:a16="http://schemas.microsoft.com/office/drawing/2014/main" id="{DCD461C4-F361-49D4-A81F-2DE95F86465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rtl="0"/>
            <a:r>
              <a:rPr lang="en-US" dirty="0"/>
              <a:t>Depending on the length of time the patient has had the cough and once the pharmacist has recommended an appropriate treatment, patients should see their doctor 2 weeks after the cough started if it has not improved</a:t>
            </a:r>
          </a:p>
        </p:txBody>
      </p:sp>
    </p:spTree>
    <p:extLst>
      <p:ext uri="{BB962C8B-B14F-4D97-AF65-F5344CB8AC3E}">
        <p14:creationId xmlns:p14="http://schemas.microsoft.com/office/powerpoint/2010/main" val="329171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a:solidFill>
                  <a:schemeClr val="tx1"/>
                </a:solidFill>
                <a:effectLst>
                  <a:outerShdw blurRad="38100" dist="38100" dir="2700000" algn="tl">
                    <a:srgbClr val="000000">
                      <a:alpha val="43137"/>
                    </a:srgbClr>
                  </a:outerShdw>
                </a:effectLst>
                <a:latin typeface="Castellar" pitchFamily="18" charset="0"/>
              </a:rPr>
              <a:t>Non-pharmacological Treatment</a:t>
            </a:r>
            <a:endParaRPr lang="ar-IQ" b="1" dirty="0">
              <a:solidFill>
                <a:schemeClr val="tx1"/>
              </a:solidFill>
              <a:effectLst>
                <a:outerShdw blurRad="38100" dist="38100" dir="2700000" algn="tl">
                  <a:srgbClr val="000000">
                    <a:alpha val="43137"/>
                  </a:srgbClr>
                </a:outerShdw>
              </a:effectLst>
              <a:latin typeface="Castellar"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25908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4267200"/>
            <a:ext cx="2715147" cy="271514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7B87-16C0-4CB2-9869-88FF00A8B54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Management:</a:t>
            </a:r>
            <a:br>
              <a:rPr lang="en-US" dirty="0"/>
            </a:br>
            <a:endParaRPr lang="en-US" dirty="0"/>
          </a:p>
        </p:txBody>
      </p:sp>
      <p:sp>
        <p:nvSpPr>
          <p:cNvPr id="3" name="Content Placeholder 2">
            <a:extLst>
              <a:ext uri="{FF2B5EF4-FFF2-40B4-BE49-F238E27FC236}">
                <a16:creationId xmlns:a16="http://schemas.microsoft.com/office/drawing/2014/main" id="{4E86860D-A2CF-4D81-81A4-E32D1565110C}"/>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lvl="0" algn="just" rtl="0">
              <a:spcBef>
                <a:spcPts val="0"/>
              </a:spcBef>
              <a:buFont typeface="Wingdings" panose="05000000000000000000" pitchFamily="2" charset="2"/>
              <a:buChar char="Ø"/>
            </a:pPr>
            <a:r>
              <a:rPr lang="en-US" sz="2400" dirty="0">
                <a:solidFill>
                  <a:prstClr val="black"/>
                </a:solidFill>
              </a:rPr>
              <a:t>Non-drug measures:</a:t>
            </a:r>
          </a:p>
          <a:p>
            <a:pPr algn="just" rtl="0">
              <a:spcBef>
                <a:spcPts val="0"/>
              </a:spcBef>
            </a:pPr>
            <a:r>
              <a:rPr lang="en-US" sz="2400" dirty="0">
                <a:solidFill>
                  <a:prstClr val="black"/>
                </a:solidFill>
              </a:rPr>
              <a:t>slowly dissolving hard candies or other lozenges in the mouth may sooth the irritated throat and decreases the dry cough.</a:t>
            </a:r>
          </a:p>
          <a:p>
            <a:pPr algn="just" rtl="0">
              <a:spcBef>
                <a:spcPts val="0"/>
              </a:spcBef>
            </a:pPr>
            <a:r>
              <a:rPr lang="en-US" sz="2400" dirty="0">
                <a:solidFill>
                  <a:prstClr val="black"/>
                </a:solidFill>
              </a:rPr>
              <a:t>Demulcent: (They don’t contain an active ingredient and considered to be safe in children and pregnant women) .If recommended they should be given 3-4 times daily .</a:t>
            </a:r>
            <a:r>
              <a:rPr lang="en-US" sz="2400" dirty="0" err="1">
                <a:solidFill>
                  <a:prstClr val="black"/>
                </a:solidFill>
              </a:rPr>
              <a:t>e.g</a:t>
            </a:r>
            <a:r>
              <a:rPr lang="en-US" sz="2400" dirty="0">
                <a:solidFill>
                  <a:prstClr val="black"/>
                </a:solidFill>
              </a:rPr>
              <a:t>: honey, lemon(for dry and wet cough)</a:t>
            </a:r>
          </a:p>
          <a:p>
            <a:pPr algn="just" rtl="0">
              <a:spcBef>
                <a:spcPts val="0"/>
              </a:spcBef>
            </a:pPr>
            <a:r>
              <a:rPr lang="en-US" sz="2400" dirty="0">
                <a:solidFill>
                  <a:prstClr val="black"/>
                </a:solidFill>
              </a:rPr>
              <a:t>General advice to patient with cough and cold is to increase fluid intake to about 2Ls / day .(About 8 to 10 glasses daily).</a:t>
            </a:r>
          </a:p>
          <a:p>
            <a:pPr algn="just" rtl="0">
              <a:spcBef>
                <a:spcPts val="0"/>
              </a:spcBef>
            </a:pPr>
            <a:r>
              <a:rPr lang="en-US" sz="2400" dirty="0">
                <a:solidFill>
                  <a:prstClr val="black"/>
                </a:solidFill>
              </a:rPr>
              <a:t>Steam inhalation</a:t>
            </a:r>
          </a:p>
          <a:p>
            <a:pPr algn="l" rtl="0"/>
            <a:endParaRPr lang="en-US" dirty="0"/>
          </a:p>
        </p:txBody>
      </p:sp>
    </p:spTree>
    <p:extLst>
      <p:ext uri="{BB962C8B-B14F-4D97-AF65-F5344CB8AC3E}">
        <p14:creationId xmlns:p14="http://schemas.microsoft.com/office/powerpoint/2010/main" val="1407362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3F50F-C58C-44F9-BEA9-AF052E4E196F}"/>
              </a:ext>
            </a:extLst>
          </p:cNvPr>
          <p:cNvSpPr>
            <a:spLocks noGrp="1"/>
          </p:cNvSpPr>
          <p:nvPr>
            <p:ph type="title"/>
          </p:nvPr>
        </p:nvSpPr>
        <p:spPr/>
        <p:txBody>
          <a:bodyPr/>
          <a:lstStyle/>
          <a:p>
            <a:endParaRPr lang="en-US"/>
          </a:p>
        </p:txBody>
      </p:sp>
      <p:pic>
        <p:nvPicPr>
          <p:cNvPr id="3" name="Picture 4">
            <a:extLst>
              <a:ext uri="{FF2B5EF4-FFF2-40B4-BE49-F238E27FC236}">
                <a16:creationId xmlns:a16="http://schemas.microsoft.com/office/drawing/2014/main" id="{0BF85C03-96B6-4032-B8B7-CAA94B427B4B}"/>
              </a:ext>
            </a:extLst>
          </p:cNvPr>
          <p:cNvPicPr>
            <a:picLocks noChangeAspect="1" noChangeArrowheads="1"/>
          </p:cNvPicPr>
          <p:nvPr/>
        </p:nvPicPr>
        <p:blipFill>
          <a:blip r:embed="rId2"/>
          <a:srcRect/>
          <a:stretch>
            <a:fillRect/>
          </a:stretch>
        </p:blipFill>
        <p:spPr bwMode="auto">
          <a:xfrm>
            <a:off x="179512" y="44624"/>
            <a:ext cx="8856984" cy="6768752"/>
          </a:xfrm>
          <a:prstGeom prst="rect">
            <a:avLst/>
          </a:prstGeom>
          <a:noFill/>
          <a:ln w="9525">
            <a:noFill/>
            <a:miter lim="800000"/>
            <a:headEnd/>
            <a:tailEnd/>
          </a:ln>
          <a:effectLst/>
        </p:spPr>
      </p:pic>
    </p:spTree>
    <p:extLst>
      <p:ext uri="{BB962C8B-B14F-4D97-AF65-F5344CB8AC3E}">
        <p14:creationId xmlns:p14="http://schemas.microsoft.com/office/powerpoint/2010/main" val="3255099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114800" y="914400"/>
            <a:ext cx="5029200" cy="495300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228600" y="914400"/>
            <a:ext cx="4495800" cy="4953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8D775-1DAE-4485-B46C-BC8E21FC601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1817D6A-20F2-439E-8649-838C913D444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88640"/>
            <a:ext cx="8229600" cy="6669360"/>
          </a:xfrm>
        </p:spPr>
      </p:pic>
    </p:spTree>
    <p:extLst>
      <p:ext uri="{BB962C8B-B14F-4D97-AF65-F5344CB8AC3E}">
        <p14:creationId xmlns:p14="http://schemas.microsoft.com/office/powerpoint/2010/main" val="1604462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258B77-B6FB-4785-BB5D-964985F6A2A5}"/>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Additional Constituents:</a:t>
            </a:r>
            <a:br>
              <a:rPr lang="en-US" dirty="0"/>
            </a:br>
            <a:endParaRPr lang="en-US" dirty="0"/>
          </a:p>
        </p:txBody>
      </p:sp>
      <p:sp>
        <p:nvSpPr>
          <p:cNvPr id="4" name="Content Placeholder 3">
            <a:extLst>
              <a:ext uri="{FF2B5EF4-FFF2-40B4-BE49-F238E27FC236}">
                <a16:creationId xmlns:a16="http://schemas.microsoft.com/office/drawing/2014/main" id="{2D1ACE6B-F0D0-4CFD-A897-DD7077812B3F}"/>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p>
            <a:pPr algn="just"/>
            <a:endParaRPr lang="en-US" dirty="0"/>
          </a:p>
          <a:p>
            <a:pPr marL="0" indent="0" algn="just">
              <a:buNone/>
            </a:pPr>
            <a:r>
              <a:rPr lang="en-US" b="1" dirty="0"/>
              <a:t>1-Theophylline: </a:t>
            </a:r>
            <a:r>
              <a:rPr lang="en-US" dirty="0"/>
              <a:t>which is one of the bronchodilators, and it is available in some OTC products but it is best avoided because patients requiring medication to help with shortness of breath (SOB) or wheeze are best referred .</a:t>
            </a:r>
          </a:p>
          <a:p>
            <a:pPr marL="0" indent="0" algn="just">
              <a:buNone/>
            </a:pPr>
            <a:endParaRPr lang="en-US" dirty="0"/>
          </a:p>
          <a:p>
            <a:pPr marL="0" indent="0" algn="just">
              <a:buNone/>
            </a:pPr>
            <a:r>
              <a:rPr lang="en-US" b="1" dirty="0"/>
              <a:t>2-Sympathomimetics (e.g. Pseudoephedrine and Phenylephrine):</a:t>
            </a:r>
            <a:r>
              <a:rPr lang="en-US" dirty="0"/>
              <a:t> these are commonly included in cough and cold remedies for their bronchodilator and decongestant actions .</a:t>
            </a:r>
          </a:p>
          <a:p>
            <a:pPr marL="0" indent="0" algn="just">
              <a:buNone/>
            </a:pPr>
            <a:r>
              <a:rPr lang="en-US" dirty="0"/>
              <a:t>They may be useful if the patient has blocked nose as well as cough, but they can increase the BP ,stimulate the heart, and alter the diabetic control therefore they are  not recommended for patients with :</a:t>
            </a:r>
          </a:p>
          <a:p>
            <a:pPr marL="0" indent="0" algn="just">
              <a:buNone/>
            </a:pPr>
            <a:r>
              <a:rPr lang="en-US" dirty="0"/>
              <a:t>Coronary artery diseases (Angina, MI, ….), Hypertension, Diabetes mellitus, and Hyperthyroidism .</a:t>
            </a:r>
          </a:p>
          <a:p>
            <a:pPr marL="0" indent="0" algn="just">
              <a:buNone/>
            </a:pPr>
            <a:endParaRPr lang="en-US" dirty="0"/>
          </a:p>
          <a:p>
            <a:pPr marL="0" indent="0" algn="just">
              <a:buNone/>
            </a:pPr>
            <a:r>
              <a:rPr lang="en-US" b="1" dirty="0"/>
              <a:t>3-Sedating Antihistamine: like Diphenhydramine, and chlorpheniramine</a:t>
            </a:r>
            <a:r>
              <a:rPr lang="en-US" dirty="0"/>
              <a:t>,…., which may be added to antitussives ( combination with expectorant is illogical) and they are effective especially if the dry cough is disturbing sleep.</a:t>
            </a:r>
          </a:p>
          <a:p>
            <a:pPr marL="0" indent="0" algn="just">
              <a:buNone/>
            </a:pPr>
            <a:r>
              <a:rPr lang="en-US" dirty="0"/>
              <a:t>S/Es: include sedation and drowsiness and anticholinergic S/Es (i.e. dry mouth, urinary retention, constipation, …..).</a:t>
            </a:r>
          </a:p>
          <a:p>
            <a:pPr marL="0" indent="0" algn="just">
              <a:buNone/>
            </a:pPr>
            <a:r>
              <a:rPr lang="en-US" dirty="0"/>
              <a:t>They are not recommended (or used with caution ) for patients with:</a:t>
            </a:r>
          </a:p>
          <a:p>
            <a:pPr marL="0" indent="0" algn="just">
              <a:buNone/>
            </a:pPr>
            <a:r>
              <a:rPr lang="en-US" dirty="0"/>
              <a:t>Glaucoma or prostate hypertrophy.</a:t>
            </a:r>
          </a:p>
          <a:p>
            <a:endParaRPr lang="en-US" dirty="0"/>
          </a:p>
        </p:txBody>
      </p:sp>
    </p:spTree>
    <p:extLst>
      <p:ext uri="{BB962C8B-B14F-4D97-AF65-F5344CB8AC3E}">
        <p14:creationId xmlns:p14="http://schemas.microsoft.com/office/powerpoint/2010/main" val="3997614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AB98B-CA10-42B3-A58E-5885880B7376}"/>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Pharmacological management(OTC)</a:t>
            </a:r>
          </a:p>
        </p:txBody>
      </p:sp>
      <p:sp>
        <p:nvSpPr>
          <p:cNvPr id="3" name="Content Placeholder 2">
            <a:extLst>
              <a:ext uri="{FF2B5EF4-FFF2-40B4-BE49-F238E27FC236}">
                <a16:creationId xmlns:a16="http://schemas.microsoft.com/office/drawing/2014/main" id="{25C98D65-CC63-4768-BD87-D5EFBD71FB7C}"/>
              </a:ext>
            </a:extLst>
          </p:cNvPr>
          <p:cNvSpPr>
            <a:spLocks noGrp="1"/>
          </p:cNvSpPr>
          <p:nvPr>
            <p:ph idx="1"/>
          </p:nvPr>
        </p:nvSpPr>
        <p:spPr>
          <a:xfrm>
            <a:off x="457200" y="1600200"/>
            <a:ext cx="8229600" cy="5141168"/>
          </a:xfrm>
        </p:spPr>
        <p:style>
          <a:lnRef idx="2">
            <a:schemeClr val="accent2"/>
          </a:lnRef>
          <a:fillRef idx="1">
            <a:schemeClr val="lt1"/>
          </a:fillRef>
          <a:effectRef idx="0">
            <a:schemeClr val="accent2"/>
          </a:effectRef>
          <a:fontRef idx="minor">
            <a:schemeClr val="dk1"/>
          </a:fontRef>
        </p:style>
        <p:txBody>
          <a:bodyPr/>
          <a:lstStyle/>
          <a:p>
            <a:pPr algn="l" rtl="0"/>
            <a:r>
              <a:rPr lang="en-US" dirty="0"/>
              <a:t>ANTITUSSIVE( Cough suppressant): (dry cough)</a:t>
            </a:r>
          </a:p>
          <a:p>
            <a:pPr algn="l" rtl="0"/>
            <a:r>
              <a:rPr lang="en-US" dirty="0"/>
              <a:t>Pholcodine, codeine, dextromethorphan</a:t>
            </a:r>
          </a:p>
          <a:p>
            <a:pPr algn="l" rtl="0"/>
            <a:endParaRPr lang="en-US" dirty="0"/>
          </a:p>
          <a:p>
            <a:pPr marL="0" indent="0" algn="l" rtl="0">
              <a:buNone/>
            </a:pPr>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p:txBody>
      </p:sp>
      <p:pic>
        <p:nvPicPr>
          <p:cNvPr id="4" name="Picture 3">
            <a:extLst>
              <a:ext uri="{FF2B5EF4-FFF2-40B4-BE49-F238E27FC236}">
                <a16:creationId xmlns:a16="http://schemas.microsoft.com/office/drawing/2014/main" id="{3E8F5874-C502-41DC-9A76-A20300D45052}"/>
              </a:ext>
            </a:extLst>
          </p:cNvPr>
          <p:cNvPicPr>
            <a:picLocks noChangeAspect="1"/>
          </p:cNvPicPr>
          <p:nvPr/>
        </p:nvPicPr>
        <p:blipFill>
          <a:blip r:embed="rId2"/>
          <a:stretch>
            <a:fillRect/>
          </a:stretch>
        </p:blipFill>
        <p:spPr>
          <a:xfrm>
            <a:off x="683568" y="3463007"/>
            <a:ext cx="2121592" cy="4395597"/>
          </a:xfrm>
          <a:prstGeom prst="rect">
            <a:avLst/>
          </a:prstGeom>
        </p:spPr>
      </p:pic>
      <p:pic>
        <p:nvPicPr>
          <p:cNvPr id="5" name="Picture 4">
            <a:extLst>
              <a:ext uri="{FF2B5EF4-FFF2-40B4-BE49-F238E27FC236}">
                <a16:creationId xmlns:a16="http://schemas.microsoft.com/office/drawing/2014/main" id="{13C9C327-AD2C-4C1F-9AD1-C9D72954ABED}"/>
              </a:ext>
            </a:extLst>
          </p:cNvPr>
          <p:cNvPicPr>
            <a:picLocks noChangeAspect="1"/>
          </p:cNvPicPr>
          <p:nvPr/>
        </p:nvPicPr>
        <p:blipFill>
          <a:blip r:embed="rId3"/>
          <a:stretch>
            <a:fillRect/>
          </a:stretch>
        </p:blipFill>
        <p:spPr>
          <a:xfrm>
            <a:off x="5070762" y="3221126"/>
            <a:ext cx="3389670" cy="6724471"/>
          </a:xfrm>
          <a:prstGeom prst="rect">
            <a:avLst/>
          </a:prstGeom>
        </p:spPr>
      </p:pic>
    </p:spTree>
    <p:extLst>
      <p:ext uri="{BB962C8B-B14F-4D97-AF65-F5344CB8AC3E}">
        <p14:creationId xmlns:p14="http://schemas.microsoft.com/office/powerpoint/2010/main" val="79649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3095E-CB45-4618-B03D-C657AE560BFF}"/>
              </a:ext>
            </a:extLst>
          </p:cNvPr>
          <p:cNvSpPr>
            <a:spLocks noGrp="1"/>
          </p:cNvSpPr>
          <p:nvPr>
            <p:ph type="title"/>
          </p:nvPr>
        </p:nvSpPr>
        <p:spPr/>
        <p:txBody>
          <a:bodyPr/>
          <a:lstStyle/>
          <a:p>
            <a:r>
              <a:rPr lang="en-US" dirty="0" err="1"/>
              <a:t>codiene</a:t>
            </a:r>
            <a:endParaRPr lang="en-US" dirty="0"/>
          </a:p>
        </p:txBody>
      </p:sp>
      <p:sp>
        <p:nvSpPr>
          <p:cNvPr id="3" name="Content Placeholder 2">
            <a:extLst>
              <a:ext uri="{FF2B5EF4-FFF2-40B4-BE49-F238E27FC236}">
                <a16:creationId xmlns:a16="http://schemas.microsoft.com/office/drawing/2014/main" id="{4C579A36-12EC-4B5E-8586-0C4D3D5AA033}"/>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lvl="0" indent="0">
              <a:buNone/>
            </a:pPr>
            <a:r>
              <a:rPr lang="en-US" sz="2400" b="1" dirty="0">
                <a:solidFill>
                  <a:prstClr val="black"/>
                </a:solidFill>
              </a:rPr>
              <a:t>1-Codiene:</a:t>
            </a:r>
            <a:endParaRPr lang="en-US" sz="2200" b="1" dirty="0">
              <a:solidFill>
                <a:prstClr val="black"/>
              </a:solidFill>
            </a:endParaRPr>
          </a:p>
          <a:p>
            <a:pPr marL="0" lvl="0" indent="0">
              <a:buNone/>
            </a:pPr>
            <a:r>
              <a:rPr lang="ar-IQ" sz="2200" dirty="0">
                <a:solidFill>
                  <a:prstClr val="black"/>
                </a:solidFill>
              </a:rPr>
              <a:t>ملاحظة: إن هذا الدواء لا يتوفر حاليا في العراق منفردا ولكنه موجود ضمن الـ :  </a:t>
            </a:r>
            <a:endParaRPr lang="en-US" sz="2200" dirty="0">
              <a:solidFill>
                <a:prstClr val="black"/>
              </a:solidFill>
            </a:endParaRPr>
          </a:p>
          <a:p>
            <a:pPr marL="0" lvl="0" indent="0">
              <a:buNone/>
            </a:pPr>
            <a:r>
              <a:rPr lang="en-US" sz="2200" dirty="0">
                <a:solidFill>
                  <a:prstClr val="black"/>
                </a:solidFill>
              </a:rPr>
              <a:t>cough mixtures</a:t>
            </a:r>
          </a:p>
          <a:p>
            <a:pPr marL="0" lvl="0" indent="0">
              <a:buNone/>
            </a:pPr>
            <a:r>
              <a:rPr lang="en-US" sz="2200" b="1" dirty="0">
                <a:solidFill>
                  <a:prstClr val="black"/>
                </a:solidFill>
              </a:rPr>
              <a:t>e.g. </a:t>
            </a:r>
            <a:r>
              <a:rPr lang="en-US" sz="2200" dirty="0">
                <a:solidFill>
                  <a:prstClr val="black"/>
                </a:solidFill>
              </a:rPr>
              <a:t>of codeine containing cough mixtures available in Iraq are: </a:t>
            </a:r>
          </a:p>
          <a:p>
            <a:pPr marL="0" lvl="0" indent="0">
              <a:buNone/>
            </a:pPr>
            <a:r>
              <a:rPr lang="en-US" sz="2200" dirty="0" err="1">
                <a:solidFill>
                  <a:prstClr val="black"/>
                </a:solidFill>
              </a:rPr>
              <a:t>Tussiram</a:t>
            </a:r>
            <a:r>
              <a:rPr lang="en-US" sz="2200" dirty="0">
                <a:solidFill>
                  <a:prstClr val="black"/>
                </a:solidFill>
              </a:rPr>
              <a:t>® syrup, </a:t>
            </a:r>
            <a:r>
              <a:rPr lang="en-US" sz="2200" dirty="0" err="1">
                <a:solidFill>
                  <a:prstClr val="black"/>
                </a:solidFill>
              </a:rPr>
              <a:t>Pulmocodin</a:t>
            </a:r>
            <a:r>
              <a:rPr lang="en-US" sz="2200" dirty="0">
                <a:solidFill>
                  <a:prstClr val="black"/>
                </a:solidFill>
              </a:rPr>
              <a:t>® syrup…</a:t>
            </a:r>
          </a:p>
          <a:p>
            <a:pPr marL="0" lvl="0" indent="0">
              <a:buNone/>
            </a:pPr>
            <a:r>
              <a:rPr lang="en-US" sz="2200" b="1" i="1" u="sng" dirty="0">
                <a:solidFill>
                  <a:prstClr val="black"/>
                </a:solidFill>
              </a:rPr>
              <a:t>S/Es: </a:t>
            </a:r>
            <a:r>
              <a:rPr lang="en-US" sz="2200" dirty="0">
                <a:solidFill>
                  <a:prstClr val="black"/>
                </a:solidFill>
              </a:rPr>
              <a:t>even at OTC doses codeine can cause constipation, drowsiness and at high doses, respiratory depression, therefore it is best avoided in patients with impaired respiratory function e.g. Asthma .</a:t>
            </a:r>
          </a:p>
          <a:p>
            <a:r>
              <a:rPr lang="en-US" sz="2200" dirty="0">
                <a:solidFill>
                  <a:prstClr val="black"/>
                </a:solidFill>
              </a:rPr>
              <a:t>More than 18 years</a:t>
            </a:r>
          </a:p>
          <a:p>
            <a:r>
              <a:rPr lang="en-US" sz="2400" dirty="0"/>
              <a:t>(Note: Codeine is well known as a drug of abuse and sales must be    refused because of knowledge or likelihood of abuse) .</a:t>
            </a:r>
          </a:p>
          <a:p>
            <a:r>
              <a:rPr lang="en-US" sz="2400" dirty="0">
                <a:latin typeface="RotisSansSerifStd"/>
              </a:rPr>
              <a:t>Pregnancy – best avoided in 3</a:t>
            </a:r>
            <a:r>
              <a:rPr lang="en-US" sz="2400" baseline="30000" dirty="0">
                <a:latin typeface="RotisSansSerifStd"/>
              </a:rPr>
              <a:t>rd</a:t>
            </a:r>
            <a:r>
              <a:rPr lang="en-US" sz="2400" dirty="0">
                <a:latin typeface="RotisSansSerifStd"/>
              </a:rPr>
              <a:t>trimester</a:t>
            </a:r>
          </a:p>
          <a:p>
            <a:r>
              <a:rPr lang="en-US" sz="2400" dirty="0">
                <a:latin typeface="RotisSansSerifStd"/>
              </a:rPr>
              <a:t>Short periods OK in breastfeeding.</a:t>
            </a:r>
            <a:endParaRPr lang="en-US" sz="2200" dirty="0">
              <a:solidFill>
                <a:prstClr val="black"/>
              </a:solidFill>
            </a:endParaRPr>
          </a:p>
          <a:p>
            <a:endParaRPr lang="en-US" dirty="0"/>
          </a:p>
        </p:txBody>
      </p:sp>
    </p:spTree>
    <p:extLst>
      <p:ext uri="{BB962C8B-B14F-4D97-AF65-F5344CB8AC3E}">
        <p14:creationId xmlns:p14="http://schemas.microsoft.com/office/powerpoint/2010/main" val="1558042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6430962"/>
          </a:xfrm>
        </p:spPr>
        <p:txBody>
          <a:bodyPr/>
          <a:lstStyle/>
          <a:p>
            <a:endParaRPr lang="ar-IQ" dirty="0"/>
          </a:p>
        </p:txBody>
      </p:sp>
      <p:pic>
        <p:nvPicPr>
          <p:cNvPr id="2050" name="Picture 2" descr="نتيجة بحث الصور عن منتجات معمل ادوية سامرا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16" y="685800"/>
            <a:ext cx="7876784"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082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153400" cy="914400"/>
          </a:xfrm>
        </p:spPr>
        <p:txBody>
          <a:bodyPr/>
          <a:lstStyle/>
          <a:p>
            <a:r>
              <a:rPr lang="en-US" dirty="0" err="1"/>
              <a:t>Tussiram</a:t>
            </a:r>
            <a:endParaRPr lang="ar-IQ" dirty="0"/>
          </a:p>
        </p:txBody>
      </p:sp>
      <p:sp>
        <p:nvSpPr>
          <p:cNvPr id="3" name="Subtitle 2"/>
          <p:cNvSpPr>
            <a:spLocks noGrp="1"/>
          </p:cNvSpPr>
          <p:nvPr>
            <p:ph type="subTitle" idx="1"/>
          </p:nvPr>
        </p:nvSpPr>
        <p:spPr>
          <a:xfrm>
            <a:off x="381000" y="1219200"/>
            <a:ext cx="8077200" cy="4419600"/>
          </a:xfrm>
        </p:spPr>
        <p:txBody>
          <a:bodyPr/>
          <a:lstStyle/>
          <a:p>
            <a:pPr algn="l"/>
            <a:r>
              <a:rPr lang="en-US" dirty="0">
                <a:solidFill>
                  <a:schemeClr val="tx1"/>
                </a:solidFill>
              </a:rPr>
              <a:t>Each 10 ml contains:</a:t>
            </a:r>
          </a:p>
          <a:p>
            <a:pPr algn="l"/>
            <a:r>
              <a:rPr lang="en-US" dirty="0">
                <a:solidFill>
                  <a:schemeClr val="tx1"/>
                </a:solidFill>
              </a:rPr>
              <a:t>Chlorpheniramine maleate 2 mg</a:t>
            </a:r>
          </a:p>
          <a:p>
            <a:pPr algn="l"/>
            <a:r>
              <a:rPr lang="en-US" dirty="0">
                <a:solidFill>
                  <a:schemeClr val="tx1"/>
                </a:solidFill>
              </a:rPr>
              <a:t>Phenyl </a:t>
            </a:r>
            <a:r>
              <a:rPr lang="en-US" dirty="0" err="1">
                <a:solidFill>
                  <a:schemeClr val="tx1"/>
                </a:solidFill>
              </a:rPr>
              <a:t>phrine</a:t>
            </a:r>
            <a:r>
              <a:rPr lang="en-US" dirty="0">
                <a:solidFill>
                  <a:schemeClr val="tx1"/>
                </a:solidFill>
              </a:rPr>
              <a:t> HCL              5mg</a:t>
            </a:r>
          </a:p>
          <a:p>
            <a:pPr algn="l"/>
            <a:r>
              <a:rPr lang="en-US" dirty="0" err="1">
                <a:solidFill>
                  <a:schemeClr val="tx1"/>
                </a:solidFill>
              </a:rPr>
              <a:t>Ephidrine</a:t>
            </a:r>
            <a:r>
              <a:rPr lang="en-US" dirty="0">
                <a:solidFill>
                  <a:schemeClr val="tx1"/>
                </a:solidFill>
              </a:rPr>
              <a:t> HCL                       15mg</a:t>
            </a:r>
          </a:p>
          <a:p>
            <a:pPr algn="l"/>
            <a:r>
              <a:rPr lang="en-US" dirty="0" err="1">
                <a:solidFill>
                  <a:schemeClr val="tx1"/>
                </a:solidFill>
              </a:rPr>
              <a:t>Codiene</a:t>
            </a:r>
            <a:r>
              <a:rPr lang="en-US" dirty="0">
                <a:solidFill>
                  <a:schemeClr val="tx1"/>
                </a:solidFill>
              </a:rPr>
              <a:t> phosphate                 8 mg</a:t>
            </a:r>
            <a:endParaRPr lang="ar-IQ" dirty="0">
              <a:solidFill>
                <a:schemeClr val="tx1"/>
              </a:solidFill>
            </a:endParaRPr>
          </a:p>
        </p:txBody>
      </p:sp>
    </p:spTree>
    <p:extLst>
      <p:ext uri="{BB962C8B-B14F-4D97-AF65-F5344CB8AC3E}">
        <p14:creationId xmlns:p14="http://schemas.microsoft.com/office/powerpoint/2010/main" val="2758136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l-Ra'y\Desktop\images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97713"/>
            <a:ext cx="4572000" cy="582688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l-Ra'y\Desktop\imap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97713"/>
            <a:ext cx="1962150" cy="183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3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Pulmocodien</a:t>
            </a:r>
            <a:endParaRPr lang="ar-IQ" dirty="0"/>
          </a:p>
        </p:txBody>
      </p:sp>
      <p:sp>
        <p:nvSpPr>
          <p:cNvPr id="3" name="Content Placeholder 2"/>
          <p:cNvSpPr>
            <a:spLocks noGrp="1"/>
          </p:cNvSpPr>
          <p:nvPr>
            <p:ph idx="1"/>
          </p:nvPr>
        </p:nvSpPr>
        <p:spPr/>
        <p:txBody>
          <a:bodyPr/>
          <a:lstStyle/>
          <a:p>
            <a:r>
              <a:rPr lang="en-US" dirty="0"/>
              <a:t>Each 5ml contain :</a:t>
            </a:r>
          </a:p>
          <a:p>
            <a:r>
              <a:rPr lang="en-US" dirty="0" err="1"/>
              <a:t>Glycerylguaicolate</a:t>
            </a:r>
            <a:r>
              <a:rPr lang="en-US" dirty="0"/>
              <a:t> 100mg</a:t>
            </a:r>
          </a:p>
          <a:p>
            <a:r>
              <a:rPr lang="en-US" dirty="0"/>
              <a:t>Chlorpheniramine maleate 1 mg</a:t>
            </a:r>
          </a:p>
          <a:p>
            <a:r>
              <a:rPr lang="en-US" dirty="0" err="1"/>
              <a:t>Phenylphrine</a:t>
            </a:r>
            <a:r>
              <a:rPr lang="en-US" dirty="0"/>
              <a:t> HCL      5mg</a:t>
            </a:r>
          </a:p>
          <a:p>
            <a:r>
              <a:rPr lang="en-US" dirty="0"/>
              <a:t>Codeine phosphate     10mg</a:t>
            </a:r>
          </a:p>
          <a:p>
            <a:r>
              <a:rPr lang="en-US" dirty="0"/>
              <a:t>Ascorbic acid               12.5mg</a:t>
            </a:r>
            <a:endParaRPr lang="ar-IQ" dirty="0"/>
          </a:p>
        </p:txBody>
      </p:sp>
    </p:spTree>
    <p:extLst>
      <p:ext uri="{BB962C8B-B14F-4D97-AF65-F5344CB8AC3E}">
        <p14:creationId xmlns:p14="http://schemas.microsoft.com/office/powerpoint/2010/main" val="2803957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BAEAE-4475-472E-AEE0-B9A05F367443}"/>
              </a:ext>
            </a:extLst>
          </p:cNvPr>
          <p:cNvSpPr>
            <a:spLocks noGrp="1"/>
          </p:cNvSpPr>
          <p:nvPr>
            <p:ph type="title"/>
          </p:nvPr>
        </p:nvSpPr>
        <p:spPr/>
        <p:txBody>
          <a:bodyPr/>
          <a:lstStyle/>
          <a:p>
            <a:r>
              <a:rPr lang="en-US" dirty="0"/>
              <a:t>Dextromethorphan…</a:t>
            </a:r>
          </a:p>
        </p:txBody>
      </p:sp>
      <p:pic>
        <p:nvPicPr>
          <p:cNvPr id="4" name="Content Placeholder 3">
            <a:extLst>
              <a:ext uri="{FF2B5EF4-FFF2-40B4-BE49-F238E27FC236}">
                <a16:creationId xmlns:a16="http://schemas.microsoft.com/office/drawing/2014/main" id="{2B93A979-36D0-4A79-82C8-4A7796ED000D}"/>
              </a:ext>
            </a:extLst>
          </p:cNvPr>
          <p:cNvPicPr>
            <a:picLocks noGrp="1" noChangeAspect="1"/>
          </p:cNvPicPr>
          <p:nvPr>
            <p:ph idx="1"/>
          </p:nvPr>
        </p:nvPicPr>
        <p:blipFill>
          <a:blip r:embed="rId2"/>
          <a:stretch>
            <a:fillRect/>
          </a:stretch>
        </p:blipFill>
        <p:spPr>
          <a:xfrm>
            <a:off x="1191462" y="1600200"/>
            <a:ext cx="6761075" cy="4525963"/>
          </a:xfrm>
          <a:prstGeom prst="rect">
            <a:avLst/>
          </a:prstGeom>
        </p:spPr>
      </p:pic>
    </p:spTree>
    <p:extLst>
      <p:ext uri="{BB962C8B-B14F-4D97-AF65-F5344CB8AC3E}">
        <p14:creationId xmlns:p14="http://schemas.microsoft.com/office/powerpoint/2010/main" val="2459365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AB41-8B5E-4240-B47D-E8895AFE757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dextromethorphan</a:t>
            </a:r>
          </a:p>
        </p:txBody>
      </p:sp>
      <p:sp>
        <p:nvSpPr>
          <p:cNvPr id="3" name="Content Placeholder 2">
            <a:extLst>
              <a:ext uri="{FF2B5EF4-FFF2-40B4-BE49-F238E27FC236}">
                <a16:creationId xmlns:a16="http://schemas.microsoft.com/office/drawing/2014/main" id="{8C013D46-6314-4CF0-BC8C-65378D388D00}"/>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dirty="0"/>
              <a:t>Generally it is considered non-sedating and has fewer side effects and thought to have a low potential for abuse</a:t>
            </a:r>
          </a:p>
          <a:p>
            <a:r>
              <a:rPr lang="en-US" dirty="0"/>
              <a:t>6 years</a:t>
            </a:r>
          </a:p>
          <a:p>
            <a:r>
              <a:rPr lang="en-US" dirty="0"/>
              <a:t>Adults: 10-20 mg every 4 hours or 30 mg every 6-8 hours (maximum 120 mg/ day). children aged 6–12 years: 5-10 mg every 4 hours or 15 mg every 6-8 hours (maximum 60 mg/day).</a:t>
            </a:r>
          </a:p>
          <a:p>
            <a:endParaRPr lang="en-US" dirty="0"/>
          </a:p>
        </p:txBody>
      </p:sp>
    </p:spTree>
    <p:extLst>
      <p:ext uri="{BB962C8B-B14F-4D97-AF65-F5344CB8AC3E}">
        <p14:creationId xmlns:p14="http://schemas.microsoft.com/office/powerpoint/2010/main" val="2918471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D6395-B700-4C4C-BAAA-F67313ACFE7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045CCF1-9C8A-49C8-8F6E-02B36C51A5CD}"/>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ar-IQ" dirty="0"/>
              <a:t>) للاطلاع) </a:t>
            </a:r>
            <a:r>
              <a:rPr lang="en-US" dirty="0"/>
              <a:t>Pediatric Dextromethorphan doses:</a:t>
            </a:r>
          </a:p>
          <a:p>
            <a:r>
              <a:rPr lang="en-US" dirty="0"/>
              <a:t>  </a:t>
            </a:r>
            <a:r>
              <a:rPr lang="ar-IQ" dirty="0"/>
              <a:t>كثيرا </a:t>
            </a:r>
            <a:r>
              <a:rPr lang="ar-IQ" dirty="0" err="1"/>
              <a:t>ماتوصف</a:t>
            </a:r>
            <a:r>
              <a:rPr lang="ar-IQ" dirty="0"/>
              <a:t> قطرات الـ</a:t>
            </a:r>
            <a:r>
              <a:rPr lang="en-US" dirty="0" err="1"/>
              <a:t>Sedilar</a:t>
            </a:r>
            <a:r>
              <a:rPr lang="en-US" dirty="0"/>
              <a:t>  </a:t>
            </a:r>
            <a:r>
              <a:rPr lang="ar-IQ" dirty="0"/>
              <a:t>بجرع خاطئة وكبيرة لان اغلب المصادر </a:t>
            </a:r>
            <a:r>
              <a:rPr lang="ar-IQ" dirty="0" err="1"/>
              <a:t>لاتعطي</a:t>
            </a:r>
            <a:r>
              <a:rPr lang="ar-IQ" dirty="0"/>
              <a:t> جرعته تحت السنة وكما يلي فيرجى الانتباه لها </a:t>
            </a:r>
            <a:r>
              <a:rPr lang="ar-IQ" dirty="0" err="1"/>
              <a:t>رجاءا</a:t>
            </a:r>
            <a:r>
              <a:rPr lang="ar-IQ" dirty="0"/>
              <a:t>:</a:t>
            </a:r>
            <a:endParaRPr lang="en-US" dirty="0"/>
          </a:p>
          <a:p>
            <a:endParaRPr lang="ar-IQ" dirty="0"/>
          </a:p>
          <a:p>
            <a:endParaRPr lang="en-US" dirty="0"/>
          </a:p>
        </p:txBody>
      </p:sp>
      <p:pic>
        <p:nvPicPr>
          <p:cNvPr id="4" name="Picture 3">
            <a:extLst>
              <a:ext uri="{FF2B5EF4-FFF2-40B4-BE49-F238E27FC236}">
                <a16:creationId xmlns:a16="http://schemas.microsoft.com/office/drawing/2014/main" id="{0D41AAB8-8BDC-47CE-BDF6-E3AC7F7B7374}"/>
              </a:ext>
            </a:extLst>
          </p:cNvPr>
          <p:cNvPicPr>
            <a:picLocks noChangeAspect="1"/>
          </p:cNvPicPr>
          <p:nvPr/>
        </p:nvPicPr>
        <p:blipFill>
          <a:blip r:embed="rId2"/>
          <a:stretch>
            <a:fillRect/>
          </a:stretch>
        </p:blipFill>
        <p:spPr>
          <a:xfrm>
            <a:off x="1979712" y="4233583"/>
            <a:ext cx="5401524" cy="2048434"/>
          </a:xfrm>
          <a:prstGeom prst="rect">
            <a:avLst/>
          </a:prstGeom>
        </p:spPr>
      </p:pic>
    </p:spTree>
    <p:extLst>
      <p:ext uri="{BB962C8B-B14F-4D97-AF65-F5344CB8AC3E}">
        <p14:creationId xmlns:p14="http://schemas.microsoft.com/office/powerpoint/2010/main" val="2848703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6688A-0230-4EEA-BAB0-1BAB06247F7F}"/>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outlines</a:t>
            </a:r>
          </a:p>
        </p:txBody>
      </p:sp>
      <p:sp>
        <p:nvSpPr>
          <p:cNvPr id="3" name="Content Placeholder 2">
            <a:extLst>
              <a:ext uri="{FF2B5EF4-FFF2-40B4-BE49-F238E27FC236}">
                <a16:creationId xmlns:a16="http://schemas.microsoft.com/office/drawing/2014/main" id="{ADC05B9E-3BD0-4337-9B78-DE3058299FA4}"/>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l" rtl="0"/>
            <a:r>
              <a:rPr lang="en-US" dirty="0"/>
              <a:t>Definition</a:t>
            </a:r>
          </a:p>
          <a:p>
            <a:pPr algn="l" rtl="0"/>
            <a:r>
              <a:rPr lang="en-US" dirty="0"/>
              <a:t>Type of cough</a:t>
            </a:r>
          </a:p>
          <a:p>
            <a:pPr algn="l" rtl="0"/>
            <a:r>
              <a:rPr lang="en-US" dirty="0"/>
              <a:t>Questions to ask and Conditions to be referred</a:t>
            </a:r>
          </a:p>
          <a:p>
            <a:pPr algn="l" rtl="0"/>
            <a:r>
              <a:rPr lang="en-US" dirty="0"/>
              <a:t>Management</a:t>
            </a:r>
          </a:p>
          <a:p>
            <a:pPr algn="l" rtl="0"/>
            <a:r>
              <a:rPr lang="en-US" dirty="0"/>
              <a:t>Examples on cough preparations</a:t>
            </a:r>
          </a:p>
          <a:p>
            <a:pPr algn="l" rtl="0"/>
            <a:r>
              <a:rPr lang="en-US" dirty="0"/>
              <a:t>Restriction on the use of cough and cold medicines in children</a:t>
            </a:r>
          </a:p>
          <a:p>
            <a:pPr algn="l" rtl="0"/>
            <a:r>
              <a:rPr lang="en-US" dirty="0"/>
              <a:t>Best practice for treating cough and cold in children</a:t>
            </a:r>
          </a:p>
        </p:txBody>
      </p:sp>
    </p:spTree>
    <p:extLst>
      <p:ext uri="{BB962C8B-B14F-4D97-AF65-F5344CB8AC3E}">
        <p14:creationId xmlns:p14="http://schemas.microsoft.com/office/powerpoint/2010/main" val="33333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6523-A2FA-4010-B18B-13D7AFAA994A}"/>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Expectorants and Mucolytics</a:t>
            </a:r>
          </a:p>
        </p:txBody>
      </p:sp>
      <p:sp>
        <p:nvSpPr>
          <p:cNvPr id="3" name="Content Placeholder 2">
            <a:extLst>
              <a:ext uri="{FF2B5EF4-FFF2-40B4-BE49-F238E27FC236}">
                <a16:creationId xmlns:a16="http://schemas.microsoft.com/office/drawing/2014/main" id="{0778B639-77BB-4712-9D02-227043A44691}"/>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US" dirty="0"/>
              <a:t> which are used for wet cough</a:t>
            </a:r>
          </a:p>
          <a:p>
            <a:r>
              <a:rPr lang="en-US" dirty="0"/>
              <a:t>1-Glyceryl </a:t>
            </a:r>
            <a:r>
              <a:rPr lang="en-US" dirty="0" err="1"/>
              <a:t>guaiacolate</a:t>
            </a:r>
            <a:r>
              <a:rPr lang="en-US" dirty="0"/>
              <a:t> (also called Guaifenesin): Which is the only FDA approved OTC expectorant .</a:t>
            </a:r>
          </a:p>
          <a:p>
            <a:r>
              <a:rPr lang="en-US" dirty="0"/>
              <a:t>Doses :  </a:t>
            </a:r>
          </a:p>
          <a:p>
            <a:r>
              <a:rPr lang="en-US" dirty="0"/>
              <a:t>Adults: 200-400 mg every 4 hours (maximum 2.4 g/day). children aged 6–12 years: 100-200 mg every 4 hours (maximum 1.2 g/day).</a:t>
            </a:r>
          </a:p>
          <a:p>
            <a:endParaRPr lang="en-US" dirty="0"/>
          </a:p>
        </p:txBody>
      </p:sp>
    </p:spTree>
    <p:extLst>
      <p:ext uri="{BB962C8B-B14F-4D97-AF65-F5344CB8AC3E}">
        <p14:creationId xmlns:p14="http://schemas.microsoft.com/office/powerpoint/2010/main" val="3678175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F2F7-E74F-46E0-B7D7-2E01CA7AD0DA}"/>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mucolytics</a:t>
            </a:r>
          </a:p>
        </p:txBody>
      </p:sp>
      <p:sp>
        <p:nvSpPr>
          <p:cNvPr id="3" name="Content Placeholder 2">
            <a:extLst>
              <a:ext uri="{FF2B5EF4-FFF2-40B4-BE49-F238E27FC236}">
                <a16:creationId xmlns:a16="http://schemas.microsoft.com/office/drawing/2014/main" id="{FE72BEEC-C148-4A29-988A-5DF00F7AD83F}"/>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US" dirty="0"/>
              <a:t>2-Bromohexine (</a:t>
            </a:r>
            <a:r>
              <a:rPr lang="en-US" dirty="0" err="1"/>
              <a:t>Solvodin</a:t>
            </a:r>
            <a:r>
              <a:rPr lang="en-US" dirty="0"/>
              <a:t>® syrup, and tablet): which is one of the mucolytic drugs, used for wet cough</a:t>
            </a:r>
            <a:endParaRPr lang="ar-IQ" dirty="0"/>
          </a:p>
          <a:p>
            <a:endParaRPr lang="en-US" dirty="0"/>
          </a:p>
        </p:txBody>
      </p:sp>
    </p:spTree>
    <p:extLst>
      <p:ext uri="{BB962C8B-B14F-4D97-AF65-F5344CB8AC3E}">
        <p14:creationId xmlns:p14="http://schemas.microsoft.com/office/powerpoint/2010/main" val="893241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l-Ra'y\Desktop\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6074"/>
            <a:ext cx="83058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53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l-Ra'y\Desktop\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14400"/>
            <a:ext cx="6477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932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90600"/>
            <a:ext cx="2514600" cy="2279255"/>
          </a:xfrm>
          <a:prstGeom prst="rect">
            <a:avLst/>
          </a:prstGeom>
        </p:spPr>
      </p:pic>
      <p:sp>
        <p:nvSpPr>
          <p:cNvPr id="5" name="Rectangle 4"/>
          <p:cNvSpPr/>
          <p:nvPr/>
        </p:nvSpPr>
        <p:spPr>
          <a:xfrm>
            <a:off x="3124200" y="533400"/>
            <a:ext cx="5867400" cy="60016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mn-cs"/>
              </a:rPr>
              <a:t>Tussilet</a:t>
            </a:r>
            <a:r>
              <a:rPr kumimoji="0" lang="en-US" sz="32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Each 5ml contain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Glycerylguaicolate</a:t>
            </a:r>
            <a:r>
              <a:rPr kumimoji="0" lang="en-US" sz="3200" b="0" i="0" u="none" strike="noStrike" kern="1200" cap="none" spc="0" normalizeH="0" baseline="0" noProof="0" dirty="0">
                <a:ln>
                  <a:noFill/>
                </a:ln>
                <a:solidFill>
                  <a:prstClr val="black"/>
                </a:solidFill>
                <a:effectLst/>
                <a:uLnTx/>
                <a:uFillTx/>
                <a:latin typeface="Calibri"/>
                <a:ea typeface="+mn-ea"/>
                <a:cs typeface="+mn-cs"/>
              </a:rPr>
              <a:t> 50mg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Chlorpheniramine</a:t>
            </a:r>
            <a:r>
              <a:rPr kumimoji="0" lang="en-US" sz="3200" b="0" i="0" u="none" strike="noStrike" kern="1200" cap="none" spc="0" normalizeH="0" baseline="0" noProof="0" dirty="0">
                <a:ln>
                  <a:noFill/>
                </a:ln>
                <a:solidFill>
                  <a:prstClr val="black"/>
                </a:solidFill>
                <a:effectLst/>
                <a:uLnTx/>
                <a:uFillTx/>
                <a:latin typeface="Calibri"/>
                <a:ea typeface="+mn-ea"/>
                <a:cs typeface="+mn-cs"/>
              </a:rPr>
              <a:t> maleate 1 mg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Phenyl </a:t>
            </a:r>
            <a:r>
              <a:rPr kumimoji="0" lang="en-US" sz="3200" b="0" i="0" u="none" strike="noStrike" kern="1200" cap="none" spc="0" normalizeH="0" baseline="0" noProof="0" dirty="0" err="1">
                <a:ln>
                  <a:noFill/>
                </a:ln>
                <a:solidFill>
                  <a:prstClr val="black"/>
                </a:solidFill>
                <a:effectLst/>
                <a:uLnTx/>
                <a:uFillTx/>
                <a:latin typeface="Calibri"/>
                <a:ea typeface="+mn-ea"/>
                <a:cs typeface="+mn-cs"/>
              </a:rPr>
              <a:t>phrine</a:t>
            </a:r>
            <a:r>
              <a:rPr kumimoji="0" lang="en-US" sz="3200" b="0" i="0" u="none" strike="noStrike" kern="1200" cap="none" spc="0" normalizeH="0" baseline="0" noProof="0" dirty="0">
                <a:ln>
                  <a:noFill/>
                </a:ln>
                <a:solidFill>
                  <a:prstClr val="black"/>
                </a:solidFill>
                <a:effectLst/>
                <a:uLnTx/>
                <a:uFillTx/>
                <a:latin typeface="Calibri"/>
                <a:ea typeface="+mn-ea"/>
                <a:cs typeface="+mn-cs"/>
              </a:rPr>
              <a:t> HCL      2.5mg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AutoShape 2" descr="نتيجة بحث الصور عن ‪sedilar drop‬‏"/>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 name="AutoShape 4" descr="نتيجة بحث الصور عن ‪sedilar drop‬‏"/>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8" name="AutoShape 6" descr="نتيجة بحث الصور عن ‪sedilar drop‬‏"/>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IQ"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698569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Al-Ra'y\Desktop\indeaa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609600"/>
            <a:ext cx="6315075"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134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1000"/>
            <a:ext cx="7086600" cy="5257800"/>
          </a:xfrm>
        </p:spPr>
        <p:txBody>
          <a:bodyPr/>
          <a:lstStyle/>
          <a:p>
            <a:pPr algn="l"/>
            <a:r>
              <a:rPr lang="en-US" dirty="0" err="1">
                <a:solidFill>
                  <a:schemeClr val="tx1"/>
                </a:solidFill>
              </a:rPr>
              <a:t>Samilin</a:t>
            </a:r>
            <a:r>
              <a:rPr lang="en-US" dirty="0">
                <a:solidFill>
                  <a:schemeClr val="tx1"/>
                </a:solidFill>
              </a:rPr>
              <a:t> :</a:t>
            </a:r>
          </a:p>
          <a:p>
            <a:pPr algn="l"/>
            <a:r>
              <a:rPr lang="en-US" dirty="0">
                <a:solidFill>
                  <a:schemeClr val="tx1"/>
                </a:solidFill>
              </a:rPr>
              <a:t>Diphenhydramine 13.5mg</a:t>
            </a:r>
          </a:p>
          <a:p>
            <a:pPr algn="l"/>
            <a:r>
              <a:rPr lang="en-US" dirty="0">
                <a:solidFill>
                  <a:schemeClr val="tx1"/>
                </a:solidFill>
              </a:rPr>
              <a:t>Ammonium chloride 131.5mg</a:t>
            </a:r>
          </a:p>
          <a:p>
            <a:pPr algn="l"/>
            <a:r>
              <a:rPr lang="en-US" dirty="0" err="1">
                <a:solidFill>
                  <a:schemeClr val="tx1"/>
                </a:solidFill>
              </a:rPr>
              <a:t>Sod.citrate</a:t>
            </a:r>
            <a:r>
              <a:rPr lang="en-US" dirty="0">
                <a:solidFill>
                  <a:schemeClr val="tx1"/>
                </a:solidFill>
              </a:rPr>
              <a:t>                    55mg</a:t>
            </a:r>
          </a:p>
          <a:p>
            <a:pPr algn="l"/>
            <a:r>
              <a:rPr lang="en-US" dirty="0">
                <a:solidFill>
                  <a:schemeClr val="tx1"/>
                </a:solidFill>
              </a:rPr>
              <a:t>Menthol                           1mg</a:t>
            </a:r>
            <a:endParaRPr lang="ar-IQ" dirty="0">
              <a:solidFill>
                <a:schemeClr val="tx1"/>
              </a:solidFill>
            </a:endParaRPr>
          </a:p>
        </p:txBody>
      </p:sp>
      <p:pic>
        <p:nvPicPr>
          <p:cNvPr id="4" name="Picture 2" descr="C:\Users\Al-Ra'y\Desktop\indess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43434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297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03214"/>
            <a:ext cx="6553200" cy="50831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33255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81000"/>
            <a:ext cx="7086600" cy="5257800"/>
          </a:xfrm>
        </p:spPr>
        <p:txBody>
          <a:bodyPr/>
          <a:lstStyle/>
          <a:p>
            <a:pPr algn="l"/>
            <a:r>
              <a:rPr lang="en-US" b="1" dirty="0" err="1">
                <a:solidFill>
                  <a:schemeClr val="tx1"/>
                </a:solidFill>
              </a:rPr>
              <a:t>Exidil</a:t>
            </a:r>
            <a:endParaRPr lang="en-US" b="1" dirty="0">
              <a:solidFill>
                <a:schemeClr val="tx1"/>
              </a:solidFill>
            </a:endParaRPr>
          </a:p>
          <a:p>
            <a:pPr algn="l"/>
            <a:r>
              <a:rPr lang="en-US" dirty="0" err="1">
                <a:solidFill>
                  <a:schemeClr val="tx1"/>
                </a:solidFill>
              </a:rPr>
              <a:t>Theophyllin</a:t>
            </a:r>
            <a:r>
              <a:rPr lang="en-US" dirty="0">
                <a:solidFill>
                  <a:schemeClr val="tx1"/>
                </a:solidFill>
              </a:rPr>
              <a:t>              150mg </a:t>
            </a:r>
          </a:p>
          <a:p>
            <a:pPr algn="l"/>
            <a:r>
              <a:rPr lang="en-US" dirty="0" err="1">
                <a:solidFill>
                  <a:schemeClr val="tx1"/>
                </a:solidFill>
              </a:rPr>
              <a:t>Glycerylguaiacolate</a:t>
            </a:r>
            <a:r>
              <a:rPr lang="en-US" dirty="0">
                <a:solidFill>
                  <a:schemeClr val="tx1"/>
                </a:solidFill>
              </a:rPr>
              <a:t> 90mg</a:t>
            </a:r>
            <a:endParaRPr lang="ar-IQ" dirty="0">
              <a:solidFill>
                <a:schemeClr val="tx1"/>
              </a:solidFill>
            </a:endParaRPr>
          </a:p>
        </p:txBody>
      </p:sp>
    </p:spTree>
    <p:extLst>
      <p:ext uri="{BB962C8B-B14F-4D97-AF65-F5344CB8AC3E}">
        <p14:creationId xmlns:p14="http://schemas.microsoft.com/office/powerpoint/2010/main" val="3122018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3005" y="4191000"/>
            <a:ext cx="1952625" cy="2343150"/>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44" y="4724400"/>
            <a:ext cx="2895600" cy="1658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C:\Users\Al-Ra'y\Desktop\prospan+German+herbal+drug+based+on+original+standardized+dry+extract+of+ivy+leav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8360"/>
            <a:ext cx="8124825" cy="3931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49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DD00-173A-4FFA-B25D-47FF58F8FC18}"/>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cough</a:t>
            </a:r>
          </a:p>
        </p:txBody>
      </p:sp>
      <p:sp>
        <p:nvSpPr>
          <p:cNvPr id="3" name="Content Placeholder 2">
            <a:extLst>
              <a:ext uri="{FF2B5EF4-FFF2-40B4-BE49-F238E27FC236}">
                <a16:creationId xmlns:a16="http://schemas.microsoft.com/office/drawing/2014/main" id="{3B211560-381C-4EBA-96AB-32AD474467AD}"/>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rtl="0"/>
            <a:r>
              <a:rPr lang="en-US" dirty="0">
                <a:latin typeface="SabonLTStd-Roman"/>
              </a:rPr>
              <a:t>Coughing is a protective reflex action caused when the airway is being irritated or obstructed. Its purpose is to clear the airway so that breathing can continue normally. </a:t>
            </a:r>
            <a:endParaRPr lang="en-US" dirty="0"/>
          </a:p>
        </p:txBody>
      </p:sp>
      <p:pic>
        <p:nvPicPr>
          <p:cNvPr id="4" name="Picture 3">
            <a:extLst>
              <a:ext uri="{FF2B5EF4-FFF2-40B4-BE49-F238E27FC236}">
                <a16:creationId xmlns:a16="http://schemas.microsoft.com/office/drawing/2014/main" id="{AACFB81D-6632-43A8-A83A-4E29ACB9E0DE}"/>
              </a:ext>
            </a:extLst>
          </p:cNvPr>
          <p:cNvPicPr>
            <a:picLocks noChangeAspect="1"/>
          </p:cNvPicPr>
          <p:nvPr/>
        </p:nvPicPr>
        <p:blipFill>
          <a:blip r:embed="rId2"/>
          <a:stretch>
            <a:fillRect/>
          </a:stretch>
        </p:blipFill>
        <p:spPr>
          <a:xfrm>
            <a:off x="6804248" y="4970537"/>
            <a:ext cx="1835055" cy="2676376"/>
          </a:xfrm>
          <a:prstGeom prst="rect">
            <a:avLst/>
          </a:prstGeom>
        </p:spPr>
      </p:pic>
    </p:spTree>
    <p:extLst>
      <p:ext uri="{BB962C8B-B14F-4D97-AF65-F5344CB8AC3E}">
        <p14:creationId xmlns:p14="http://schemas.microsoft.com/office/powerpoint/2010/main" val="778915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0965"/>
            <a:ext cx="4191000" cy="44810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563650"/>
            <a:ext cx="3424844" cy="1962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42342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l-Ra'y\Desktop\ffa1db683fa2834b3dd241ba19399b457cb382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576705"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714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7200"/>
            <a:ext cx="3267704" cy="2514600"/>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57200"/>
            <a:ext cx="2143125" cy="2143125"/>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647700"/>
            <a:ext cx="2133600" cy="2133600"/>
          </a:xfrm>
          <a:prstGeom prst="rect">
            <a:avLst/>
          </a:prstGeom>
          <a:ln>
            <a:noFill/>
          </a:ln>
          <a:effectLst>
            <a:softEdge rad="112500"/>
          </a:effectLst>
        </p:spPr>
      </p:pic>
      <p:pic>
        <p:nvPicPr>
          <p:cNvPr id="6146" name="Picture 2" descr="C:\Users\Al-Ra'y\Desktop\indSe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429000"/>
            <a:ext cx="19812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635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0"/>
            <a:ext cx="8763000" cy="5638800"/>
          </a:xfrm>
        </p:spPr>
        <p:txBody>
          <a:bodyPr/>
          <a:lstStyle/>
          <a:p>
            <a:pPr algn="l"/>
            <a:r>
              <a:rPr lang="en-US" dirty="0">
                <a:solidFill>
                  <a:schemeClr val="tx1"/>
                </a:solidFill>
              </a:rPr>
              <a:t>Actifed DM each 5 ml contain:</a:t>
            </a:r>
          </a:p>
          <a:p>
            <a:pPr algn="l"/>
            <a:r>
              <a:rPr lang="en-US" dirty="0" err="1">
                <a:solidFill>
                  <a:schemeClr val="tx1"/>
                </a:solidFill>
              </a:rPr>
              <a:t>Pseudoephidrie</a:t>
            </a:r>
            <a:r>
              <a:rPr lang="en-US" dirty="0">
                <a:solidFill>
                  <a:schemeClr val="tx1"/>
                </a:solidFill>
              </a:rPr>
              <a:t> HCL 30mg</a:t>
            </a:r>
          </a:p>
          <a:p>
            <a:pPr algn="l"/>
            <a:r>
              <a:rPr lang="en-US" dirty="0" err="1">
                <a:solidFill>
                  <a:schemeClr val="tx1"/>
                </a:solidFill>
              </a:rPr>
              <a:t>Triprolidine</a:t>
            </a:r>
            <a:r>
              <a:rPr lang="en-US" dirty="0">
                <a:solidFill>
                  <a:schemeClr val="tx1"/>
                </a:solidFill>
              </a:rPr>
              <a:t> HCL  1.25mg</a:t>
            </a:r>
          </a:p>
          <a:p>
            <a:pPr algn="l"/>
            <a:r>
              <a:rPr lang="en-US" dirty="0">
                <a:solidFill>
                  <a:schemeClr val="tx1"/>
                </a:solidFill>
              </a:rPr>
              <a:t>Dextromethorphan 10mg</a:t>
            </a:r>
          </a:p>
          <a:p>
            <a:pPr algn="l"/>
            <a:endParaRPr lang="en-US" dirty="0">
              <a:solidFill>
                <a:schemeClr val="tx1"/>
              </a:solidFill>
            </a:endParaRPr>
          </a:p>
          <a:p>
            <a:pPr algn="l"/>
            <a:r>
              <a:rPr lang="en-US" dirty="0">
                <a:solidFill>
                  <a:schemeClr val="tx1"/>
                </a:solidFill>
              </a:rPr>
              <a:t>Actifed expectorant each 5 ml contain:</a:t>
            </a:r>
          </a:p>
          <a:p>
            <a:pPr algn="l"/>
            <a:r>
              <a:rPr lang="en-US" dirty="0" err="1">
                <a:solidFill>
                  <a:schemeClr val="tx1"/>
                </a:solidFill>
              </a:rPr>
              <a:t>Pseudoephidrie</a:t>
            </a:r>
            <a:r>
              <a:rPr lang="en-US" dirty="0">
                <a:solidFill>
                  <a:schemeClr val="tx1"/>
                </a:solidFill>
              </a:rPr>
              <a:t> HCL 30mg</a:t>
            </a:r>
          </a:p>
          <a:p>
            <a:pPr algn="l"/>
            <a:r>
              <a:rPr lang="en-US" dirty="0" err="1">
                <a:solidFill>
                  <a:schemeClr val="tx1"/>
                </a:solidFill>
              </a:rPr>
              <a:t>Triprolidine</a:t>
            </a:r>
            <a:r>
              <a:rPr lang="en-US" dirty="0">
                <a:solidFill>
                  <a:schemeClr val="tx1"/>
                </a:solidFill>
              </a:rPr>
              <a:t> HCL  1.25mg</a:t>
            </a:r>
          </a:p>
          <a:p>
            <a:pPr algn="l"/>
            <a:r>
              <a:rPr lang="en-US" dirty="0" err="1">
                <a:solidFill>
                  <a:schemeClr val="tx1"/>
                </a:solidFill>
              </a:rPr>
              <a:t>Guaiphensin</a:t>
            </a:r>
            <a:r>
              <a:rPr lang="en-US" dirty="0">
                <a:solidFill>
                  <a:schemeClr val="tx1"/>
                </a:solidFill>
              </a:rPr>
              <a:t>       100mg</a:t>
            </a:r>
            <a:endParaRPr lang="ar-IQ" dirty="0">
              <a:solidFill>
                <a:schemeClr val="tx1"/>
              </a:solidFill>
            </a:endParaRPr>
          </a:p>
        </p:txBody>
      </p:sp>
    </p:spTree>
    <p:extLst>
      <p:ext uri="{BB962C8B-B14F-4D97-AF65-F5344CB8AC3E}">
        <p14:creationId xmlns:p14="http://schemas.microsoft.com/office/powerpoint/2010/main" val="2469371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585E5-D1DE-4A23-B6E3-E6BBCC496E66}"/>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Restriction on the use of cough and cold medicines in children</a:t>
            </a:r>
          </a:p>
        </p:txBody>
      </p:sp>
      <p:sp>
        <p:nvSpPr>
          <p:cNvPr id="3" name="Content Placeholder 2">
            <a:extLst>
              <a:ext uri="{FF2B5EF4-FFF2-40B4-BE49-F238E27FC236}">
                <a16:creationId xmlns:a16="http://schemas.microsoft.com/office/drawing/2014/main" id="{5DE81A9F-9DB6-4324-8ECE-460F7E48B12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en-US" dirty="0"/>
              <a:t>1-Children under 6 years should not be given OTC cough and cold medicines containing the listed ingredients in the following table:</a:t>
            </a:r>
          </a:p>
          <a:p>
            <a:endParaRPr lang="en-US" dirty="0"/>
          </a:p>
          <a:p>
            <a:endParaRPr lang="en-US" dirty="0"/>
          </a:p>
        </p:txBody>
      </p:sp>
      <p:pic>
        <p:nvPicPr>
          <p:cNvPr id="4" name="Picture 3">
            <a:extLst>
              <a:ext uri="{FF2B5EF4-FFF2-40B4-BE49-F238E27FC236}">
                <a16:creationId xmlns:a16="http://schemas.microsoft.com/office/drawing/2014/main" id="{7736BDBD-D855-40F3-99C2-D6075A4C2579}"/>
              </a:ext>
            </a:extLst>
          </p:cNvPr>
          <p:cNvPicPr>
            <a:picLocks noChangeAspect="1"/>
          </p:cNvPicPr>
          <p:nvPr/>
        </p:nvPicPr>
        <p:blipFill>
          <a:blip r:embed="rId2"/>
          <a:stretch>
            <a:fillRect/>
          </a:stretch>
        </p:blipFill>
        <p:spPr>
          <a:xfrm>
            <a:off x="438894" y="3120677"/>
            <a:ext cx="8640960" cy="3456384"/>
          </a:xfrm>
          <a:prstGeom prst="rect">
            <a:avLst/>
          </a:prstGeom>
        </p:spPr>
      </p:pic>
    </p:spTree>
    <p:extLst>
      <p:ext uri="{BB962C8B-B14F-4D97-AF65-F5344CB8AC3E}">
        <p14:creationId xmlns:p14="http://schemas.microsoft.com/office/powerpoint/2010/main" val="4150168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C7E71-D154-496D-BDF8-CEBC978A77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766D8F-BAD7-4BE6-8BB4-2BB5DA9FB5D8}"/>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dirty="0"/>
              <a:t>2-Children should not be given more than 1 cough or cold preparation at a time because different brands may contain the same active ingredient</a:t>
            </a:r>
          </a:p>
          <a:p>
            <a:r>
              <a:rPr lang="en-US" dirty="0"/>
              <a:t>3-OTC cough and cold medicines can be considered for children aged 6–12 years after basic principles of best care have been tried, but treatment should be restricted to five days or less</a:t>
            </a:r>
          </a:p>
          <a:p>
            <a:endParaRPr lang="en-US" dirty="0"/>
          </a:p>
        </p:txBody>
      </p:sp>
    </p:spTree>
    <p:extLst>
      <p:ext uri="{BB962C8B-B14F-4D97-AF65-F5344CB8AC3E}">
        <p14:creationId xmlns:p14="http://schemas.microsoft.com/office/powerpoint/2010/main" val="3871754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21F5C-5AB4-40AF-BFE1-FF06DBCDC6CB}"/>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Best practice for treating cough and cold in children</a:t>
            </a:r>
          </a:p>
        </p:txBody>
      </p:sp>
      <p:sp>
        <p:nvSpPr>
          <p:cNvPr id="3" name="Content Placeholder 2">
            <a:extLst>
              <a:ext uri="{FF2B5EF4-FFF2-40B4-BE49-F238E27FC236}">
                <a16:creationId xmlns:a16="http://schemas.microsoft.com/office/drawing/2014/main" id="{D6FE24DE-313A-423C-A223-A66CC17C4870}"/>
              </a:ext>
            </a:extLst>
          </p:cNvPr>
          <p:cNvSpPr>
            <a:spLocks noGrp="1"/>
          </p:cNvSpPr>
          <p:nvPr>
            <p:ph idx="1"/>
          </p:nvPr>
        </p:nvSpPr>
        <p:spPr>
          <a:xfrm>
            <a:off x="457200" y="1600200"/>
            <a:ext cx="8229600" cy="5213176"/>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en-US" dirty="0"/>
              <a:t>Current advice on </a:t>
            </a:r>
            <a:r>
              <a:rPr lang="en-US" b="1" dirty="0"/>
              <a:t>treating colds and coughs in children </a:t>
            </a:r>
            <a:r>
              <a:rPr lang="en-US" dirty="0"/>
              <a:t>includes:</a:t>
            </a:r>
          </a:p>
          <a:p>
            <a:r>
              <a:rPr lang="en-US" dirty="0"/>
              <a:t>1-</a:t>
            </a:r>
            <a:r>
              <a:rPr lang="en-US" b="1" dirty="0"/>
              <a:t>Giving fluids</a:t>
            </a:r>
            <a:r>
              <a:rPr lang="en-US" dirty="0"/>
              <a:t>.</a:t>
            </a:r>
          </a:p>
          <a:p>
            <a:r>
              <a:rPr lang="en-US" dirty="0"/>
              <a:t>2-Ttreating fever and pain with </a:t>
            </a:r>
            <a:r>
              <a:rPr lang="en-US" b="1" dirty="0"/>
              <a:t>paracetamol or ibuprofen</a:t>
            </a:r>
            <a:r>
              <a:rPr lang="en-US" dirty="0"/>
              <a:t>.</a:t>
            </a:r>
          </a:p>
          <a:p>
            <a:r>
              <a:rPr lang="en-US" dirty="0"/>
              <a:t>3-The use of </a:t>
            </a:r>
            <a:r>
              <a:rPr lang="en-US" b="1" dirty="0"/>
              <a:t>saline drops </a:t>
            </a:r>
            <a:r>
              <a:rPr lang="en-US" dirty="0"/>
              <a:t>to loosen dried nasal secretions or help a stuffy nose in young children and babies.</a:t>
            </a:r>
          </a:p>
          <a:p>
            <a:r>
              <a:rPr lang="en-US" dirty="0"/>
              <a:t>4-Simple cough mixtures containing a </a:t>
            </a:r>
            <a:r>
              <a:rPr lang="en-US" b="1" dirty="0"/>
              <a:t>demulcent</a:t>
            </a:r>
            <a:r>
              <a:rPr lang="en-US" dirty="0"/>
              <a:t>, for example </a:t>
            </a:r>
            <a:r>
              <a:rPr lang="en-US" b="1" dirty="0"/>
              <a:t>glycerin</a:t>
            </a:r>
            <a:r>
              <a:rPr lang="en-US" dirty="0"/>
              <a:t>, and syrup can have a soothing effect by coating the throat and relieving the irritation which causes the cough.</a:t>
            </a:r>
          </a:p>
          <a:p>
            <a:r>
              <a:rPr lang="en-US" dirty="0"/>
              <a:t>5-A child over the age of one may also be helped by </a:t>
            </a:r>
            <a:r>
              <a:rPr lang="en-US" b="1" dirty="0"/>
              <a:t>a warm drink of lemon and honey</a:t>
            </a:r>
            <a:r>
              <a:rPr lang="en-US" dirty="0"/>
              <a:t>.</a:t>
            </a:r>
          </a:p>
        </p:txBody>
      </p:sp>
    </p:spTree>
    <p:extLst>
      <p:ext uri="{BB962C8B-B14F-4D97-AF65-F5344CB8AC3E}">
        <p14:creationId xmlns:p14="http://schemas.microsoft.com/office/powerpoint/2010/main" val="238697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5F9E-BBEC-4025-A6B0-6F96A5A3DBFC}"/>
              </a:ext>
            </a:extLst>
          </p:cNvPr>
          <p:cNvSpPr>
            <a:spLocks noGrp="1"/>
          </p:cNvSpPr>
          <p:nvPr>
            <p:ph type="title"/>
          </p:nvPr>
        </p:nvSpPr>
        <p:spPr/>
        <p:txBody>
          <a:bodyPr/>
          <a:lstStyle/>
          <a:p>
            <a:endParaRPr lang="en-US"/>
          </a:p>
        </p:txBody>
      </p:sp>
      <p:pic>
        <p:nvPicPr>
          <p:cNvPr id="15" name="Content Placeholder 14">
            <a:extLst>
              <a:ext uri="{FF2B5EF4-FFF2-40B4-BE49-F238E27FC236}">
                <a16:creationId xmlns:a16="http://schemas.microsoft.com/office/drawing/2014/main" id="{0B617E5E-118D-400C-985C-488E8709A6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544" y="-171400"/>
            <a:ext cx="4525963" cy="4525963"/>
          </a:xfrm>
        </p:spPr>
      </p:pic>
      <p:pic>
        <p:nvPicPr>
          <p:cNvPr id="17" name="Picture 16">
            <a:extLst>
              <a:ext uri="{FF2B5EF4-FFF2-40B4-BE49-F238E27FC236}">
                <a16:creationId xmlns:a16="http://schemas.microsoft.com/office/drawing/2014/main" id="{F96BF36D-3E24-46B3-9C94-9AC1FEE34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200" y="-99392"/>
            <a:ext cx="5371227" cy="6858000"/>
          </a:xfrm>
          <a:prstGeom prst="rect">
            <a:avLst/>
          </a:prstGeom>
        </p:spPr>
      </p:pic>
      <p:pic>
        <p:nvPicPr>
          <p:cNvPr id="19" name="Picture 18">
            <a:extLst>
              <a:ext uri="{FF2B5EF4-FFF2-40B4-BE49-F238E27FC236}">
                <a16:creationId xmlns:a16="http://schemas.microsoft.com/office/drawing/2014/main" id="{1D393EDC-4A1C-42FC-AE74-A92EB0B764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4323135"/>
            <a:ext cx="3384375" cy="2143125"/>
          </a:xfrm>
          <a:prstGeom prst="rect">
            <a:avLst/>
          </a:prstGeom>
        </p:spPr>
      </p:pic>
    </p:spTree>
    <p:extLst>
      <p:ext uri="{BB962C8B-B14F-4D97-AF65-F5344CB8AC3E}">
        <p14:creationId xmlns:p14="http://schemas.microsoft.com/office/powerpoint/2010/main" val="3222511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CF43A8D-BA5C-4BF9-9B6D-D112697CF45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231775"/>
            <a:ext cx="2466975" cy="4119563"/>
          </a:xfrm>
        </p:spPr>
      </p:pic>
      <p:pic>
        <p:nvPicPr>
          <p:cNvPr id="7" name="Picture 6">
            <a:extLst>
              <a:ext uri="{FF2B5EF4-FFF2-40B4-BE49-F238E27FC236}">
                <a16:creationId xmlns:a16="http://schemas.microsoft.com/office/drawing/2014/main" id="{574BDC81-D5B4-4A23-A41D-59D5F6A33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052736"/>
            <a:ext cx="2728926" cy="3980674"/>
          </a:xfrm>
          <a:prstGeom prst="rect">
            <a:avLst/>
          </a:prstGeom>
        </p:spPr>
      </p:pic>
      <p:pic>
        <p:nvPicPr>
          <p:cNvPr id="9" name="Picture 8">
            <a:extLst>
              <a:ext uri="{FF2B5EF4-FFF2-40B4-BE49-F238E27FC236}">
                <a16:creationId xmlns:a16="http://schemas.microsoft.com/office/drawing/2014/main" id="{54D45027-78B2-4371-94A0-247FE4C55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569701"/>
            <a:ext cx="5590246" cy="5590246"/>
          </a:xfrm>
          <a:prstGeom prst="rect">
            <a:avLst/>
          </a:prstGeom>
        </p:spPr>
      </p:pic>
    </p:spTree>
    <p:extLst>
      <p:ext uri="{BB962C8B-B14F-4D97-AF65-F5344CB8AC3E}">
        <p14:creationId xmlns:p14="http://schemas.microsoft.com/office/powerpoint/2010/main" val="16503693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94A77-3D94-4FA1-B087-67EF4BC61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8640"/>
            <a:ext cx="3096344" cy="4248472"/>
          </a:xfrm>
          <a:prstGeom prst="rect">
            <a:avLst/>
          </a:prstGeom>
        </p:spPr>
      </p:pic>
      <p:pic>
        <p:nvPicPr>
          <p:cNvPr id="5" name="Picture 4">
            <a:extLst>
              <a:ext uri="{FF2B5EF4-FFF2-40B4-BE49-F238E27FC236}">
                <a16:creationId xmlns:a16="http://schemas.microsoft.com/office/drawing/2014/main" id="{63B2832C-4578-436F-9511-C9C55D0F33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0"/>
            <a:ext cx="5715000" cy="5715000"/>
          </a:xfrm>
          <a:prstGeom prst="rect">
            <a:avLst/>
          </a:prstGeom>
        </p:spPr>
      </p:pic>
      <p:pic>
        <p:nvPicPr>
          <p:cNvPr id="7" name="Picture 6">
            <a:extLst>
              <a:ext uri="{FF2B5EF4-FFF2-40B4-BE49-F238E27FC236}">
                <a16:creationId xmlns:a16="http://schemas.microsoft.com/office/drawing/2014/main" id="{19F249B3-B16B-461A-AF54-C803ECC952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4221088"/>
            <a:ext cx="5184575" cy="2736304"/>
          </a:xfrm>
          <a:prstGeom prst="rect">
            <a:avLst/>
          </a:prstGeom>
        </p:spPr>
      </p:pic>
    </p:spTree>
    <p:extLst>
      <p:ext uri="{BB962C8B-B14F-4D97-AF65-F5344CB8AC3E}">
        <p14:creationId xmlns:p14="http://schemas.microsoft.com/office/powerpoint/2010/main" val="681942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6868-AD30-4B84-AE78-292952B78ABB}"/>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Types of cough</a:t>
            </a:r>
          </a:p>
        </p:txBody>
      </p:sp>
      <p:sp>
        <p:nvSpPr>
          <p:cNvPr id="3" name="Content Placeholder 2">
            <a:extLst>
              <a:ext uri="{FF2B5EF4-FFF2-40B4-BE49-F238E27FC236}">
                <a16:creationId xmlns:a16="http://schemas.microsoft.com/office/drawing/2014/main" id="{C976FF75-7048-4DCF-A972-8B88CAC13F32}"/>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rtl="0"/>
            <a:r>
              <a:rPr lang="en-US" dirty="0"/>
              <a:t>Productive (wet) cough</a:t>
            </a:r>
            <a:endParaRPr lang="ar-IQ" dirty="0"/>
          </a:p>
          <a:p>
            <a:pPr algn="just" rtl="0"/>
            <a:r>
              <a:rPr lang="en-US" dirty="0"/>
              <a:t>Nonproductive (dry) cough</a:t>
            </a:r>
            <a:endParaRPr lang="ar-IQ" dirty="0"/>
          </a:p>
          <a:p>
            <a:pPr algn="just" rtl="0"/>
            <a:r>
              <a:rPr lang="en-US" dirty="0"/>
              <a:t>Chesty-Nonproductive:</a:t>
            </a:r>
            <a:r>
              <a:rPr lang="ar-IQ" dirty="0"/>
              <a:t> </a:t>
            </a:r>
            <a:r>
              <a:rPr lang="en-US" dirty="0"/>
              <a:t>Many patients say that they are not producing sputum where there is congestion on and they say that they can "feel it on their chest “.</a:t>
            </a:r>
            <a:r>
              <a:rPr lang="ar-IQ" dirty="0"/>
              <a:t> </a:t>
            </a:r>
            <a:r>
              <a:rPr lang="en-US" dirty="0"/>
              <a:t> </a:t>
            </a:r>
          </a:p>
          <a:p>
            <a:pPr marL="0" indent="0" algn="just" rtl="0">
              <a:buNone/>
            </a:pPr>
            <a:endParaRPr lang="en-US" dirty="0"/>
          </a:p>
        </p:txBody>
      </p:sp>
    </p:spTree>
    <p:extLst>
      <p:ext uri="{BB962C8B-B14F-4D97-AF65-F5344CB8AC3E}">
        <p14:creationId xmlns:p14="http://schemas.microsoft.com/office/powerpoint/2010/main" val="2876372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B4C86-E092-42C3-AF7F-507B454D9E2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93DC8C5-A91D-433A-8553-0E0A02C08BE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44624"/>
            <a:ext cx="9036496" cy="6768752"/>
          </a:xfrm>
        </p:spPr>
      </p:pic>
    </p:spTree>
    <p:extLst>
      <p:ext uri="{BB962C8B-B14F-4D97-AF65-F5344CB8AC3E}">
        <p14:creationId xmlns:p14="http://schemas.microsoft.com/office/powerpoint/2010/main" val="1212896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29B4-D180-4C4B-AA5A-BDAF0BD62A7B}"/>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Questions to ask</a:t>
            </a:r>
            <a:br>
              <a:rPr lang="en-US" dirty="0"/>
            </a:br>
            <a:endParaRPr lang="en-US" dirty="0"/>
          </a:p>
        </p:txBody>
      </p:sp>
      <p:sp>
        <p:nvSpPr>
          <p:cNvPr id="3" name="Content Placeholder 2">
            <a:extLst>
              <a:ext uri="{FF2B5EF4-FFF2-40B4-BE49-F238E27FC236}">
                <a16:creationId xmlns:a16="http://schemas.microsoft.com/office/drawing/2014/main" id="{27B5C675-5688-4E6C-B0D3-CC4C6FF96B6B}"/>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algn="just" rtl="0"/>
            <a:r>
              <a:rPr lang="en-US" dirty="0"/>
              <a:t>Age</a:t>
            </a:r>
          </a:p>
          <a:p>
            <a:pPr algn="just" rtl="0"/>
            <a:r>
              <a:rPr lang="en-US" dirty="0"/>
              <a:t>Duration: most coughs are self-limiting and will be better within a few days with or without treatment. In general, a cough of longer than 2 weeks’ duration should be referred.</a:t>
            </a:r>
          </a:p>
          <a:p>
            <a:pPr algn="just" rtl="0"/>
            <a:r>
              <a:rPr lang="en-US" dirty="0"/>
              <a:t>Nature of cough if wet ask about color of sputum</a:t>
            </a:r>
          </a:p>
          <a:p>
            <a:pPr algn="l" rtl="0"/>
            <a:endParaRPr lang="en-US" dirty="0"/>
          </a:p>
        </p:txBody>
      </p:sp>
    </p:spTree>
    <p:extLst>
      <p:ext uri="{BB962C8B-B14F-4D97-AF65-F5344CB8AC3E}">
        <p14:creationId xmlns:p14="http://schemas.microsoft.com/office/powerpoint/2010/main" val="2679860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0477-24E1-41A8-AB32-CAE6EAE206C6}"/>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Questions to ask (cont.)</a:t>
            </a:r>
          </a:p>
        </p:txBody>
      </p:sp>
      <p:sp>
        <p:nvSpPr>
          <p:cNvPr id="3" name="Content Placeholder 2">
            <a:extLst>
              <a:ext uri="{FF2B5EF4-FFF2-40B4-BE49-F238E27FC236}">
                <a16:creationId xmlns:a16="http://schemas.microsoft.com/office/drawing/2014/main" id="{46C57AAE-9344-4243-9601-950E38A84FAB}"/>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l" rtl="0"/>
            <a:r>
              <a:rPr lang="en-US" dirty="0"/>
              <a:t>Associated Symptoms:</a:t>
            </a:r>
          </a:p>
          <a:p>
            <a:pPr marL="514350" indent="-514350" algn="just" rtl="0">
              <a:buFont typeface="+mj-lt"/>
              <a:buAutoNum type="arabicPeriod"/>
            </a:pPr>
            <a:r>
              <a:rPr lang="en-US" dirty="0"/>
              <a:t>Chronic cough with hemoptysis associated with chronic fever, weight loss and . Patient with night sweats are classical symptoms of tuberculosis (TB) suspected TB required referral.</a:t>
            </a:r>
          </a:p>
        </p:txBody>
      </p:sp>
    </p:spTree>
    <p:extLst>
      <p:ext uri="{BB962C8B-B14F-4D97-AF65-F5344CB8AC3E}">
        <p14:creationId xmlns:p14="http://schemas.microsoft.com/office/powerpoint/2010/main" val="36542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629E-235D-4D8D-9DDE-E995546BF1E6}"/>
              </a:ext>
            </a:extLst>
          </p:cNvPr>
          <p:cNvSpPr>
            <a:spLocks noGrp="1"/>
          </p:cNvSpPr>
          <p:nvPr>
            <p:ph type="title"/>
          </p:nvPr>
        </p:nvSpPr>
        <p:spPr/>
        <p:txBody>
          <a:bodyPr/>
          <a:lstStyle/>
          <a:p>
            <a:r>
              <a:rPr lang="en-US" dirty="0"/>
              <a:t>Questions to ask (cont.)</a:t>
            </a:r>
          </a:p>
        </p:txBody>
      </p:sp>
      <p:sp>
        <p:nvSpPr>
          <p:cNvPr id="3" name="Content Placeholder 2">
            <a:extLst>
              <a:ext uri="{FF2B5EF4-FFF2-40B4-BE49-F238E27FC236}">
                <a16:creationId xmlns:a16="http://schemas.microsoft.com/office/drawing/2014/main" id="{B8A88641-8337-403B-8602-27ABD2A674EA}"/>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0" indent="0" algn="just" rtl="0">
              <a:buNone/>
            </a:pPr>
            <a:r>
              <a:rPr lang="en-US" dirty="0"/>
              <a:t>2-Cough with clear frothy sputum, breathlessness (especially in bed during the night) may indicate heart failure and required referral for further investigations.</a:t>
            </a:r>
          </a:p>
          <a:p>
            <a:pPr algn="just" rtl="0"/>
            <a:r>
              <a:rPr lang="en-US" dirty="0"/>
              <a:t>(Note: other symptom of heart failure may be swollen ankles). (if there is a history of heart disease especially with a persisting cough, then referral is advisable.</a:t>
            </a:r>
          </a:p>
        </p:txBody>
      </p:sp>
    </p:spTree>
    <p:extLst>
      <p:ext uri="{BB962C8B-B14F-4D97-AF65-F5344CB8AC3E}">
        <p14:creationId xmlns:p14="http://schemas.microsoft.com/office/powerpoint/2010/main" val="2405948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57DA-69DD-48D0-A584-E1FA2BBA7740}"/>
              </a:ext>
            </a:extLst>
          </p:cNvPr>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a:t>Questions to ask (cont.)</a:t>
            </a:r>
          </a:p>
        </p:txBody>
      </p:sp>
      <p:sp>
        <p:nvSpPr>
          <p:cNvPr id="3" name="Content Placeholder 2">
            <a:extLst>
              <a:ext uri="{FF2B5EF4-FFF2-40B4-BE49-F238E27FC236}">
                <a16:creationId xmlns:a16="http://schemas.microsoft.com/office/drawing/2014/main" id="{946976F3-0BB5-4DD6-86CF-5C8C02A5843B}"/>
              </a:ext>
            </a:extLst>
          </p:cNvPr>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pPr marL="0" lvl="0" indent="0" algn="just" rtl="0">
              <a:buNone/>
            </a:pPr>
            <a:r>
              <a:rPr lang="ar-IQ" sz="3000" dirty="0">
                <a:solidFill>
                  <a:prstClr val="black"/>
                </a:solidFill>
              </a:rPr>
              <a:t>3</a:t>
            </a:r>
            <a:r>
              <a:rPr lang="en-US" sz="3000" dirty="0">
                <a:solidFill>
                  <a:prstClr val="black"/>
                </a:solidFill>
              </a:rPr>
              <a:t>. A recurrent night-time cough especially in children with or without wheezing may indicates asthma and should be referred. Especially if there is a family history of eczema, asthma, hay fever</a:t>
            </a:r>
          </a:p>
          <a:p>
            <a:endParaRPr lang="en-US" dirty="0"/>
          </a:p>
        </p:txBody>
      </p:sp>
    </p:spTree>
    <p:extLst>
      <p:ext uri="{BB962C8B-B14F-4D97-AF65-F5344CB8AC3E}">
        <p14:creationId xmlns:p14="http://schemas.microsoft.com/office/powerpoint/2010/main" val="3542695886"/>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TotalTime>
  <Words>1642</Words>
  <Application>Microsoft Office PowerPoint</Application>
  <PresentationFormat>On-screen Show (4:3)</PresentationFormat>
  <Paragraphs>149</Paragraphs>
  <Slides>50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50</vt:i4>
      </vt:variant>
    </vt:vector>
  </HeadingPairs>
  <TitlesOfParts>
    <vt:vector size="58" baseType="lpstr">
      <vt:lpstr>Arial</vt:lpstr>
      <vt:lpstr>Calibri</vt:lpstr>
      <vt:lpstr>Castellar</vt:lpstr>
      <vt:lpstr>RotisSansSerifStd</vt:lpstr>
      <vt:lpstr>SabonLTStd-Roman</vt:lpstr>
      <vt:lpstr>Wingdings</vt:lpstr>
      <vt:lpstr>سمة Office</vt:lpstr>
      <vt:lpstr>Office Theme</vt:lpstr>
      <vt:lpstr>Clinical pharmacy lab 4 th stage  cough</vt:lpstr>
      <vt:lpstr>PowerPoint Presentation</vt:lpstr>
      <vt:lpstr>outlines</vt:lpstr>
      <vt:lpstr>cough</vt:lpstr>
      <vt:lpstr>Types of cough</vt:lpstr>
      <vt:lpstr>Questions to ask </vt:lpstr>
      <vt:lpstr>Questions to ask (cont.)</vt:lpstr>
      <vt:lpstr>Questions to ask (cont.)</vt:lpstr>
      <vt:lpstr>Questions to ask (cont.)</vt:lpstr>
      <vt:lpstr>Questions to ask (cont.)</vt:lpstr>
      <vt:lpstr>Questions to ask (cont.)</vt:lpstr>
      <vt:lpstr>PowerPoint Presentation</vt:lpstr>
      <vt:lpstr>PowerPoint Presentation</vt:lpstr>
      <vt:lpstr>Medication</vt:lpstr>
      <vt:lpstr>Treatment timescale </vt:lpstr>
      <vt:lpstr>Non-pharmacological Treatment</vt:lpstr>
      <vt:lpstr>Management: </vt:lpstr>
      <vt:lpstr>PowerPoint Presentation</vt:lpstr>
      <vt:lpstr>PowerPoint Presentation</vt:lpstr>
      <vt:lpstr>Additional Constituents: </vt:lpstr>
      <vt:lpstr>Pharmacological management(OTC)</vt:lpstr>
      <vt:lpstr>codiene</vt:lpstr>
      <vt:lpstr>PowerPoint Presentation</vt:lpstr>
      <vt:lpstr>Tussiram</vt:lpstr>
      <vt:lpstr>PowerPoint Presentation</vt:lpstr>
      <vt:lpstr>Pulmocodien</vt:lpstr>
      <vt:lpstr>Dextromethorphan…</vt:lpstr>
      <vt:lpstr>dextromethorphan</vt:lpstr>
      <vt:lpstr>PowerPoint Presentation</vt:lpstr>
      <vt:lpstr>Expectorants and Mucolytics</vt:lpstr>
      <vt:lpstr>mucolytics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Restriction on the use of cough and cold medicines in children</vt:lpstr>
      <vt:lpstr>PowerPoint Presentation</vt:lpstr>
      <vt:lpstr>Best practice for treating cough and cold in children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pharmacy lab 4 th stage  cough</dc:title>
  <dc:creator>Light of seven</dc:creator>
  <cp:lastModifiedBy>shaymaa hasan</cp:lastModifiedBy>
  <cp:revision>37</cp:revision>
  <dcterms:created xsi:type="dcterms:W3CDTF">2020-11-29T19:22:19Z</dcterms:created>
  <dcterms:modified xsi:type="dcterms:W3CDTF">2024-09-23T06:43:39Z</dcterms:modified>
</cp:coreProperties>
</file>