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4" r:id="rId15"/>
    <p:sldId id="267" r:id="rId16"/>
    <p:sldId id="273" r:id="rId17"/>
    <p:sldId id="274" r:id="rId18"/>
    <p:sldId id="268" r:id="rId19"/>
    <p:sldId id="270" r:id="rId20"/>
    <p:sldId id="280" r:id="rId21"/>
    <p:sldId id="281" r:id="rId22"/>
    <p:sldId id="282" r:id="rId23"/>
    <p:sldId id="275" r:id="rId24"/>
    <p:sldId id="262" r:id="rId25"/>
    <p:sldId id="277" r:id="rId26"/>
    <p:sldId id="263" r:id="rId27"/>
    <p:sldId id="276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/>
                </a:solidFill>
                <a:latin typeface="Arial Rounded MT Bold" pitchFamily="34" charset="0"/>
              </a:rPr>
              <a:t>ANTI HYPERTENSIVE DRUGS</a:t>
            </a:r>
            <a:endParaRPr lang="ar-IQ" sz="66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52231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048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858" y="3048000"/>
            <a:ext cx="4082142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889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983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tbook.org/wiki/dog/images/8/82/Diam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5410200" cy="5410200"/>
          </a:xfrm>
          <a:prstGeom prst="rect">
            <a:avLst/>
          </a:prstGeom>
          <a:noFill/>
        </p:spPr>
      </p:pic>
      <p:pic>
        <p:nvPicPr>
          <p:cNvPr id="1028" name="Picture 4" descr="http://sterimaxinc.com/wp-content/uploads/2014/09/acetazolamide-500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066800"/>
            <a:ext cx="4533900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07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-media-cache-ak0.pinimg.com/564x/5a/01/ab/5a01ab7ce09b72508e808522a5197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02920"/>
            <a:ext cx="7181850" cy="5745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62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33400"/>
            <a:ext cx="7848600" cy="5715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ACE Inhibitor</a:t>
            </a:r>
            <a:endParaRPr lang="ar-IQ" sz="8800" b="1" dirty="0"/>
          </a:p>
        </p:txBody>
      </p:sp>
    </p:spTree>
    <p:extLst>
      <p:ext uri="{BB962C8B-B14F-4D97-AF65-F5344CB8AC3E}">
        <p14:creationId xmlns:p14="http://schemas.microsoft.com/office/powerpoint/2010/main" val="3844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Angiotensin-converting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enzyme inhibitors (ACE inhibitors)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 the conversion of angiotensin I to angiotensin II.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indications of ACE inhibitors are shown below.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Heart Failure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all grades of heart failure,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combined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beta-blocker.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supplements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potassium-sparing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diuretics should be discontinued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introducing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because of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However, a low 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spironolactone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be beneficial in severe heart failure and can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an ACE inhibitor provided serum potassium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monitored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carefully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Profound first-dose hypotension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occur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ACE inhibitors are introduced to patients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heart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who are already taking a high dose 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loop diuretic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80 mg daily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Temporary withdrawal of the loop diuretic reduces the risk,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may cause severe rebound pulmonary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Therefore, for patients on high doses of loop diuretics, the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may need to be initiated under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specialist supervision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An ACE inhibitor can be initiated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community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patients who are receiving a low dose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diuretic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who are not otherwise at risk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serious hypotension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nevertheless, care is required and a very low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dose of the ACE inhibitor is given initially.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ACE inhibitor may be the most appropriate initial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hypertension in younger Caucasian patients;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Afro- Caribbean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patients, those aged over 55 years,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respond less well.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ACE inhibitors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particularly indicated for hypertension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type 1 diabetes with nephropathy.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Diabetic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nephropathy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have a role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diabetic 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Prophylaxis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cardiovascular events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 are used in the early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long-term management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patients who have had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myocardial infarction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ACE inhibitors may also have a role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preventing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cardiovascular events.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14" y="26297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Iintiated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under supervision in patients: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or high-dose diuretic therapy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 more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80 mg of furosemide daily or its equivalent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receiving concomitant angiotensin-II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receptor antagonist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aliskiren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hypovolaemia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hyponatraemia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(plasma-sodium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 below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hypotension (systolic blood pressure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below 90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unstable heart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failure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-receiving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high-dose vasodilator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known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Concomitant treatment with NSAIDs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increases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renal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damage, and potassium-sparing diuretics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potassium-containing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salt substitutes) increase the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patients with severe bilateral renal artery stenosis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severe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stenosis of the artery supplying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functioning 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ACE inhibitors reduce or abolish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glomerular filtration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are likely to cause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severe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progressive renal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are therefore not recommended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patients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known to have these forms of critical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sz="16600" dirty="0" smtClean="0">
                <a:solidFill>
                  <a:srgbClr val="FF0000"/>
                </a:solidFill>
              </a:rPr>
              <a:t>Diuretics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9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lang="en-US" dirty="0" smtClean="0"/>
              <a:t> tab</a:t>
            </a:r>
            <a:r>
              <a:rPr lang="en-US" dirty="0"/>
              <a:t>. </a:t>
            </a:r>
            <a:r>
              <a:rPr lang="en-US" dirty="0" smtClean="0"/>
              <a:t>12.5 mg,25mg,50mg</a:t>
            </a:r>
            <a:br>
              <a:rPr lang="en-US" dirty="0" smtClean="0"/>
            </a:br>
            <a:r>
              <a:rPr lang="en-US" dirty="0" smtClean="0"/>
              <a:t>Oral sol.       1mg/ml</a:t>
            </a:r>
            <a:endParaRPr lang="ar-IQ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9" y="1447800"/>
            <a:ext cx="436081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19" y="3581400"/>
            <a:ext cx="46721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1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76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0" cy="38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5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1,25mg-2,5mg-5mg-10mg </a:t>
            </a:r>
            <a:r>
              <a:rPr lang="en-US" dirty="0" smtClean="0">
                <a:solidFill>
                  <a:srgbClr val="FF0000"/>
                </a:solidFill>
              </a:rPr>
              <a:t>tab.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1,25mg-2,5mg-5mg </a:t>
            </a:r>
            <a:r>
              <a:rPr lang="en-US" dirty="0" smtClean="0">
                <a:solidFill>
                  <a:srgbClr val="FF0000"/>
                </a:solidFill>
              </a:rPr>
              <a:t>cap.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Oral sol.</a:t>
            </a:r>
            <a:r>
              <a:rPr lang="en-US" dirty="0" smtClean="0"/>
              <a:t>500 Mg</a:t>
            </a:r>
            <a:endParaRPr lang="ar-IQ" dirty="0"/>
          </a:p>
        </p:txBody>
      </p:sp>
      <p:pic>
        <p:nvPicPr>
          <p:cNvPr id="3" name="Picture 2" descr="https://media3.picsearch.com/is?2UnbsIcm6s0DVUjEMB7C0Mvogka5QuFVahLEaC1UKls&amp;height=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429000" cy="20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Angiotensin-II receptor antagonists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nlike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inhibitors, they do not inhibit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breakdown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thus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likely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cause the persistent dry cough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complicate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 inhibitor therapy. They are therefore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useful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alternative for patients who have to discontinue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inhibitor because of persistent cough.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angiotensin-II receptor antagonist may be used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alternative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an ACE inhibitor in the management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Candesartan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cilexetil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valsartan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also licensed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adjuncts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ACE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inhibitors under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specialist supervision, in the management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heart failure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other treatments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unsuitable.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Renal effects Angiotensin-II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 antagonists should be used with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caution in renal artery stenosis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6790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76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40352"/>
            <a:ext cx="41148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588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29462"/>
            <a:ext cx="5181600" cy="45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694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5200"/>
            <a:ext cx="45773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571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807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0468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1" y="40386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94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89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81000" y="4572000"/>
            <a:ext cx="3048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Baskerville Old Face" pitchFamily="18" charset="0"/>
              </a:rPr>
              <a:t>Onset 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1-2 </a:t>
            </a:r>
            <a:r>
              <a:rPr lang="en-US" sz="2800" b="1" i="1" dirty="0" smtClean="0">
                <a:solidFill>
                  <a:schemeClr val="tx1"/>
                </a:solidFill>
                <a:latin typeface="Baskerville Old Face" pitchFamily="18" charset="0"/>
              </a:rPr>
              <a:t>hr.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Baskerville Old Face" pitchFamily="18" charset="0"/>
              </a:rPr>
              <a:t>Duration 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12-24 </a:t>
            </a:r>
            <a:r>
              <a:rPr lang="en-US" sz="2800" b="1" i="1" dirty="0" smtClean="0">
                <a:solidFill>
                  <a:schemeClr val="tx1"/>
                </a:solidFill>
                <a:latin typeface="Baskerville Old Face" pitchFamily="18" charset="0"/>
              </a:rPr>
              <a:t>hr.</a:t>
            </a: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Baskerville Old Face" pitchFamily="18" charset="0"/>
              </a:rPr>
              <a:t>(In the morning)   </a:t>
            </a:r>
            <a:endParaRPr lang="ar-IQ" sz="2800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5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52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838200" y="4114800"/>
            <a:ext cx="4953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1" u="sng" dirty="0" smtClean="0">
                <a:solidFill>
                  <a:schemeClr val="tx1"/>
                </a:solidFill>
                <a:latin typeface="+mj-lt"/>
              </a:rPr>
              <a:t>Oral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; Act within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hr.</a:t>
            </a:r>
          </a:p>
          <a:p>
            <a:pPr algn="ctr"/>
            <a:r>
              <a:rPr lang="en-US" sz="2800" b="1" i="1" u="sng" dirty="0" smtClean="0">
                <a:solidFill>
                  <a:schemeClr val="tx1"/>
                </a:solidFill>
                <a:latin typeface="+mj-lt"/>
              </a:rPr>
              <a:t>Inj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.; </a:t>
            </a:r>
            <a:r>
              <a:rPr lang="en-US" sz="2800" b="1" i="1" dirty="0" smtClean="0">
                <a:solidFill>
                  <a:schemeClr val="tx1"/>
                </a:solidFill>
              </a:rPr>
              <a:t>Act within </a:t>
            </a:r>
            <a:r>
              <a:rPr lang="en-US" sz="2800" b="1" i="1" dirty="0" smtClean="0">
                <a:solidFill>
                  <a:srgbClr val="FF0000"/>
                </a:solidFill>
              </a:rPr>
              <a:t>30 </a:t>
            </a:r>
            <a:r>
              <a:rPr lang="en-US" sz="2800" b="1" i="1" dirty="0" smtClean="0">
                <a:solidFill>
                  <a:schemeClr val="tx1"/>
                </a:solidFill>
              </a:rPr>
              <a:t>min.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Complete action within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hr. 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Can be given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twice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daily.</a:t>
            </a:r>
            <a:endParaRPr lang="ar-IQ" sz="28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5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15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506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925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485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4300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519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649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ANTI HYPERTENSIVE DRUGS</vt:lpstr>
      <vt:lpstr>Diuretics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Captopril tab. 12.5 mg,25mg,50mg Oral sol.       1mg/ml</vt:lpstr>
      <vt:lpstr>PowerPoint Presentation</vt:lpstr>
      <vt:lpstr>1,25mg-2,5mg-5mg-10mg tab. 1,25mg-2,5mg-5mg cap. Oral sol.500 Mg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DR.Ahmed Saker 2o1O</cp:lastModifiedBy>
  <cp:revision>21</cp:revision>
  <dcterms:created xsi:type="dcterms:W3CDTF">2006-08-16T00:00:00Z</dcterms:created>
  <dcterms:modified xsi:type="dcterms:W3CDTF">2019-02-16T13:39:47Z</dcterms:modified>
</cp:coreProperties>
</file>