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64" r:id="rId4"/>
    <p:sldId id="263" r:id="rId5"/>
    <p:sldId id="262" r:id="rId6"/>
    <p:sldId id="257" r:id="rId7"/>
    <p:sldId id="265" r:id="rId8"/>
    <p:sldId id="266" r:id="rId9"/>
    <p:sldId id="259" r:id="rId10"/>
    <p:sldId id="261" r:id="rId11"/>
    <p:sldId id="298" r:id="rId12"/>
    <p:sldId id="299" r:id="rId13"/>
    <p:sldId id="296" r:id="rId14"/>
    <p:sldId id="280" r:id="rId15"/>
    <p:sldId id="297" r:id="rId16"/>
    <p:sldId id="293" r:id="rId17"/>
    <p:sldId id="294" r:id="rId18"/>
    <p:sldId id="295" r:id="rId19"/>
    <p:sldId id="282" r:id="rId2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7" autoAdjust="0"/>
    <p:restoredTop sz="94660"/>
  </p:normalViewPr>
  <p:slideViewPr>
    <p:cSldViewPr>
      <p:cViewPr varScale="1">
        <p:scale>
          <a:sx n="81" d="100"/>
          <a:sy n="81" d="100"/>
        </p:scale>
        <p:origin x="1517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6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26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54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19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97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0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7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3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4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3074" y="1076959"/>
            <a:ext cx="7597851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7275" y="1739264"/>
            <a:ext cx="7229449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6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63168" y="433611"/>
            <a:ext cx="6248400" cy="3406650"/>
          </a:xfrm>
          <a:custGeom>
            <a:avLst/>
            <a:gdLst/>
            <a:ahLst/>
            <a:cxnLst/>
            <a:rect l="l" t="t" r="r" b="b"/>
            <a:pathLst>
              <a:path w="6096000" h="1701800">
                <a:moveTo>
                  <a:pt x="6096000" y="0"/>
                </a:moveTo>
                <a:lnTo>
                  <a:pt x="0" y="0"/>
                </a:lnTo>
                <a:lnTo>
                  <a:pt x="0" y="1701800"/>
                </a:lnTo>
                <a:lnTo>
                  <a:pt x="6096000" y="1701800"/>
                </a:lnTo>
                <a:lnTo>
                  <a:pt x="6096000" y="0"/>
                </a:lnTo>
                <a:close/>
              </a:path>
            </a:pathLst>
          </a:custGeom>
          <a:solidFill>
            <a:srgbClr val="EDF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1232023"/>
            <a:ext cx="8153400" cy="5552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n-US" sz="4000" b="1" dirty="0"/>
              <a:t>Calibration curve and saturated solubility determination </a:t>
            </a:r>
            <a:br>
              <a:rPr lang="ar-IQ" sz="4000" b="1" dirty="0"/>
            </a:br>
            <a:r>
              <a:rPr lang="en-US" sz="4000" b="1" dirty="0"/>
              <a:t>(UV and HPLC)</a:t>
            </a: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Lect. Dr. </a:t>
            </a:r>
            <a:r>
              <a:rPr lang="en-US" sz="4000" b="1" dirty="0" err="1"/>
              <a:t>ibtihal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Lect. Zahraa Amer</a:t>
            </a:r>
            <a:br>
              <a:rPr lang="en-US" sz="4000" b="1" dirty="0"/>
            </a:br>
            <a:r>
              <a:rPr lang="en-US" sz="4000" b="1" dirty="0" err="1"/>
              <a:t>assist.lec.Mustafa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assist. </a:t>
            </a:r>
            <a:r>
              <a:rPr lang="en-US" sz="4000" b="1" dirty="0" err="1"/>
              <a:t>Lec</a:t>
            </a:r>
            <a:r>
              <a:rPr lang="en-US" sz="4000" b="1" dirty="0"/>
              <a:t>. </a:t>
            </a:r>
            <a:r>
              <a:rPr lang="en-US" sz="4000" b="1" dirty="0" err="1"/>
              <a:t>lamyaa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1026" name="Picture 2" descr="College of Pharmacy-Mustansiriyah University كلية الصيدلة ...">
            <a:extLst>
              <a:ext uri="{FF2B5EF4-FFF2-40B4-BE49-F238E27FC236}">
                <a16:creationId xmlns:a16="http://schemas.microsoft.com/office/drawing/2014/main" id="{43FD6ABE-F7F9-DCC1-2E7F-630B5F1E9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3816"/>
            <a:ext cx="1302158" cy="12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nstitute Logo">
            <a:extLst>
              <a:ext uri="{FF2B5EF4-FFF2-40B4-BE49-F238E27FC236}">
                <a16:creationId xmlns:a16="http://schemas.microsoft.com/office/drawing/2014/main" id="{81CEEE81-43FC-1B92-1795-A2B33D873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9" y="-105394"/>
            <a:ext cx="1479327" cy="14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3600" b="1">
                <a:solidFill>
                  <a:srgbClr val="00467F"/>
                </a:solidFill>
              </a:defRPr>
            </a:pPr>
            <a:r>
              <a:t>Features of a Good Calibration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200">
                <a:solidFill>
                  <a:srgbClr val="000000"/>
                </a:solidFill>
              </a:defRPr>
            </a:pPr>
            <a:r>
              <a:t>Linearity within the working range.</a:t>
            </a:r>
          </a:p>
          <a:p>
            <a:pPr algn="l">
              <a:defRPr sz="2200">
                <a:solidFill>
                  <a:srgbClr val="000000"/>
                </a:solidFill>
              </a:defRPr>
            </a:pPr>
            <a:r>
              <a:t>Correlation coefficient (R²) close to 1.</a:t>
            </a:r>
          </a:p>
          <a:p>
            <a:pPr algn="l">
              <a:defRPr sz="2200">
                <a:solidFill>
                  <a:srgbClr val="000000"/>
                </a:solidFill>
              </a:defRPr>
            </a:pPr>
            <a:r>
              <a:t>Sufficient number of data points.</a:t>
            </a:r>
          </a:p>
          <a:p>
            <a:pPr algn="l">
              <a:defRPr sz="2200">
                <a:solidFill>
                  <a:srgbClr val="000000"/>
                </a:solidFill>
              </a:defRPr>
            </a:pPr>
            <a:r>
              <a:t>Reproducibility and accuracy.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17920"/>
            <a:ext cx="9144000" cy="1828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3600" b="1">
                <a:solidFill>
                  <a:srgbClr val="00467F"/>
                </a:solidFill>
              </a:defRPr>
            </a:pPr>
            <a:r>
              <a:t>Common Mistakes to 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200">
                <a:solidFill>
                  <a:srgbClr val="000000"/>
                </a:solidFill>
              </a:defRPr>
            </a:pPr>
            <a:r>
              <a:t>Inaccurate preparation of standards – always use calibrated equipment.</a:t>
            </a:r>
          </a:p>
          <a:p>
            <a:pPr algn="l">
              <a:defRPr sz="2200">
                <a:solidFill>
                  <a:srgbClr val="000000"/>
                </a:solidFill>
              </a:defRPr>
            </a:pPr>
            <a:r>
              <a:t>Measuring outside the linear range – dilute samples if necessary.</a:t>
            </a:r>
          </a:p>
          <a:p>
            <a:pPr algn="l">
              <a:defRPr sz="2200">
                <a:solidFill>
                  <a:srgbClr val="000000"/>
                </a:solidFill>
              </a:defRPr>
            </a:pPr>
            <a:r>
              <a:t>Changing conditions between measurements.</a:t>
            </a:r>
          </a:p>
          <a:p>
            <a:pPr algn="l">
              <a:defRPr sz="2200">
                <a:solidFill>
                  <a:srgbClr val="000000"/>
                </a:solidFill>
              </a:defRPr>
            </a:pPr>
            <a:r>
              <a:t>Forgetting to use a blank (baseline correction).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17920"/>
            <a:ext cx="9144000" cy="1828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48281"/>
            <a:ext cx="8229600" cy="1143000"/>
          </a:xfrm>
        </p:spPr>
        <p:txBody>
          <a:bodyPr>
            <a:normAutofit/>
          </a:bodyPr>
          <a:lstStyle/>
          <a:p>
            <a:pPr algn="l">
              <a:defRPr sz="3200" b="1">
                <a:solidFill>
                  <a:srgbClr val="00467F"/>
                </a:solidFill>
              </a:defRPr>
            </a:pPr>
            <a:r>
              <a:rPr sz="2800" dirty="0"/>
              <a:t>High Performance Liquid Chromatography (HPLC)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13618"/>
            <a:ext cx="8229600" cy="4830763"/>
          </a:xfrm>
        </p:spPr>
        <p:txBody>
          <a:bodyPr/>
          <a:lstStyle/>
          <a:p>
            <a:pPr algn="l">
              <a:defRPr sz="2200"/>
            </a:pPr>
            <a:r>
              <a:rPr dirty="0"/>
              <a:t>Separates and quantifies compounds.</a:t>
            </a:r>
          </a:p>
          <a:p>
            <a:pPr algn="l">
              <a:defRPr sz="2200"/>
            </a:pPr>
            <a:r>
              <a:rPr dirty="0"/>
              <a:t>Components: Pump, Injector, Column, Detector, Software.</a:t>
            </a:r>
          </a:p>
          <a:p>
            <a:pPr algn="l">
              <a:defRPr sz="2200"/>
            </a:pPr>
            <a:r>
              <a:rPr dirty="0"/>
              <a:t>Types: RP-HPLC, NP-HPLC, Ion-exchange, Size-exclusion.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8775AA-3BB5-C54C-276C-B7423697E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38400"/>
            <a:ext cx="8153400" cy="39665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028700"/>
            <a:ext cx="4267200" cy="38481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600" y="3429000"/>
            <a:ext cx="2524125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3200" b="1">
                <a:solidFill>
                  <a:srgbClr val="00467F"/>
                </a:solidFill>
              </a:defRPr>
            </a:pPr>
            <a:r>
              <a:t>Saturated Solubility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200"/>
            </a:pPr>
            <a:r>
              <a:t>Maximum drug dissolves at given temp.</a:t>
            </a:r>
          </a:p>
          <a:p>
            <a:pPr algn="l">
              <a:defRPr sz="2200"/>
            </a:pPr>
            <a:r>
              <a:t>Affected by: pH, solvent, temperature, excipients.</a:t>
            </a:r>
          </a:p>
          <a:p>
            <a:pPr algn="l">
              <a:defRPr sz="2200"/>
            </a:pPr>
            <a:r>
              <a:t>Important for formulation and stability.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Factors Affecting Solubility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7275" y="1739264"/>
            <a:ext cx="7229449" cy="430887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Nature of the drug – polarity, crystalline structure, ionization.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Temperature – most drugs dissolve more at higher temperatures (except some like calcium salts).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pH – weak acids/bases have pH-dependent </a:t>
            </a:r>
            <a:r>
              <a:rPr lang="en-US" dirty="0" err="1"/>
              <a:t>solubility.Example</a:t>
            </a:r>
            <a:r>
              <a:rPr lang="en-US" dirty="0"/>
              <a:t>: Midazolam stays soluble at pH &lt; 4.2; at higher pH it precipitates</a:t>
            </a: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5185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Factors Affecting Solubility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7275" y="1739264"/>
            <a:ext cx="7229449" cy="21544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Solvent type – aqueous vs. non-aqueous (e.g., ethanol, glycerol).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Presence of excipients – co-solvents, surfactants, or complexing agents can increase solubility</a:t>
            </a:r>
          </a:p>
        </p:txBody>
      </p:sp>
    </p:spTree>
    <p:extLst>
      <p:ext uri="{BB962C8B-B14F-4D97-AF65-F5344CB8AC3E}">
        <p14:creationId xmlns:p14="http://schemas.microsoft.com/office/powerpoint/2010/main" val="565859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74" y="1076959"/>
            <a:ext cx="7597851" cy="1107996"/>
          </a:xfrm>
        </p:spPr>
        <p:txBody>
          <a:bodyPr/>
          <a:lstStyle/>
          <a:p>
            <a:r>
              <a:rPr lang="en-US" b="1" dirty="0"/>
              <a:t>Advantages of Knowing Saturated Solubility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86000"/>
            <a:ext cx="7229449" cy="387798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Helps select the </a:t>
            </a:r>
            <a:r>
              <a:rPr lang="en-US" b="1" dirty="0"/>
              <a:t>correct vehicle</a:t>
            </a:r>
            <a:r>
              <a:rPr lang="en-US" dirty="0"/>
              <a:t> (water, syrup, buffer, co-solvent).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Guides </a:t>
            </a:r>
            <a:r>
              <a:rPr lang="en-US" b="1" dirty="0"/>
              <a:t>dose strength limits</a:t>
            </a:r>
            <a:r>
              <a:rPr lang="en-US" dirty="0"/>
              <a:t> for oral liquids.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Supports </a:t>
            </a:r>
            <a:r>
              <a:rPr lang="en-US" b="1" dirty="0"/>
              <a:t>stability testing</a:t>
            </a:r>
            <a:r>
              <a:rPr lang="en-US" dirty="0"/>
              <a:t> and shelf-life assignment.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Prevents </a:t>
            </a:r>
            <a:r>
              <a:rPr lang="en-US" b="1" dirty="0"/>
              <a:t>precipitation</a:t>
            </a:r>
            <a:r>
              <a:rPr lang="en-US" dirty="0"/>
              <a:t> during storage or after administration.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3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640" y="1842642"/>
            <a:ext cx="752919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-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Blank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solution: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-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It's</a:t>
            </a:r>
            <a:r>
              <a:rPr kumimoji="0" sz="2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solution</a:t>
            </a:r>
            <a:r>
              <a:rPr kumimoji="0" sz="2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which</a:t>
            </a:r>
            <a:r>
              <a:rPr kumimoji="0" sz="2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contain</a:t>
            </a:r>
            <a:r>
              <a:rPr kumimoji="0" sz="2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all </a:t>
            </a:r>
            <a:r>
              <a:rPr kumimoji="0" sz="2800" b="1" i="0" u="none" strike="noStrike" kern="0" cap="none" spc="-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constituents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of</a:t>
            </a:r>
            <a:r>
              <a:rPr kumimoji="0" sz="2800" b="1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sample</a:t>
            </a:r>
            <a:r>
              <a:rPr kumimoji="0" sz="2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except</a:t>
            </a:r>
            <a:r>
              <a:rPr kumimoji="0" sz="2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2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active</a:t>
            </a:r>
            <a:r>
              <a:rPr kumimoji="0" sz="28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ingredient</a:t>
            </a:r>
            <a:r>
              <a:rPr kumimoji="0" sz="2800" b="1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which</a:t>
            </a:r>
            <a:r>
              <a:rPr kumimoji="0" sz="28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is </a:t>
            </a:r>
            <a:r>
              <a:rPr kumimoji="0" sz="2800" b="1" i="0" u="none" strike="noStrike" kern="0" cap="none" spc="-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required</a:t>
            </a:r>
            <a:r>
              <a:rPr kumimoji="0" sz="2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</a:t>
            </a:r>
            <a:r>
              <a:rPr kumimoji="0" sz="28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measured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7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46861"/>
            <a:ext cx="7860969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45" dirty="0">
                <a:latin typeface="Arial"/>
                <a:cs typeface="Arial"/>
              </a:rPr>
              <a:t>Stock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95" dirty="0">
                <a:latin typeface="Arial"/>
                <a:cs typeface="Arial"/>
              </a:rPr>
              <a:t>solution:</a:t>
            </a:r>
            <a:endParaRPr sz="2800" dirty="0">
              <a:latin typeface="Arial"/>
              <a:cs typeface="Arial"/>
            </a:endParaRPr>
          </a:p>
          <a:p>
            <a:pPr marL="469265" marR="508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800" b="1" spc="-235" dirty="0">
                <a:latin typeface="Arial"/>
                <a:cs typeface="Arial"/>
              </a:rPr>
              <a:t>Solution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-195" dirty="0">
                <a:latin typeface="Arial"/>
                <a:cs typeface="Arial"/>
              </a:rPr>
              <a:t>known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90" dirty="0">
                <a:latin typeface="Arial"/>
                <a:cs typeface="Arial"/>
              </a:rPr>
              <a:t>and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200" dirty="0">
                <a:latin typeface="Arial"/>
                <a:cs typeface="Arial"/>
              </a:rPr>
              <a:t>high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280" dirty="0">
                <a:latin typeface="Arial"/>
                <a:cs typeface="Arial"/>
              </a:rPr>
              <a:t>conc.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210" dirty="0">
                <a:latin typeface="Arial"/>
                <a:cs typeface="Arial"/>
              </a:rPr>
              <a:t>from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which </a:t>
            </a:r>
            <a:r>
              <a:rPr sz="2800" b="1" spc="-30" dirty="0">
                <a:latin typeface="Arial"/>
                <a:cs typeface="Arial"/>
              </a:rPr>
              <a:t>we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200" dirty="0">
                <a:latin typeface="Arial"/>
                <a:cs typeface="Arial"/>
              </a:rPr>
              <a:t>prepare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215" dirty="0">
                <a:latin typeface="Arial"/>
                <a:cs typeface="Arial"/>
              </a:rPr>
              <a:t>standard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80" dirty="0">
                <a:latin typeface="Arial"/>
                <a:cs typeface="Arial"/>
              </a:rPr>
              <a:t>solution</a:t>
            </a:r>
            <a:endParaRPr sz="2800" dirty="0">
              <a:latin typeface="Arial"/>
              <a:cs typeface="Arial"/>
            </a:endParaRPr>
          </a:p>
          <a:p>
            <a:pPr marL="469265" marR="523875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</a:tabLst>
            </a:pPr>
            <a:r>
              <a:rPr sz="2800" spc="-204" dirty="0">
                <a:latin typeface="Arial MT"/>
                <a:cs typeface="Arial MT"/>
              </a:rPr>
              <a:t>Solution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75" dirty="0">
                <a:latin typeface="Arial MT"/>
                <a:cs typeface="Arial MT"/>
              </a:rPr>
              <a:t> </a:t>
            </a:r>
            <a:r>
              <a:rPr sz="2800" spc="-254" dirty="0">
                <a:latin typeface="Arial MT"/>
                <a:cs typeface="Arial MT"/>
              </a:rPr>
              <a:t>known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275" dirty="0">
                <a:latin typeface="Arial MT"/>
                <a:cs typeface="Arial MT"/>
              </a:rPr>
              <a:t>conc.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105" dirty="0">
                <a:latin typeface="Arial MT"/>
                <a:cs typeface="Arial MT"/>
              </a:rPr>
              <a:t>Prepared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140" dirty="0">
                <a:latin typeface="Arial MT"/>
                <a:cs typeface="Arial MT"/>
              </a:rPr>
              <a:t>from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175" dirty="0">
                <a:latin typeface="Arial MT"/>
                <a:cs typeface="Arial MT"/>
              </a:rPr>
              <a:t>stock </a:t>
            </a:r>
            <a:r>
              <a:rPr sz="2800" spc="-204" dirty="0">
                <a:latin typeface="Arial MT"/>
                <a:cs typeface="Arial MT"/>
              </a:rPr>
              <a:t>solution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250" dirty="0">
                <a:latin typeface="Arial MT"/>
                <a:cs typeface="Arial MT"/>
              </a:rPr>
              <a:t>using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114" dirty="0">
                <a:latin typeface="Arial MT"/>
                <a:cs typeface="Arial MT"/>
              </a:rPr>
              <a:t>dilution</a:t>
            </a:r>
            <a:r>
              <a:rPr sz="2800" spc="2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equation:</a:t>
            </a:r>
            <a:endParaRPr sz="2800" dirty="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800" b="1" spc="-10" dirty="0">
                <a:latin typeface="Arial"/>
                <a:cs typeface="Arial"/>
              </a:rPr>
              <a:t>C1*V1=C2*V2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3675062"/>
            <a:ext cx="4724400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241882"/>
            <a:ext cx="4506595" cy="4074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4000" b="1" spc="-170" dirty="0">
                <a:latin typeface="Arial"/>
                <a:cs typeface="Arial"/>
              </a:rPr>
              <a:t>Calibration</a:t>
            </a:r>
            <a:r>
              <a:rPr sz="4000" b="1" spc="10" dirty="0">
                <a:latin typeface="Arial"/>
                <a:cs typeface="Arial"/>
              </a:rPr>
              <a:t> </a:t>
            </a:r>
            <a:r>
              <a:rPr sz="4000" b="1" spc="-60" dirty="0">
                <a:latin typeface="Arial"/>
                <a:cs typeface="Arial"/>
              </a:rPr>
              <a:t>curve:</a:t>
            </a:r>
            <a:endParaRPr sz="4000" dirty="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spcBef>
                <a:spcPts val="5"/>
              </a:spcBef>
              <a:buChar char="•"/>
              <a:tabLst>
                <a:tab pos="230504" algn="l"/>
              </a:tabLst>
            </a:pPr>
            <a:r>
              <a:rPr sz="2800" b="1" spc="-110" dirty="0">
                <a:latin typeface="Arial"/>
                <a:cs typeface="Arial"/>
              </a:rPr>
              <a:t>It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220" dirty="0">
                <a:latin typeface="Arial"/>
                <a:cs typeface="Arial"/>
              </a:rPr>
              <a:t>is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29" dirty="0">
                <a:latin typeface="Arial"/>
                <a:cs typeface="Arial"/>
              </a:rPr>
              <a:t>the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250" dirty="0">
                <a:latin typeface="Arial"/>
                <a:cs typeface="Arial"/>
              </a:rPr>
              <a:t>curve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04" dirty="0">
                <a:latin typeface="Arial"/>
                <a:cs typeface="Arial"/>
              </a:rPr>
              <a:t>prepared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from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195" dirty="0">
                <a:latin typeface="Arial"/>
                <a:cs typeface="Arial"/>
              </a:rPr>
              <a:t> </a:t>
            </a:r>
            <a:r>
              <a:rPr sz="2800" b="1" spc="-254" dirty="0">
                <a:latin typeface="Arial"/>
                <a:cs typeface="Arial"/>
              </a:rPr>
              <a:t>series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spc="-215" dirty="0">
                <a:latin typeface="Arial"/>
                <a:cs typeface="Arial"/>
              </a:rPr>
              <a:t>standard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110" dirty="0">
                <a:latin typeface="Arial"/>
                <a:cs typeface="Arial"/>
              </a:rPr>
              <a:t>solutions</a:t>
            </a:r>
            <a:endParaRPr sz="2800" dirty="0">
              <a:latin typeface="Arial"/>
              <a:cs typeface="Arial"/>
            </a:endParaRPr>
          </a:p>
          <a:p>
            <a:pPr marL="12700" marR="76835" indent="217804">
              <a:lnSpc>
                <a:spcPct val="100000"/>
              </a:lnSpc>
              <a:buChar char="•"/>
              <a:tabLst>
                <a:tab pos="230504" algn="l"/>
              </a:tabLst>
            </a:pPr>
            <a:r>
              <a:rPr sz="2800" b="1" spc="-110" dirty="0">
                <a:latin typeface="Arial"/>
                <a:cs typeface="Arial"/>
              </a:rPr>
              <a:t>It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spc="-275" dirty="0">
                <a:latin typeface="Arial"/>
                <a:cs typeface="Arial"/>
              </a:rPr>
              <a:t>used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240" dirty="0">
                <a:latin typeface="Arial"/>
                <a:cs typeface="Arial"/>
              </a:rPr>
              <a:t>as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-220" dirty="0">
                <a:latin typeface="Arial"/>
                <a:cs typeface="Arial"/>
              </a:rPr>
              <a:t>reference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curve </a:t>
            </a:r>
            <a:r>
              <a:rPr sz="2800" b="1" spc="-235" dirty="0">
                <a:latin typeface="Arial"/>
                <a:cs typeface="Arial"/>
              </a:rPr>
              <a:t>to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65" dirty="0">
                <a:latin typeface="Arial"/>
                <a:cs typeface="Arial"/>
              </a:rPr>
              <a:t>Obtain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235" dirty="0">
                <a:latin typeface="Arial"/>
                <a:cs typeface="Arial"/>
              </a:rPr>
              <a:t>the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240" dirty="0">
                <a:latin typeface="Arial"/>
                <a:cs typeface="Arial"/>
              </a:rPr>
              <a:t>concentration</a:t>
            </a:r>
            <a:r>
              <a:rPr sz="2800" b="1" spc="-25" dirty="0">
                <a:latin typeface="Arial"/>
                <a:cs typeface="Arial"/>
              </a:rPr>
              <a:t> of </a:t>
            </a:r>
            <a:r>
              <a:rPr sz="2800" b="1" spc="-210" dirty="0">
                <a:latin typeface="Arial"/>
                <a:cs typeface="Arial"/>
              </a:rPr>
              <a:t>unknown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215" dirty="0">
                <a:latin typeface="Arial"/>
                <a:cs typeface="Arial"/>
              </a:rPr>
              <a:t>sample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229" dirty="0">
                <a:latin typeface="Arial"/>
                <a:cs typeface="Arial"/>
              </a:rPr>
              <a:t>the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275" dirty="0">
                <a:latin typeface="Arial"/>
                <a:cs typeface="Arial"/>
              </a:rPr>
              <a:t>same </a:t>
            </a:r>
            <a:r>
              <a:rPr sz="2800" b="1" spc="-20" dirty="0">
                <a:latin typeface="Arial"/>
                <a:cs typeface="Arial"/>
              </a:rPr>
              <a:t>drug</a:t>
            </a:r>
            <a:endParaRPr sz="2800" dirty="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spcBef>
                <a:spcPts val="5"/>
              </a:spcBef>
              <a:buChar char="•"/>
              <a:tabLst>
                <a:tab pos="230504" algn="l"/>
              </a:tabLst>
            </a:pPr>
            <a:r>
              <a:rPr sz="2800" b="1" dirty="0">
                <a:latin typeface="Arial"/>
                <a:cs typeface="Arial"/>
              </a:rPr>
              <a:t>X</a:t>
            </a:r>
            <a:r>
              <a:rPr sz="2800" b="1" spc="-195" dirty="0">
                <a:latin typeface="Arial"/>
                <a:cs typeface="Arial"/>
              </a:rPr>
              <a:t> </a:t>
            </a:r>
            <a:r>
              <a:rPr sz="2800" b="1" spc="-155" dirty="0">
                <a:latin typeface="Arial"/>
                <a:cs typeface="Arial"/>
              </a:rPr>
              <a:t>axis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220" dirty="0">
                <a:latin typeface="Arial"/>
                <a:cs typeface="Arial"/>
              </a:rPr>
              <a:t>is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229" dirty="0">
                <a:latin typeface="Arial"/>
                <a:cs typeface="Arial"/>
              </a:rPr>
              <a:t>the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280" dirty="0">
                <a:latin typeface="Arial"/>
                <a:cs typeface="Arial"/>
              </a:rPr>
              <a:t>conc.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 </a:t>
            </a:r>
            <a:r>
              <a:rPr sz="2800" b="1" spc="-185" dirty="0">
                <a:latin typeface="Arial"/>
                <a:cs typeface="Arial"/>
              </a:rPr>
              <a:t>sample</a:t>
            </a:r>
            <a:endParaRPr sz="2800" dirty="0">
              <a:latin typeface="Arial"/>
              <a:cs typeface="Arial"/>
            </a:endParaRPr>
          </a:p>
          <a:p>
            <a:pPr marL="230504" indent="-217804">
              <a:lnSpc>
                <a:spcPct val="100000"/>
              </a:lnSpc>
              <a:buChar char="•"/>
              <a:tabLst>
                <a:tab pos="230504" algn="l"/>
              </a:tabLst>
            </a:pPr>
            <a:r>
              <a:rPr sz="2800" b="1" spc="-250" dirty="0">
                <a:latin typeface="Arial"/>
                <a:cs typeface="Arial"/>
              </a:rPr>
              <a:t>Y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5" dirty="0">
                <a:latin typeface="Arial"/>
                <a:cs typeface="Arial"/>
              </a:rPr>
              <a:t>axis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220" dirty="0">
                <a:latin typeface="Arial"/>
                <a:cs typeface="Arial"/>
              </a:rPr>
              <a:t>is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29" dirty="0">
                <a:latin typeface="Arial"/>
                <a:cs typeface="Arial"/>
              </a:rPr>
              <a:t>the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140" dirty="0">
                <a:latin typeface="Arial"/>
                <a:cs typeface="Arial"/>
              </a:rPr>
              <a:t>absorbance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1947798"/>
            <a:ext cx="37242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1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3200" b="1">
                <a:solidFill>
                  <a:srgbClr val="00467F"/>
                </a:solidFill>
              </a:defRPr>
            </a:pPr>
            <a:r>
              <a:t>What is a Calibration Curve?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275" y="1739264"/>
            <a:ext cx="7229449" cy="2031325"/>
          </a:xfrm>
        </p:spPr>
        <p:txBody>
          <a:bodyPr/>
          <a:lstStyle/>
          <a:p>
            <a:pPr algn="l">
              <a:defRPr sz="2200"/>
            </a:pPr>
            <a:r>
              <a:rPr dirty="0"/>
              <a:t>Graph of concentration (X-axis) vs. Light Absorbance (Y-axis).</a:t>
            </a:r>
            <a:endParaRPr lang="ar-IQ" dirty="0"/>
          </a:p>
          <a:p>
            <a:pPr algn="l">
              <a:defRPr sz="2200"/>
            </a:pPr>
            <a:endParaRPr dirty="0"/>
          </a:p>
          <a:p>
            <a:pPr algn="l">
              <a:defRPr sz="2200"/>
            </a:pPr>
            <a:r>
              <a:rPr dirty="0"/>
              <a:t>Reference curve to calculate unknown concentrations.</a:t>
            </a:r>
            <a:endParaRPr lang="ar-IQ" dirty="0"/>
          </a:p>
          <a:p>
            <a:pPr algn="l">
              <a:defRPr sz="2200"/>
            </a:pPr>
            <a:endParaRPr dirty="0"/>
          </a:p>
          <a:p>
            <a:pPr algn="l">
              <a:defRPr sz="2200"/>
            </a:pPr>
            <a:r>
              <a:rPr dirty="0"/>
              <a:t>Applied in UV-Vis, HPLC, fluorimetry.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1475">
              <a:lnSpc>
                <a:spcPct val="100000"/>
              </a:lnSpc>
              <a:spcBef>
                <a:spcPts val="100"/>
              </a:spcBef>
            </a:pPr>
            <a:r>
              <a:rPr spc="-545" dirty="0"/>
              <a:t>SPECTROPHOTOMETRY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851482"/>
            <a:ext cx="798703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It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15" dirty="0">
                <a:latin typeface="Arial MT"/>
                <a:cs typeface="Arial MT"/>
              </a:rPr>
              <a:t>is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75" dirty="0">
                <a:latin typeface="Arial MT"/>
                <a:cs typeface="Arial MT"/>
              </a:rPr>
              <a:t>method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to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204" dirty="0">
                <a:latin typeface="Arial MT"/>
                <a:cs typeface="Arial MT"/>
              </a:rPr>
              <a:t>measure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220" dirty="0">
                <a:latin typeface="Arial MT"/>
                <a:cs typeface="Arial MT"/>
              </a:rPr>
              <a:t>how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290" dirty="0">
                <a:latin typeface="Arial MT"/>
                <a:cs typeface="Arial MT"/>
              </a:rPr>
              <a:t>much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75" dirty="0">
                <a:latin typeface="Arial MT"/>
                <a:cs typeface="Arial MT"/>
              </a:rPr>
              <a:t>chemical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215" dirty="0">
                <a:latin typeface="Arial MT"/>
                <a:cs typeface="Arial MT"/>
              </a:rPr>
              <a:t>substance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0" dirty="0">
                <a:latin typeface="Arial MT"/>
                <a:cs typeface="Arial MT"/>
              </a:rPr>
              <a:t>absorbs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Arial MT"/>
                <a:cs typeface="Arial MT"/>
              </a:rPr>
              <a:t>light</a:t>
            </a:r>
            <a:endParaRPr sz="2400">
              <a:latin typeface="Arial MT"/>
              <a:cs typeface="Arial MT"/>
            </a:endParaRPr>
          </a:p>
          <a:p>
            <a:pPr marL="202565" indent="-189865">
              <a:lnSpc>
                <a:spcPct val="100000"/>
              </a:lnSpc>
              <a:buChar char="•"/>
              <a:tabLst>
                <a:tab pos="202565" algn="l"/>
              </a:tabLst>
            </a:pPr>
            <a:r>
              <a:rPr sz="2400" spc="-290" dirty="0">
                <a:latin typeface="Arial MT"/>
                <a:cs typeface="Arial MT"/>
              </a:rPr>
              <a:t>The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55" dirty="0">
                <a:latin typeface="Arial MT"/>
                <a:cs typeface="Arial MT"/>
              </a:rPr>
              <a:t>basic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90" dirty="0">
                <a:latin typeface="Arial MT"/>
                <a:cs typeface="Arial MT"/>
              </a:rPr>
              <a:t>principle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15" dirty="0">
                <a:latin typeface="Arial MT"/>
                <a:cs typeface="Arial MT"/>
              </a:rPr>
              <a:t>is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70" dirty="0">
                <a:latin typeface="Arial MT"/>
                <a:cs typeface="Arial MT"/>
              </a:rPr>
              <a:t>that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75" dirty="0">
                <a:latin typeface="Arial MT"/>
                <a:cs typeface="Arial MT"/>
              </a:rPr>
              <a:t>each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210" dirty="0">
                <a:latin typeface="Arial MT"/>
                <a:cs typeface="Arial MT"/>
              </a:rPr>
              <a:t>compound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50" dirty="0">
                <a:latin typeface="Arial MT"/>
                <a:cs typeface="Arial MT"/>
              </a:rPr>
              <a:t>absorbs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40" dirty="0">
                <a:latin typeface="Arial MT"/>
                <a:cs typeface="Arial MT"/>
              </a:rPr>
              <a:t>transmits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spc="-55" dirty="0">
                <a:latin typeface="Arial MT"/>
                <a:cs typeface="Arial MT"/>
              </a:rPr>
              <a:t>light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30" dirty="0">
                <a:latin typeface="Arial MT"/>
                <a:cs typeface="Arial MT"/>
              </a:rPr>
              <a:t>over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0" dirty="0">
                <a:latin typeface="Arial MT"/>
                <a:cs typeface="Arial MT"/>
              </a:rPr>
              <a:t>certain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0" dirty="0">
                <a:latin typeface="Arial MT"/>
                <a:cs typeface="Arial MT"/>
              </a:rPr>
              <a:t>range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45" dirty="0">
                <a:latin typeface="Arial MT"/>
                <a:cs typeface="Arial MT"/>
              </a:rPr>
              <a:t>wavelength.</a:t>
            </a:r>
            <a:endParaRPr sz="2400">
              <a:latin typeface="Arial MT"/>
              <a:cs typeface="Arial MT"/>
            </a:endParaRPr>
          </a:p>
          <a:p>
            <a:pPr marL="202565" indent="-189865">
              <a:lnSpc>
                <a:spcPct val="100000"/>
              </a:lnSpc>
              <a:buChar char="•"/>
              <a:tabLst>
                <a:tab pos="202565" algn="l"/>
              </a:tabLst>
            </a:pPr>
            <a:r>
              <a:rPr sz="2400" spc="-220" dirty="0">
                <a:latin typeface="Arial MT"/>
                <a:cs typeface="Arial MT"/>
              </a:rPr>
              <a:t>In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45" dirty="0">
                <a:latin typeface="Arial MT"/>
                <a:cs typeface="Arial MT"/>
              </a:rPr>
              <a:t>our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00" dirty="0">
                <a:latin typeface="Arial MT"/>
                <a:cs typeface="Arial MT"/>
              </a:rPr>
              <a:t>work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55" dirty="0">
                <a:latin typeface="Arial MT"/>
                <a:cs typeface="Arial MT"/>
              </a:rPr>
              <a:t>usually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55" dirty="0">
                <a:latin typeface="Arial MT"/>
                <a:cs typeface="Arial MT"/>
              </a:rPr>
              <a:t>the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55" dirty="0">
                <a:latin typeface="Arial MT"/>
                <a:cs typeface="Arial MT"/>
              </a:rPr>
              <a:t>analysis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80" dirty="0">
                <a:latin typeface="Arial MT"/>
                <a:cs typeface="Arial MT"/>
              </a:rPr>
              <a:t>concerned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5" dirty="0">
                <a:latin typeface="Arial MT"/>
                <a:cs typeface="Arial MT"/>
              </a:rPr>
              <a:t>with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55" dirty="0">
                <a:latin typeface="Arial MT"/>
                <a:cs typeface="Arial MT"/>
              </a:rPr>
              <a:t>the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absorbed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spc="-204" dirty="0">
                <a:latin typeface="Arial MT"/>
                <a:cs typeface="Arial MT"/>
              </a:rPr>
              <a:t>amount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light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4143373"/>
            <a:ext cx="6705600" cy="27146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1475">
              <a:lnSpc>
                <a:spcPct val="100000"/>
              </a:lnSpc>
              <a:spcBef>
                <a:spcPts val="100"/>
              </a:spcBef>
            </a:pPr>
            <a:r>
              <a:rPr spc="-545" dirty="0"/>
              <a:t>SPECTROPHOTOMETRY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" marR="5080">
              <a:lnSpc>
                <a:spcPct val="100000"/>
              </a:lnSpc>
              <a:spcBef>
                <a:spcPts val="95"/>
              </a:spcBef>
            </a:pPr>
            <a:r>
              <a:rPr spc="-160" dirty="0"/>
              <a:t>Depending</a:t>
            </a:r>
            <a:r>
              <a:rPr spc="-35" dirty="0"/>
              <a:t> </a:t>
            </a:r>
            <a:r>
              <a:rPr spc="-260" dirty="0"/>
              <a:t>on</a:t>
            </a:r>
            <a:r>
              <a:rPr spc="-10" dirty="0"/>
              <a:t> </a:t>
            </a:r>
            <a:r>
              <a:rPr spc="-185" dirty="0"/>
              <a:t>the</a:t>
            </a:r>
            <a:r>
              <a:rPr spc="-10" dirty="0"/>
              <a:t> </a:t>
            </a:r>
            <a:r>
              <a:rPr spc="-120" dirty="0"/>
              <a:t>range</a:t>
            </a:r>
            <a:r>
              <a:rPr spc="-5" dirty="0"/>
              <a:t> </a:t>
            </a:r>
            <a:r>
              <a:rPr dirty="0"/>
              <a:t>of</a:t>
            </a:r>
            <a:r>
              <a:rPr spc="75" dirty="0"/>
              <a:t> </a:t>
            </a:r>
            <a:r>
              <a:rPr spc="-170" dirty="0"/>
              <a:t>wavelength</a:t>
            </a:r>
            <a:r>
              <a:rPr spc="-15" dirty="0"/>
              <a:t> </a:t>
            </a:r>
            <a:r>
              <a:rPr dirty="0"/>
              <a:t>of</a:t>
            </a:r>
            <a:r>
              <a:rPr spc="75" dirty="0"/>
              <a:t> </a:t>
            </a:r>
            <a:r>
              <a:rPr spc="-10" dirty="0"/>
              <a:t>light </a:t>
            </a:r>
            <a:r>
              <a:rPr spc="-254" dirty="0"/>
              <a:t>source,</a:t>
            </a:r>
            <a:r>
              <a:rPr spc="-10" dirty="0"/>
              <a:t> </a:t>
            </a:r>
            <a:r>
              <a:rPr dirty="0"/>
              <a:t>it</a:t>
            </a:r>
            <a:r>
              <a:rPr spc="-195" dirty="0"/>
              <a:t> </a:t>
            </a:r>
            <a:r>
              <a:rPr spc="-240" dirty="0"/>
              <a:t>can</a:t>
            </a:r>
            <a:r>
              <a:rPr spc="-10" dirty="0"/>
              <a:t> </a:t>
            </a:r>
            <a:r>
              <a:rPr dirty="0"/>
              <a:t>be</a:t>
            </a:r>
            <a:r>
              <a:rPr spc="-75" dirty="0"/>
              <a:t> </a:t>
            </a:r>
            <a:r>
              <a:rPr spc="-135" dirty="0"/>
              <a:t>classified</a:t>
            </a:r>
            <a:r>
              <a:rPr spc="-60" dirty="0"/>
              <a:t> </a:t>
            </a:r>
            <a:r>
              <a:rPr spc="-120" dirty="0"/>
              <a:t>into</a:t>
            </a:r>
            <a:r>
              <a:rPr spc="-75" dirty="0"/>
              <a:t> </a:t>
            </a:r>
            <a:r>
              <a:rPr spc="-120" dirty="0"/>
              <a:t>two</a:t>
            </a:r>
            <a:r>
              <a:rPr spc="-60" dirty="0"/>
              <a:t> </a:t>
            </a:r>
            <a:r>
              <a:rPr spc="-35" dirty="0"/>
              <a:t>different</a:t>
            </a:r>
            <a:r>
              <a:rPr spc="-55" dirty="0"/>
              <a:t> </a:t>
            </a:r>
            <a:r>
              <a:rPr spc="-100" dirty="0"/>
              <a:t>types: </a:t>
            </a:r>
            <a:r>
              <a:rPr b="1" spc="-135" dirty="0">
                <a:solidFill>
                  <a:srgbClr val="FF0000"/>
                </a:solidFill>
                <a:latin typeface="Arial"/>
                <a:cs typeface="Arial"/>
              </a:rPr>
              <a:t>1.UV-</a:t>
            </a:r>
            <a:r>
              <a:rPr b="1" spc="-165" dirty="0">
                <a:solidFill>
                  <a:srgbClr val="FF0000"/>
                </a:solidFill>
                <a:latin typeface="Arial"/>
                <a:cs typeface="Arial"/>
              </a:rPr>
              <a:t>visible</a:t>
            </a:r>
            <a:r>
              <a:rPr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90" dirty="0">
                <a:solidFill>
                  <a:srgbClr val="FF0000"/>
                </a:solidFill>
                <a:latin typeface="Arial"/>
                <a:cs typeface="Arial"/>
              </a:rPr>
              <a:t>spectrophotometer:</a:t>
            </a:r>
          </a:p>
          <a:p>
            <a:pPr marL="48260" marR="393065" indent="220979">
              <a:lnSpc>
                <a:spcPct val="100000"/>
              </a:lnSpc>
              <a:buChar char="•"/>
              <a:tabLst>
                <a:tab pos="269875" algn="l"/>
              </a:tabLst>
            </a:pPr>
            <a:r>
              <a:rPr spc="-370" dirty="0"/>
              <a:t>uses</a:t>
            </a:r>
            <a:r>
              <a:rPr spc="-10" dirty="0"/>
              <a:t> </a:t>
            </a:r>
            <a:r>
              <a:rPr spc="-60" dirty="0"/>
              <a:t>light</a:t>
            </a:r>
            <a:r>
              <a:rPr spc="-135" dirty="0"/>
              <a:t> </a:t>
            </a:r>
            <a:r>
              <a:rPr spc="-140" dirty="0"/>
              <a:t>over</a:t>
            </a:r>
            <a:r>
              <a:rPr spc="-50" dirty="0"/>
              <a:t> </a:t>
            </a:r>
            <a:r>
              <a:rPr spc="-190" dirty="0"/>
              <a:t>the</a:t>
            </a:r>
            <a:r>
              <a:rPr spc="-10" dirty="0"/>
              <a:t> </a:t>
            </a:r>
            <a:r>
              <a:rPr spc="-90" dirty="0"/>
              <a:t>ultraviolet</a:t>
            </a:r>
            <a:r>
              <a:rPr spc="-35" dirty="0"/>
              <a:t> </a:t>
            </a:r>
            <a:r>
              <a:rPr spc="-125" dirty="0"/>
              <a:t>range</a:t>
            </a:r>
            <a:r>
              <a:rPr spc="-55" dirty="0"/>
              <a:t> </a:t>
            </a:r>
            <a:r>
              <a:rPr spc="-20" dirty="0"/>
              <a:t>(200-</a:t>
            </a:r>
            <a:r>
              <a:rPr spc="-35" dirty="0"/>
              <a:t> </a:t>
            </a:r>
            <a:r>
              <a:rPr spc="-25" dirty="0"/>
              <a:t>400 </a:t>
            </a:r>
            <a:r>
              <a:rPr spc="-340" dirty="0"/>
              <a:t>nm)</a:t>
            </a:r>
            <a:r>
              <a:rPr spc="-20" dirty="0"/>
              <a:t> </a:t>
            </a:r>
            <a:r>
              <a:rPr spc="-25" dirty="0"/>
              <a:t>and</a:t>
            </a:r>
          </a:p>
          <a:p>
            <a:pPr marL="48260" marR="283845">
              <a:lnSpc>
                <a:spcPct val="100000"/>
              </a:lnSpc>
              <a:spcBef>
                <a:spcPts val="5"/>
              </a:spcBef>
            </a:pPr>
            <a:r>
              <a:rPr spc="-130" dirty="0"/>
              <a:t>Visible</a:t>
            </a:r>
            <a:r>
              <a:rPr spc="-65" dirty="0"/>
              <a:t> </a:t>
            </a:r>
            <a:r>
              <a:rPr spc="-120" dirty="0"/>
              <a:t>range</a:t>
            </a:r>
            <a:r>
              <a:rPr spc="-75" dirty="0"/>
              <a:t> </a:t>
            </a:r>
            <a:r>
              <a:rPr spc="-25" dirty="0"/>
              <a:t>(400</a:t>
            </a:r>
            <a:r>
              <a:rPr spc="-60" dirty="0"/>
              <a:t> </a:t>
            </a:r>
            <a:r>
              <a:rPr dirty="0"/>
              <a:t>-</a:t>
            </a:r>
            <a:r>
              <a:rPr spc="-55" dirty="0"/>
              <a:t> </a:t>
            </a:r>
            <a:r>
              <a:rPr dirty="0"/>
              <a:t>700</a:t>
            </a:r>
            <a:r>
              <a:rPr spc="-40" dirty="0"/>
              <a:t> </a:t>
            </a:r>
            <a:r>
              <a:rPr spc="-340" dirty="0"/>
              <a:t>nm)</a:t>
            </a:r>
            <a:r>
              <a:rPr spc="-10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spc="-140" dirty="0"/>
              <a:t>electromagnetic </a:t>
            </a:r>
            <a:r>
              <a:rPr spc="-70" dirty="0"/>
              <a:t>radiation</a:t>
            </a:r>
            <a:r>
              <a:rPr spc="-60" dirty="0"/>
              <a:t> </a:t>
            </a:r>
            <a:r>
              <a:rPr spc="-110" dirty="0"/>
              <a:t>spectrum.</a:t>
            </a:r>
          </a:p>
          <a:p>
            <a:pPr marL="48260">
              <a:lnSpc>
                <a:spcPct val="100000"/>
              </a:lnSpc>
            </a:pPr>
            <a:r>
              <a:rPr b="1" spc="-155" dirty="0">
                <a:solidFill>
                  <a:srgbClr val="FF0000"/>
                </a:solidFill>
                <a:latin typeface="Arial"/>
                <a:cs typeface="Arial"/>
              </a:rPr>
              <a:t>2.IR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95" dirty="0">
                <a:solidFill>
                  <a:srgbClr val="FF0000"/>
                </a:solidFill>
                <a:latin typeface="Arial"/>
                <a:cs typeface="Arial"/>
              </a:rPr>
              <a:t>spectrophotometer:</a:t>
            </a:r>
          </a:p>
          <a:p>
            <a:pPr marL="48260" marR="371475">
              <a:lnSpc>
                <a:spcPct val="100000"/>
              </a:lnSpc>
            </a:pPr>
            <a:r>
              <a:rPr spc="-370" dirty="0"/>
              <a:t>uses</a:t>
            </a:r>
            <a:r>
              <a:rPr dirty="0"/>
              <a:t> </a:t>
            </a:r>
            <a:r>
              <a:rPr spc="-60" dirty="0"/>
              <a:t>light</a:t>
            </a:r>
            <a:r>
              <a:rPr spc="-135" dirty="0"/>
              <a:t> </a:t>
            </a:r>
            <a:r>
              <a:rPr spc="-140" dirty="0"/>
              <a:t>over</a:t>
            </a:r>
            <a:r>
              <a:rPr spc="-55" dirty="0"/>
              <a:t> </a:t>
            </a:r>
            <a:r>
              <a:rPr spc="-185" dirty="0"/>
              <a:t>the</a:t>
            </a:r>
            <a:r>
              <a:rPr spc="-10" dirty="0"/>
              <a:t> </a:t>
            </a:r>
            <a:r>
              <a:rPr spc="-45" dirty="0"/>
              <a:t>infrared</a:t>
            </a:r>
            <a:r>
              <a:rPr spc="-130" dirty="0"/>
              <a:t> </a:t>
            </a:r>
            <a:r>
              <a:rPr spc="-120" dirty="0"/>
              <a:t>range</a:t>
            </a:r>
            <a:r>
              <a:rPr spc="-60" dirty="0"/>
              <a:t> </a:t>
            </a:r>
            <a:r>
              <a:rPr spc="-20" dirty="0"/>
              <a:t>(700 </a:t>
            </a:r>
            <a:r>
              <a:rPr dirty="0"/>
              <a:t>-</a:t>
            </a:r>
            <a:r>
              <a:rPr spc="-70" dirty="0"/>
              <a:t> </a:t>
            </a:r>
            <a:r>
              <a:rPr spc="-10" dirty="0"/>
              <a:t>15000 </a:t>
            </a:r>
            <a:r>
              <a:rPr spc="-340" dirty="0"/>
              <a:t>nm)</a:t>
            </a:r>
            <a:r>
              <a:rPr spc="-10" dirty="0"/>
              <a:t> </a:t>
            </a:r>
            <a:r>
              <a:rPr dirty="0"/>
              <a:t>of</a:t>
            </a:r>
            <a:r>
              <a:rPr spc="70" dirty="0"/>
              <a:t> </a:t>
            </a:r>
            <a:r>
              <a:rPr spc="-160" dirty="0"/>
              <a:t>electromagnetic</a:t>
            </a:r>
            <a:r>
              <a:rPr spc="-10" dirty="0"/>
              <a:t> </a:t>
            </a:r>
            <a:r>
              <a:rPr spc="-70" dirty="0"/>
              <a:t>radiation</a:t>
            </a:r>
            <a:r>
              <a:rPr spc="10" dirty="0"/>
              <a:t> </a:t>
            </a:r>
            <a:r>
              <a:rPr spc="-85" dirty="0"/>
              <a:t>spectrum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3200" b="1">
                <a:solidFill>
                  <a:srgbClr val="00467F"/>
                </a:solidFill>
              </a:defRPr>
            </a:pPr>
            <a:r>
              <a:rPr b="1"/>
              <a:t>Steps to Construct Calibration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200"/>
            </a:pPr>
            <a:r>
              <a:rPr b="1"/>
              <a:t>1. Prepare stock solution (high concentration).</a:t>
            </a:r>
          </a:p>
          <a:p>
            <a:pPr algn="l">
              <a:defRPr sz="2200"/>
            </a:pPr>
            <a:r>
              <a:rPr b="1"/>
              <a:t>2. Prepare serial dilutions (10–50 mg/10 mL).</a:t>
            </a:r>
          </a:p>
          <a:p>
            <a:pPr algn="l">
              <a:defRPr sz="2200"/>
            </a:pPr>
            <a:r>
              <a:rPr b="1"/>
              <a:t>3. Measure Light Absorbance at λmax.</a:t>
            </a:r>
          </a:p>
          <a:p>
            <a:pPr algn="l">
              <a:defRPr sz="2200"/>
            </a:pPr>
            <a:r>
              <a:rPr b="1"/>
              <a:t>4. Plot concentration vs. absorbance.</a:t>
            </a:r>
          </a:p>
          <a:p>
            <a:pPr algn="l">
              <a:defRPr sz="2200"/>
            </a:pPr>
            <a:r>
              <a:rPr b="1"/>
              <a:t>5. Add trend line and equation (y = mx + c).</a:t>
            </a:r>
          </a:p>
        </p:txBody>
      </p:sp>
      <p:pic>
        <p:nvPicPr>
          <p:cNvPr id="4" name="Picture 3" descr="flowchart_placehol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962399"/>
            <a:ext cx="7239000" cy="21637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 sz="3200" b="1">
                <a:solidFill>
                  <a:srgbClr val="00467F"/>
                </a:solidFill>
              </a:defRPr>
            </a:pPr>
            <a:r>
              <a:t>Spectrophotometer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 sz="2200"/>
            </a:pPr>
            <a:r>
              <a:t>Measures how much light is absorbed by solution.</a:t>
            </a:r>
          </a:p>
          <a:p>
            <a:pPr algn="l">
              <a:defRPr sz="2200"/>
            </a:pPr>
            <a:r>
              <a:t>Types: UV-Visible (200–700 nm), IR (700–15000 nm).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5A9563-7552-8AC6-FF17-6970BE844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67000"/>
            <a:ext cx="6934200" cy="381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633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MT</vt:lpstr>
      <vt:lpstr>Calibri</vt:lpstr>
      <vt:lpstr>Office Theme</vt:lpstr>
      <vt:lpstr>1_Office Theme</vt:lpstr>
      <vt:lpstr>Calibration curve and saturated solubility determination  (UV and HPLC)   Lect. Dr. ibtihal  Lect. Zahraa Amer assist.lec.Mustafa  assist. Lec. lamyaa</vt:lpstr>
      <vt:lpstr>PowerPoint Presentation</vt:lpstr>
      <vt:lpstr>PowerPoint Presentation</vt:lpstr>
      <vt:lpstr>PowerPoint Presentation</vt:lpstr>
      <vt:lpstr>What is a Calibration Curve?</vt:lpstr>
      <vt:lpstr>SPECTROPHOTOMETRY</vt:lpstr>
      <vt:lpstr>SPECTROPHOTOMETRY</vt:lpstr>
      <vt:lpstr>Steps to Construct Calibration Curve</vt:lpstr>
      <vt:lpstr>Spectrophotometer</vt:lpstr>
      <vt:lpstr>Features of a Good Calibration Curve</vt:lpstr>
      <vt:lpstr>Common Mistakes to Avoid</vt:lpstr>
      <vt:lpstr>High Performance Liquid Chromatography (HPLC)</vt:lpstr>
      <vt:lpstr>PowerPoint Presentation</vt:lpstr>
      <vt:lpstr>Saturated Solubility</vt:lpstr>
      <vt:lpstr>Key Factors Affecting Solubility</vt:lpstr>
      <vt:lpstr>Key Factors Affecting Solubility</vt:lpstr>
      <vt:lpstr>Advantages of Knowing Saturated Solubility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Biopharmacy</dc:title>
  <dc:creator>nora</dc:creator>
  <cp:lastModifiedBy>acer</cp:lastModifiedBy>
  <cp:revision>22</cp:revision>
  <dcterms:created xsi:type="dcterms:W3CDTF">2025-10-01T16:44:28Z</dcterms:created>
  <dcterms:modified xsi:type="dcterms:W3CDTF">2026-02-05T15:08:58Z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2024-09-20T00:00:00Z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2025-10-01T00:00:00Z</vt:filetime>
  </property>
  <property fmtid="{D5CDD505-2E9C-101B-9397-08002B2CF9AE}" pid="5" name="Producer">
    <vt:lpwstr>Microsoft® PowerPoint® 2021</vt:lpwstr>
  </property>
</Properties>
</file>