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7" r:id="rId11"/>
    <p:sldId id="268" r:id="rId12"/>
    <p:sldId id="269" r:id="rId13"/>
    <p:sldId id="270" r:id="rId14"/>
    <p:sldId id="271"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9B02CB-D4F7-457B-BA45-5DDF4467DF32}" type="doc">
      <dgm:prSet loTypeId="urn:microsoft.com/office/officeart/2005/8/layout/vList2" loCatId="list" qsTypeId="urn:microsoft.com/office/officeart/2009/2/quickstyle/3d8" qsCatId="3D" csTypeId="urn:microsoft.com/office/officeart/2005/8/colors/colorful2" csCatId="colorful"/>
      <dgm:spPr/>
      <dgm:t>
        <a:bodyPr/>
        <a:lstStyle/>
        <a:p>
          <a:endParaRPr lang="en-US"/>
        </a:p>
      </dgm:t>
    </dgm:pt>
    <dgm:pt modelId="{4E038329-059E-4B1C-A007-8C3B316C9228}">
      <dgm:prSet/>
      <dgm:spPr/>
      <dgm:t>
        <a:bodyPr/>
        <a:lstStyle/>
        <a:p>
          <a:pPr rtl="0"/>
          <a:r>
            <a:rPr lang="en-US" b="1"/>
            <a:t>syrup</a:t>
          </a:r>
          <a:endParaRPr lang="en-US"/>
        </a:p>
      </dgm:t>
    </dgm:pt>
    <dgm:pt modelId="{AD62365C-B916-4D5C-B7D1-C1FE86A07E0B}" type="parTrans" cxnId="{D1660686-AF81-4AB6-9DF7-63B8BD418912}">
      <dgm:prSet/>
      <dgm:spPr/>
      <dgm:t>
        <a:bodyPr/>
        <a:lstStyle/>
        <a:p>
          <a:endParaRPr lang="en-US"/>
        </a:p>
      </dgm:t>
    </dgm:pt>
    <dgm:pt modelId="{B9178FBE-77DA-4A36-89BD-7D972AC39637}" type="sibTrans" cxnId="{D1660686-AF81-4AB6-9DF7-63B8BD418912}">
      <dgm:prSet/>
      <dgm:spPr/>
      <dgm:t>
        <a:bodyPr/>
        <a:lstStyle/>
        <a:p>
          <a:endParaRPr lang="en-US"/>
        </a:p>
      </dgm:t>
    </dgm:pt>
    <dgm:pt modelId="{030A20BF-712E-4560-B504-CEEB08409602}" type="pres">
      <dgm:prSet presAssocID="{7F9B02CB-D4F7-457B-BA45-5DDF4467DF32}" presName="linear" presStyleCnt="0">
        <dgm:presLayoutVars>
          <dgm:animLvl val="lvl"/>
          <dgm:resizeHandles val="exact"/>
        </dgm:presLayoutVars>
      </dgm:prSet>
      <dgm:spPr/>
    </dgm:pt>
    <dgm:pt modelId="{8748C64D-FC04-4762-AD85-7EC95D7F29AE}" type="pres">
      <dgm:prSet presAssocID="{4E038329-059E-4B1C-A007-8C3B316C9228}" presName="parentText" presStyleLbl="node1" presStyleIdx="0" presStyleCnt="1" custLinFactNeighborY="-6973">
        <dgm:presLayoutVars>
          <dgm:chMax val="0"/>
          <dgm:bulletEnabled val="1"/>
        </dgm:presLayoutVars>
      </dgm:prSet>
      <dgm:spPr/>
    </dgm:pt>
  </dgm:ptLst>
  <dgm:cxnLst>
    <dgm:cxn modelId="{C2DECB7F-8AC8-45BC-9AC7-C016E36C8E48}" type="presOf" srcId="{4E038329-059E-4B1C-A007-8C3B316C9228}" destId="{8748C64D-FC04-4762-AD85-7EC95D7F29AE}" srcOrd="0" destOrd="0" presId="urn:microsoft.com/office/officeart/2005/8/layout/vList2"/>
    <dgm:cxn modelId="{D1660686-AF81-4AB6-9DF7-63B8BD418912}" srcId="{7F9B02CB-D4F7-457B-BA45-5DDF4467DF32}" destId="{4E038329-059E-4B1C-A007-8C3B316C9228}" srcOrd="0" destOrd="0" parTransId="{AD62365C-B916-4D5C-B7D1-C1FE86A07E0B}" sibTransId="{B9178FBE-77DA-4A36-89BD-7D972AC39637}"/>
    <dgm:cxn modelId="{9E56D4BA-94D4-49F2-8DCC-5F4DEA9F63AB}" type="presOf" srcId="{7F9B02CB-D4F7-457B-BA45-5DDF4467DF32}" destId="{030A20BF-712E-4560-B504-CEEB08409602}" srcOrd="0" destOrd="0" presId="urn:microsoft.com/office/officeart/2005/8/layout/vList2"/>
    <dgm:cxn modelId="{00D6B681-2BC8-4B9A-81BB-8BC2744F9B29}" type="presParOf" srcId="{030A20BF-712E-4560-B504-CEEB08409602}" destId="{8748C64D-FC04-4762-AD85-7EC95D7F29A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51D53D-FBEB-4387-BC51-963765DA35AC}" type="doc">
      <dgm:prSet loTypeId="urn:microsoft.com/office/officeart/2005/8/layout/vList2" loCatId="list" qsTypeId="urn:microsoft.com/office/officeart/2009/2/quickstyle/3d8" qsCatId="3D" csTypeId="urn:microsoft.com/office/officeart/2005/8/colors/accent2_1" csCatId="accent2" phldr="1"/>
      <dgm:spPr/>
      <dgm:t>
        <a:bodyPr/>
        <a:lstStyle/>
        <a:p>
          <a:endParaRPr lang="en-US"/>
        </a:p>
      </dgm:t>
    </dgm:pt>
    <dgm:pt modelId="{A16E962A-F131-451B-86F4-C48F0DF912EB}">
      <dgm:prSet>
        <dgm:style>
          <a:lnRef idx="2">
            <a:schemeClr val="accent2"/>
          </a:lnRef>
          <a:fillRef idx="1">
            <a:schemeClr val="lt1"/>
          </a:fillRef>
          <a:effectRef idx="0">
            <a:schemeClr val="accent2"/>
          </a:effectRef>
          <a:fontRef idx="minor">
            <a:schemeClr val="dk1"/>
          </a:fontRef>
        </dgm:style>
      </dgm:prSet>
      <dgm:spPr/>
      <dgm:t>
        <a:bodyPr/>
        <a:lstStyle/>
        <a:p>
          <a:pPr rtl="0"/>
          <a:r>
            <a:rPr lang="en-US" b="1"/>
            <a:t>Lab 3</a:t>
          </a:r>
          <a:endParaRPr lang="en-US"/>
        </a:p>
      </dgm:t>
    </dgm:pt>
    <dgm:pt modelId="{E4702C6B-B7FD-4F4E-A39C-1D04AE514BCA}" type="parTrans" cxnId="{4DE9B62E-6DB5-4E8D-9C30-A41D0FA34B4A}">
      <dgm:prSet/>
      <dgm:spPr/>
      <dgm:t>
        <a:bodyPr/>
        <a:lstStyle/>
        <a:p>
          <a:endParaRPr lang="en-US"/>
        </a:p>
      </dgm:t>
    </dgm:pt>
    <dgm:pt modelId="{D8743F8C-1AA6-43EE-83FB-38CA92AAA76D}" type="sibTrans" cxnId="{4DE9B62E-6DB5-4E8D-9C30-A41D0FA34B4A}">
      <dgm:prSet/>
      <dgm:spPr/>
      <dgm:t>
        <a:bodyPr/>
        <a:lstStyle/>
        <a:p>
          <a:endParaRPr lang="en-US"/>
        </a:p>
      </dgm:t>
    </dgm:pt>
    <dgm:pt modelId="{3D678AF6-9040-4155-AEE3-19A2D89F07D0}" type="pres">
      <dgm:prSet presAssocID="{1551D53D-FBEB-4387-BC51-963765DA35AC}" presName="linear" presStyleCnt="0">
        <dgm:presLayoutVars>
          <dgm:animLvl val="lvl"/>
          <dgm:resizeHandles val="exact"/>
        </dgm:presLayoutVars>
      </dgm:prSet>
      <dgm:spPr/>
    </dgm:pt>
    <dgm:pt modelId="{72C38915-9A13-46F6-9642-7ADC391BFB01}" type="pres">
      <dgm:prSet presAssocID="{A16E962A-F131-451B-86F4-C48F0DF912EB}" presName="parentText" presStyleLbl="node1" presStyleIdx="0" presStyleCnt="1">
        <dgm:presLayoutVars>
          <dgm:chMax val="0"/>
          <dgm:bulletEnabled val="1"/>
        </dgm:presLayoutVars>
      </dgm:prSet>
      <dgm:spPr/>
    </dgm:pt>
  </dgm:ptLst>
  <dgm:cxnLst>
    <dgm:cxn modelId="{2B58712E-87FF-45F0-B25D-1B3D64FF36C4}" type="presOf" srcId="{1551D53D-FBEB-4387-BC51-963765DA35AC}" destId="{3D678AF6-9040-4155-AEE3-19A2D89F07D0}" srcOrd="0" destOrd="0" presId="urn:microsoft.com/office/officeart/2005/8/layout/vList2"/>
    <dgm:cxn modelId="{4DE9B62E-6DB5-4E8D-9C30-A41D0FA34B4A}" srcId="{1551D53D-FBEB-4387-BC51-963765DA35AC}" destId="{A16E962A-F131-451B-86F4-C48F0DF912EB}" srcOrd="0" destOrd="0" parTransId="{E4702C6B-B7FD-4F4E-A39C-1D04AE514BCA}" sibTransId="{D8743F8C-1AA6-43EE-83FB-38CA92AAA76D}"/>
    <dgm:cxn modelId="{DFE88134-F611-41CE-AD51-885394DC959A}" type="presOf" srcId="{A16E962A-F131-451B-86F4-C48F0DF912EB}" destId="{72C38915-9A13-46F6-9642-7ADC391BFB01}" srcOrd="0" destOrd="0" presId="urn:microsoft.com/office/officeart/2005/8/layout/vList2"/>
    <dgm:cxn modelId="{B1524FF1-D28B-4290-8B5B-984275C72537}" type="presParOf" srcId="{3D678AF6-9040-4155-AEE3-19A2D89F07D0}" destId="{72C38915-9A13-46F6-9642-7ADC391BFB01}"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8C64D-FC04-4762-AD85-7EC95D7F29AE}">
      <dsp:nvSpPr>
        <dsp:cNvPr id="0" name=""/>
        <dsp:cNvSpPr/>
      </dsp:nvSpPr>
      <dsp:spPr>
        <a:xfrm>
          <a:off x="0" y="0"/>
          <a:ext cx="7772400" cy="1223235"/>
        </a:xfrm>
        <a:prstGeom prst="roundRect">
          <a:avLst/>
        </a:prstGeom>
        <a:solidFill>
          <a:schemeClr val="accent2">
            <a:hueOff val="0"/>
            <a:satOff val="0"/>
            <a:lumOff val="0"/>
            <a:alphaOff val="0"/>
          </a:schemeClr>
        </a:solidFill>
        <a:ln>
          <a:noFill/>
        </a:ln>
        <a:effectLst>
          <a:outerShdw blurRad="38100" dist="25400" dir="5400000" algn="t" rotWithShape="0">
            <a:srgbClr val="000000">
              <a:alpha val="50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rtl="0">
            <a:lnSpc>
              <a:spcPct val="90000"/>
            </a:lnSpc>
            <a:spcBef>
              <a:spcPct val="0"/>
            </a:spcBef>
            <a:spcAft>
              <a:spcPct val="35000"/>
            </a:spcAft>
            <a:buNone/>
          </a:pPr>
          <a:r>
            <a:rPr lang="en-US" sz="5100" b="1" kern="1200"/>
            <a:t>syrup</a:t>
          </a:r>
          <a:endParaRPr lang="en-US" sz="5100" kern="1200"/>
        </a:p>
      </dsp:txBody>
      <dsp:txXfrm>
        <a:off x="59713" y="59713"/>
        <a:ext cx="7652974" cy="11038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C38915-9A13-46F6-9642-7ADC391BFB01}">
      <dsp:nvSpPr>
        <dsp:cNvPr id="0" name=""/>
        <dsp:cNvSpPr/>
      </dsp:nvSpPr>
      <dsp:spPr>
        <a:xfrm>
          <a:off x="0" y="4987"/>
          <a:ext cx="3886200" cy="599625"/>
        </a:xfrm>
        <a:prstGeom prst="roundRect">
          <a:avLst/>
        </a:prstGeom>
        <a:solidFill>
          <a:schemeClr val="lt1"/>
        </a:solidFill>
        <a:ln w="12700" cap="flat" cmpd="sng" algn="ctr">
          <a:solidFill>
            <a:schemeClr val="accent2"/>
          </a:solidFill>
          <a:prstDash val="solid"/>
        </a:ln>
        <a:effectLst/>
        <a:sp3d extrusionH="190500"/>
      </dsp:spPr>
      <dsp:style>
        <a:lnRef idx="2">
          <a:schemeClr val="accent2"/>
        </a:lnRef>
        <a:fillRef idx="1">
          <a:schemeClr val="lt1"/>
        </a:fillRef>
        <a:effectRef idx="0">
          <a:schemeClr val="accent2"/>
        </a:effectRef>
        <a:fontRef idx="minor">
          <a:schemeClr val="dk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b="1" kern="1200"/>
            <a:t>Lab 3</a:t>
          </a:r>
          <a:endParaRPr lang="en-US" sz="2500" kern="1200"/>
        </a:p>
      </dsp:txBody>
      <dsp:txXfrm>
        <a:off x="29271" y="34258"/>
        <a:ext cx="3827658" cy="54108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0B4C5B-C66C-4D0F-BD28-E41784990AEE}" type="datetimeFigureOut">
              <a:rPr lang="en-US" smtClean="0"/>
              <a:t>2/5/2026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0AE79E-4BB6-4723-8060-B71AFDCE98CE}" type="slidenum">
              <a:rPr lang="en-US" smtClean="0"/>
              <a:t>‹#›</a:t>
            </a:fld>
            <a:endParaRPr lang="en-US"/>
          </a:p>
        </p:txBody>
      </p:sp>
    </p:spTree>
    <p:extLst>
      <p:ext uri="{BB962C8B-B14F-4D97-AF65-F5344CB8AC3E}">
        <p14:creationId xmlns:p14="http://schemas.microsoft.com/office/powerpoint/2010/main" val="17845280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697670-362C-4F2D-9CC4-5C31B4C4E687}" type="datetimeFigureOut">
              <a:rPr lang="en-US" smtClean="0"/>
              <a:t>2/5/2026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4B54E5-8CB8-48BB-A2A9-53196B85464B}" type="slidenum">
              <a:rPr lang="en-US" smtClean="0"/>
              <a:t>‹#›</a:t>
            </a:fld>
            <a:endParaRPr lang="en-US"/>
          </a:p>
        </p:txBody>
      </p:sp>
    </p:spTree>
    <p:extLst>
      <p:ext uri="{BB962C8B-B14F-4D97-AF65-F5344CB8AC3E}">
        <p14:creationId xmlns:p14="http://schemas.microsoft.com/office/powerpoint/2010/main" val="3065228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4B54E5-8CB8-48BB-A2A9-53196B85464B}" type="slidenum">
              <a:rPr lang="en-US" smtClean="0"/>
              <a:t>1</a:t>
            </a:fld>
            <a:endParaRPr lang="en-US"/>
          </a:p>
        </p:txBody>
      </p:sp>
    </p:spTree>
    <p:extLst>
      <p:ext uri="{BB962C8B-B14F-4D97-AF65-F5344CB8AC3E}">
        <p14:creationId xmlns:p14="http://schemas.microsoft.com/office/powerpoint/2010/main" val="1876064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2.jpe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image" Target="../media/image4.png"/><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132230714"/>
              </p:ext>
            </p:extLst>
          </p:nvPr>
        </p:nvGraphicFramePr>
        <p:xfrm>
          <a:off x="685800" y="1143000"/>
          <a:ext cx="7772400" cy="1241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p:cNvGraphicFramePr/>
          <p:nvPr>
            <p:extLst>
              <p:ext uri="{D42A27DB-BD31-4B8C-83A1-F6EECF244321}">
                <p14:modId xmlns:p14="http://schemas.microsoft.com/office/powerpoint/2010/main" val="1540686227"/>
              </p:ext>
            </p:extLst>
          </p:nvPr>
        </p:nvGraphicFramePr>
        <p:xfrm>
          <a:off x="4876800" y="3886200"/>
          <a:ext cx="3886200" cy="609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3074" name="Picture 2" descr="C:\Users\nora\Desktop\images (1).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3912" y="2604655"/>
            <a:ext cx="3824288" cy="3276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26" name="Picture 2" descr="College of Pharmacy-Mustansiriyah University كلية الصيدلة ...">
            <a:extLst>
              <a:ext uri="{FF2B5EF4-FFF2-40B4-BE49-F238E27FC236}">
                <a16:creationId xmlns:a16="http://schemas.microsoft.com/office/drawing/2014/main" id="{2B0D296A-8BAB-211A-050E-258593BE941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27775" y="0"/>
            <a:ext cx="214312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nstitute Logo">
            <a:extLst>
              <a:ext uri="{FF2B5EF4-FFF2-40B4-BE49-F238E27FC236}">
                <a16:creationId xmlns:a16="http://schemas.microsoft.com/office/drawing/2014/main" id="{E440DE8C-A518-1969-5510-B494C2D131F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881813" y="233608"/>
            <a:ext cx="1881187" cy="1876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B913F35-BF7F-D8B9-CA0A-62AABDA47B16}"/>
              </a:ext>
            </a:extLst>
          </p:cNvPr>
          <p:cNvSpPr txBox="1"/>
          <p:nvPr/>
        </p:nvSpPr>
        <p:spPr>
          <a:xfrm>
            <a:off x="4953000" y="4816885"/>
            <a:ext cx="4572000" cy="1200329"/>
          </a:xfrm>
          <a:prstGeom prst="rect">
            <a:avLst/>
          </a:prstGeom>
          <a:noFill/>
        </p:spPr>
        <p:txBody>
          <a:bodyPr wrap="square">
            <a:spAutoFit/>
          </a:bodyPr>
          <a:lstStyle/>
          <a:p>
            <a:r>
              <a:rPr lang="en-US" sz="1800" b="1" dirty="0"/>
              <a:t>Lect. Dr. </a:t>
            </a:r>
            <a:r>
              <a:rPr lang="en-US" sz="1800" b="1" dirty="0" err="1"/>
              <a:t>ibtihal</a:t>
            </a:r>
            <a:r>
              <a:rPr lang="en-US" sz="1800" b="1" dirty="0"/>
              <a:t> </a:t>
            </a:r>
            <a:br>
              <a:rPr lang="en-US" sz="1800" b="1" dirty="0"/>
            </a:br>
            <a:r>
              <a:rPr lang="en-US" sz="1800" b="1" dirty="0"/>
              <a:t>Lect. Zahraa Amer</a:t>
            </a:r>
            <a:br>
              <a:rPr lang="en-US" sz="1800" b="1" dirty="0"/>
            </a:br>
            <a:r>
              <a:rPr lang="en-US" sz="1800" b="1" dirty="0" err="1"/>
              <a:t>assist.lec.Mustafa</a:t>
            </a:r>
            <a:r>
              <a:rPr lang="en-US" sz="1800" b="1" dirty="0"/>
              <a:t> </a:t>
            </a:r>
            <a:br>
              <a:rPr lang="en-US" sz="1800" b="1" dirty="0"/>
            </a:br>
            <a:r>
              <a:rPr lang="en-US" sz="1800" b="1" dirty="0"/>
              <a:t>assist. </a:t>
            </a:r>
            <a:r>
              <a:rPr lang="en-US" sz="1800" b="1" dirty="0" err="1"/>
              <a:t>Lec</a:t>
            </a:r>
            <a:r>
              <a:rPr lang="en-US" sz="1800" b="1" dirty="0"/>
              <a:t>. </a:t>
            </a:r>
            <a:r>
              <a:rPr lang="en-US" sz="1800" b="1" dirty="0" err="1"/>
              <a:t>lamyaa</a:t>
            </a:r>
            <a:endParaRPr lang="en-US" dirty="0"/>
          </a:p>
        </p:txBody>
      </p:sp>
    </p:spTree>
    <p:extLst>
      <p:ext uri="{BB962C8B-B14F-4D97-AF65-F5344CB8AC3E}">
        <p14:creationId xmlns:p14="http://schemas.microsoft.com/office/powerpoint/2010/main" val="587089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3"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1+#ppt_w/2"/>
                                          </p:val>
                                        </p:tav>
                                        <p:tav tm="100000">
                                          <p:val>
                                            <p:strVal val="#ppt_x"/>
                                          </p:val>
                                        </p:tav>
                                      </p:tavLst>
                                    </p:anim>
                                    <p:anim calcmode="lin" valueType="num">
                                      <p:cBhvr additive="base">
                                        <p:cTn id="13" dur="500" fill="hold"/>
                                        <p:tgtEl>
                                          <p:spTgt spid="7"/>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3074"/>
                                        </p:tgtEl>
                                        <p:attrNameLst>
                                          <p:attrName>style.visibility</p:attrName>
                                        </p:attrNameLst>
                                      </p:cBhvr>
                                      <p:to>
                                        <p:strVal val="visible"/>
                                      </p:to>
                                    </p:set>
                                    <p:anim calcmode="lin" valueType="num">
                                      <p:cBhvr additive="base">
                                        <p:cTn id="17" dur="500" fill="hold"/>
                                        <p:tgtEl>
                                          <p:spTgt spid="3074"/>
                                        </p:tgtEl>
                                        <p:attrNameLst>
                                          <p:attrName>ppt_x</p:attrName>
                                        </p:attrNameLst>
                                      </p:cBhvr>
                                      <p:tavLst>
                                        <p:tav tm="0">
                                          <p:val>
                                            <p:strVal val="1+#ppt_w/2"/>
                                          </p:val>
                                        </p:tav>
                                        <p:tav tm="100000">
                                          <p:val>
                                            <p:strVal val="#ppt_x"/>
                                          </p:val>
                                        </p:tav>
                                      </p:tavLst>
                                    </p:anim>
                                    <p:anim calcmode="lin" valueType="num">
                                      <p:cBhvr additive="base">
                                        <p:cTn id="1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533400"/>
          </a:xfrm>
          <a:solidFill>
            <a:schemeClr val="accent2">
              <a:lumMod val="40000"/>
              <a:lumOff val="60000"/>
            </a:schemeClr>
          </a:solidFill>
        </p:spPr>
        <p:txBody>
          <a:bodyPr>
            <a:noAutofit/>
          </a:bodyPr>
          <a:lstStyle/>
          <a:p>
            <a:pPr algn="l"/>
            <a:endParaRPr lang="en-US" sz="2400" dirty="0"/>
          </a:p>
        </p:txBody>
      </p:sp>
      <p:sp>
        <p:nvSpPr>
          <p:cNvPr id="3" name="Content Placeholder 2"/>
          <p:cNvSpPr>
            <a:spLocks noGrp="1"/>
          </p:cNvSpPr>
          <p:nvPr>
            <p:ph idx="1"/>
          </p:nvPr>
        </p:nvSpPr>
        <p:spPr>
          <a:xfrm>
            <a:off x="228600" y="685800"/>
            <a:ext cx="8610600" cy="6019800"/>
          </a:xfrm>
          <a:solidFill>
            <a:schemeClr val="accent1">
              <a:lumMod val="40000"/>
              <a:lumOff val="60000"/>
            </a:schemeClr>
          </a:solidFill>
        </p:spPr>
        <p:txBody>
          <a:bodyPr>
            <a:normAutofit/>
          </a:bodyPr>
          <a:lstStyle/>
          <a:p>
            <a:pPr marL="0" indent="0">
              <a:buNone/>
            </a:pPr>
            <a:r>
              <a:rPr lang="en-US" sz="2600" b="1" dirty="0"/>
              <a:t>Dextrose based syrup </a:t>
            </a:r>
          </a:p>
          <a:p>
            <a:pPr marL="0" indent="0">
              <a:buNone/>
            </a:pPr>
            <a:r>
              <a:rPr lang="en-US" sz="2000" b="1" dirty="0"/>
              <a:t> </a:t>
            </a:r>
            <a:r>
              <a:rPr lang="en-US" sz="2000" dirty="0"/>
              <a:t>dextrose is used instead of sucrose in syrups containing strong acids to prevent </a:t>
            </a:r>
            <a:r>
              <a:rPr lang="en-US" sz="2000" dirty="0" err="1">
                <a:solidFill>
                  <a:srgbClr val="FF0000"/>
                </a:solidFill>
              </a:rPr>
              <a:t>caramelization</a:t>
            </a:r>
            <a:r>
              <a:rPr lang="en-US" sz="2000" dirty="0">
                <a:solidFill>
                  <a:srgbClr val="FF0000"/>
                </a:solidFill>
              </a:rPr>
              <a:t>.</a:t>
            </a:r>
          </a:p>
          <a:p>
            <a:pPr marL="0" indent="0">
              <a:buNone/>
            </a:pPr>
            <a:r>
              <a:rPr lang="en-US" sz="2400" b="1" dirty="0"/>
              <a:t>Differences between sucrose and dextrose </a:t>
            </a:r>
          </a:p>
          <a:p>
            <a:pPr marL="457200" indent="-457200">
              <a:buFont typeface="+mj-lt"/>
              <a:buAutoNum type="arabicPeriod"/>
            </a:pPr>
            <a:r>
              <a:rPr lang="en-US" sz="2000" dirty="0"/>
              <a:t>The saturated solution of dextrose is 70%, so the dextrose based syrup susceptible to the growth of micro-organism, therefore we must add preservative .</a:t>
            </a:r>
          </a:p>
          <a:p>
            <a:pPr marL="457200" indent="-457200">
              <a:buFont typeface="+mj-lt"/>
              <a:buAutoNum type="arabicPeriod"/>
            </a:pPr>
            <a:r>
              <a:rPr lang="en-US" sz="2000" dirty="0"/>
              <a:t>Dextrose dissolve more slowly than sucrose.</a:t>
            </a:r>
          </a:p>
          <a:p>
            <a:pPr marL="457200" indent="-457200">
              <a:buFont typeface="+mj-lt"/>
              <a:buAutoNum type="arabicPeriod"/>
            </a:pPr>
            <a:r>
              <a:rPr lang="en-US" sz="2000" dirty="0"/>
              <a:t>The sweetness of dextrose is less than the sweetness of sucrose .</a:t>
            </a:r>
          </a:p>
          <a:p>
            <a:pPr marL="0" indent="0">
              <a:buNone/>
            </a:pPr>
            <a:r>
              <a:rPr lang="en-US" sz="2400" b="1" dirty="0"/>
              <a:t>Note :-</a:t>
            </a:r>
          </a:p>
          <a:p>
            <a:pPr marL="0" indent="0">
              <a:buNone/>
            </a:pPr>
            <a:r>
              <a:rPr lang="en-US" sz="2400" b="1" dirty="0"/>
              <a:t>We may use glycerin as preservative in dextrose based syrup why?</a:t>
            </a:r>
          </a:p>
          <a:p>
            <a:pPr marL="0" indent="0">
              <a:buNone/>
            </a:pPr>
            <a:endParaRPr lang="en-US" sz="2000" b="1" dirty="0"/>
          </a:p>
        </p:txBody>
      </p:sp>
    </p:spTree>
    <p:extLst>
      <p:ext uri="{BB962C8B-B14F-4D97-AF65-F5344CB8AC3E}">
        <p14:creationId xmlns:p14="http://schemas.microsoft.com/office/powerpoint/2010/main" val="255069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par>
                          <p:cTn id="8" fill="hold">
                            <p:stCondLst>
                              <p:cond delay="1500"/>
                            </p:stCondLst>
                            <p:childTnLst>
                              <p:par>
                                <p:cTn id="9" presetID="4"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ox(in)">
                                      <p:cBhvr>
                                        <p:cTn id="11" dur="750"/>
                                        <p:tgtEl>
                                          <p:spTgt spid="3">
                                            <p:bg/>
                                          </p:spTgt>
                                        </p:tgtEl>
                                      </p:cBhvr>
                                    </p:animEffect>
                                  </p:childTnLst>
                                </p:cTn>
                              </p:par>
                              <p:par>
                                <p:cTn id="12" presetID="4" presetClass="entr" presetSubtype="16"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ox(in)">
                                      <p:cBhvr>
                                        <p:cTn id="14" dur="750"/>
                                        <p:tgtEl>
                                          <p:spTgt spid="3">
                                            <p:txEl>
                                              <p:pRg st="0" end="0"/>
                                            </p:txEl>
                                          </p:spTgt>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750"/>
                                        <p:tgtEl>
                                          <p:spTgt spid="3">
                                            <p:txEl>
                                              <p:pRg st="1" end="1"/>
                                            </p:txEl>
                                          </p:spTgt>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ox(in)">
                                      <p:cBhvr>
                                        <p:cTn id="20" dur="750"/>
                                        <p:tgtEl>
                                          <p:spTgt spid="3">
                                            <p:txEl>
                                              <p:pRg st="2" end="2"/>
                                            </p:txEl>
                                          </p:spTgt>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ox(in)">
                                      <p:cBhvr>
                                        <p:cTn id="23" dur="750"/>
                                        <p:tgtEl>
                                          <p:spTgt spid="3">
                                            <p:txEl>
                                              <p:pRg st="3" end="3"/>
                                            </p:txEl>
                                          </p:spTgt>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ox(in)">
                                      <p:cBhvr>
                                        <p:cTn id="26" dur="750"/>
                                        <p:tgtEl>
                                          <p:spTgt spid="3">
                                            <p:txEl>
                                              <p:pRg st="4" end="4"/>
                                            </p:txEl>
                                          </p:spTgt>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ox(in)">
                                      <p:cBhvr>
                                        <p:cTn id="29" dur="750"/>
                                        <p:tgtEl>
                                          <p:spTgt spid="3">
                                            <p:txEl>
                                              <p:pRg st="5" end="5"/>
                                            </p:txEl>
                                          </p:spTgt>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ox(in)">
                                      <p:cBhvr>
                                        <p:cTn id="32" dur="750"/>
                                        <p:tgtEl>
                                          <p:spTgt spid="3">
                                            <p:txEl>
                                              <p:pRg st="6" end="6"/>
                                            </p:txEl>
                                          </p:spTgt>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ox(in)">
                                      <p:cBhvr>
                                        <p:cTn id="35" dur="75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411162"/>
          </a:xfrm>
          <a:solidFill>
            <a:schemeClr val="accent2">
              <a:lumMod val="40000"/>
              <a:lumOff val="60000"/>
            </a:schemeClr>
          </a:solidFill>
        </p:spPr>
        <p:txBody>
          <a:bodyPr>
            <a:normAutofit fontScale="90000"/>
          </a:bodyPr>
          <a:lstStyle/>
          <a:p>
            <a:pPr algn="l"/>
            <a:r>
              <a:rPr lang="en-US" sz="3200" dirty="0"/>
              <a:t>Hypophosphite syrup </a:t>
            </a:r>
          </a:p>
        </p:txBody>
      </p:sp>
      <p:sp>
        <p:nvSpPr>
          <p:cNvPr id="3" name="Content Placeholder 2"/>
          <p:cNvSpPr>
            <a:spLocks noGrp="1"/>
          </p:cNvSpPr>
          <p:nvPr>
            <p:ph idx="1"/>
          </p:nvPr>
        </p:nvSpPr>
        <p:spPr>
          <a:xfrm>
            <a:off x="228600" y="533400"/>
            <a:ext cx="8555182" cy="6172200"/>
          </a:xfrm>
          <a:solidFill>
            <a:schemeClr val="accent1">
              <a:lumMod val="40000"/>
              <a:lumOff val="60000"/>
            </a:schemeClr>
          </a:solidFill>
        </p:spPr>
        <p:txBody>
          <a:bodyPr>
            <a:normAutofit fontScale="92500" lnSpcReduction="20000"/>
          </a:bodyPr>
          <a:lstStyle/>
          <a:p>
            <a:pPr marL="0" indent="0">
              <a:buNone/>
            </a:pPr>
            <a:r>
              <a:rPr lang="en-US" dirty="0"/>
              <a:t>Rx</a:t>
            </a:r>
          </a:p>
          <a:p>
            <a:pPr marL="0" indent="0">
              <a:buNone/>
            </a:pPr>
            <a:r>
              <a:rPr lang="en-US" sz="2400" dirty="0"/>
              <a:t>Calcium hypophosphite                35 g</a:t>
            </a:r>
          </a:p>
          <a:p>
            <a:pPr marL="0" indent="0">
              <a:buNone/>
            </a:pPr>
            <a:r>
              <a:rPr lang="en-US" sz="2400" dirty="0"/>
              <a:t>Potassium hypophosphite            18 g</a:t>
            </a:r>
          </a:p>
          <a:p>
            <a:pPr marL="0" indent="0">
              <a:buNone/>
            </a:pPr>
            <a:r>
              <a:rPr lang="en-US" sz="2400" dirty="0"/>
              <a:t>Sodium hypophosphite                 18 g</a:t>
            </a:r>
          </a:p>
          <a:p>
            <a:pPr marL="0" indent="0">
              <a:buNone/>
            </a:pPr>
            <a:r>
              <a:rPr lang="en-US" sz="2400" dirty="0" err="1"/>
              <a:t>Hypophosphourous</a:t>
            </a:r>
            <a:r>
              <a:rPr lang="en-US" sz="2400" dirty="0"/>
              <a:t>  acid              1 ml</a:t>
            </a:r>
          </a:p>
          <a:p>
            <a:pPr marL="0" indent="0">
              <a:buNone/>
            </a:pPr>
            <a:r>
              <a:rPr lang="en-US" sz="2400" dirty="0"/>
              <a:t>Dextrose                                           250 g</a:t>
            </a:r>
          </a:p>
          <a:p>
            <a:pPr marL="0" indent="0">
              <a:buNone/>
            </a:pPr>
            <a:r>
              <a:rPr lang="en-US" sz="2400" dirty="0"/>
              <a:t>Glycerin                                            300 ml</a:t>
            </a:r>
          </a:p>
          <a:p>
            <a:pPr marL="0" indent="0">
              <a:buNone/>
            </a:pPr>
            <a:r>
              <a:rPr lang="en-US" sz="2400" dirty="0"/>
              <a:t>D.W                  Q.S                           1000 ml</a:t>
            </a:r>
          </a:p>
          <a:p>
            <a:pPr marL="0" indent="0">
              <a:buNone/>
            </a:pPr>
            <a:endParaRPr lang="en-US" sz="2400" dirty="0"/>
          </a:p>
          <a:p>
            <a:pPr marL="0" indent="0">
              <a:buNone/>
            </a:pPr>
            <a:r>
              <a:rPr lang="en-US" b="1" dirty="0"/>
              <a:t>Methods </a:t>
            </a:r>
          </a:p>
          <a:p>
            <a:pPr marL="514350" indent="-514350">
              <a:buFont typeface="+mj-lt"/>
              <a:buAutoNum type="arabicPeriod"/>
            </a:pPr>
            <a:r>
              <a:rPr lang="en-US" sz="2200" dirty="0"/>
              <a:t>Dissolve </a:t>
            </a:r>
            <a:r>
              <a:rPr lang="en-US" sz="2200" dirty="0" err="1"/>
              <a:t>Ca</a:t>
            </a:r>
            <a:r>
              <a:rPr lang="en-US" sz="2200" dirty="0"/>
              <a:t> ,Na and K hypophosphite in water </a:t>
            </a:r>
          </a:p>
          <a:p>
            <a:pPr marL="514350" indent="-514350">
              <a:buFont typeface="+mj-lt"/>
              <a:buAutoNum type="arabicPeriod"/>
            </a:pPr>
            <a:r>
              <a:rPr lang="en-US" sz="2200" dirty="0"/>
              <a:t>Mix </a:t>
            </a:r>
            <a:r>
              <a:rPr lang="en-US" sz="2200" dirty="0" err="1"/>
              <a:t>hypophosphorous</a:t>
            </a:r>
            <a:r>
              <a:rPr lang="en-US" sz="2200" dirty="0"/>
              <a:t> acid, dextrose and glycerin in a bottle. </a:t>
            </a:r>
          </a:p>
          <a:p>
            <a:pPr marL="514350" indent="-514350">
              <a:buFont typeface="+mj-lt"/>
              <a:buAutoNum type="arabicPeriod"/>
            </a:pPr>
            <a:r>
              <a:rPr lang="en-US" sz="2200" dirty="0"/>
              <a:t>Filter the first mixture over the second mixture in a bottle.</a:t>
            </a:r>
          </a:p>
          <a:p>
            <a:pPr marL="514350" indent="-514350">
              <a:buFont typeface="+mj-lt"/>
              <a:buAutoNum type="arabicPeriod"/>
            </a:pPr>
            <a:r>
              <a:rPr lang="en-US" sz="2200" dirty="0"/>
              <a:t>Shake form time to time until the sol. Is completely dissolved.</a:t>
            </a:r>
          </a:p>
          <a:p>
            <a:pPr marL="514350" indent="-514350">
              <a:buFont typeface="+mj-lt"/>
              <a:buAutoNum type="arabicPeriod"/>
            </a:pPr>
            <a:r>
              <a:rPr lang="en-US" sz="2200" dirty="0"/>
              <a:t>Transfer the mixture into a graduated cylinder and complete the volume.</a:t>
            </a:r>
          </a:p>
          <a:p>
            <a:pPr marL="0" indent="0">
              <a:buNone/>
            </a:pPr>
            <a:r>
              <a:rPr lang="en-US" sz="3000" b="1" dirty="0"/>
              <a:t>Note :</a:t>
            </a:r>
          </a:p>
          <a:p>
            <a:pPr marL="0" indent="0">
              <a:buNone/>
            </a:pPr>
            <a:r>
              <a:rPr lang="en-US" sz="2200" dirty="0"/>
              <a:t>This prescription used as tonic and in deficiency of electrolyte .</a:t>
            </a:r>
            <a:endParaRPr lang="en-US" b="1"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1139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98438"/>
            <a:ext cx="8382000" cy="563562"/>
          </a:xfrm>
          <a:solidFill>
            <a:schemeClr val="accent2">
              <a:lumMod val="40000"/>
              <a:lumOff val="60000"/>
            </a:schemeClr>
          </a:solidFill>
        </p:spPr>
        <p:txBody>
          <a:bodyPr>
            <a:normAutofit fontScale="90000"/>
          </a:bodyPr>
          <a:lstStyle/>
          <a:p>
            <a:pPr algn="l"/>
            <a:r>
              <a:rPr lang="en-US" sz="3200" dirty="0"/>
              <a:t>Sugar – free syrup (non - nutritive syrup)</a:t>
            </a:r>
          </a:p>
        </p:txBody>
      </p:sp>
      <p:sp>
        <p:nvSpPr>
          <p:cNvPr id="3" name="Content Placeholder 2"/>
          <p:cNvSpPr>
            <a:spLocks noGrp="1"/>
          </p:cNvSpPr>
          <p:nvPr>
            <p:ph idx="1"/>
          </p:nvPr>
        </p:nvSpPr>
        <p:spPr>
          <a:xfrm>
            <a:off x="304800" y="884237"/>
            <a:ext cx="8382000" cy="5364163"/>
          </a:xfrm>
          <a:solidFill>
            <a:schemeClr val="accent4">
              <a:lumMod val="20000"/>
              <a:lumOff val="80000"/>
            </a:schemeClr>
          </a:solidFill>
        </p:spPr>
        <p:txBody>
          <a:bodyPr>
            <a:normAutofit lnSpcReduction="10000"/>
          </a:bodyPr>
          <a:lstStyle/>
          <a:p>
            <a:pPr marL="0" indent="0">
              <a:buNone/>
            </a:pPr>
            <a:r>
              <a:rPr lang="en-US" b="1" dirty="0">
                <a:solidFill>
                  <a:srgbClr val="FF0000"/>
                </a:solidFill>
              </a:rPr>
              <a:t>Sugar free syrup</a:t>
            </a:r>
            <a:r>
              <a:rPr lang="en-US" dirty="0"/>
              <a:t>: it is called artificial syrup ,this type of syrup given to patients suffering from diabetes mellitus. </a:t>
            </a:r>
          </a:p>
          <a:p>
            <a:pPr marL="0" indent="0">
              <a:buNone/>
            </a:pPr>
            <a:r>
              <a:rPr lang="en-US" b="1" dirty="0">
                <a:solidFill>
                  <a:srgbClr val="FF0000"/>
                </a:solidFill>
              </a:rPr>
              <a:t>General formula of non-nutritive syrups</a:t>
            </a:r>
            <a:r>
              <a:rPr lang="en-US" dirty="0"/>
              <a:t>.</a:t>
            </a:r>
          </a:p>
          <a:p>
            <a:pPr>
              <a:buFont typeface="Wingdings" pitchFamily="2" charset="2"/>
              <a:buChar char="v"/>
            </a:pPr>
            <a:r>
              <a:rPr lang="en-US" dirty="0"/>
              <a:t>Sweetening agent : sorbitol , saccharine , aspartame.</a:t>
            </a:r>
          </a:p>
          <a:p>
            <a:pPr>
              <a:buFont typeface="Wingdings" pitchFamily="2" charset="2"/>
              <a:buChar char="v"/>
            </a:pPr>
            <a:r>
              <a:rPr lang="en-US" dirty="0"/>
              <a:t>Viscosity builder: </a:t>
            </a:r>
            <a:r>
              <a:rPr lang="en-US" dirty="0" err="1"/>
              <a:t>carboxy</a:t>
            </a:r>
            <a:r>
              <a:rPr lang="en-US" dirty="0"/>
              <a:t> methyl cellulose (CMC), Sodium alginate.</a:t>
            </a:r>
          </a:p>
          <a:p>
            <a:pPr>
              <a:buFont typeface="Wingdings" pitchFamily="2" charset="2"/>
              <a:buChar char="v"/>
            </a:pPr>
            <a:r>
              <a:rPr lang="en-US" dirty="0"/>
              <a:t>Preservative : benzoic acid, sodium benzoate.</a:t>
            </a:r>
          </a:p>
          <a:p>
            <a:pPr>
              <a:buFont typeface="Wingdings" pitchFamily="2" charset="2"/>
              <a:buChar char="v"/>
            </a:pPr>
            <a:r>
              <a:rPr lang="en-US" dirty="0"/>
              <a:t>Purified water.</a:t>
            </a:r>
          </a:p>
        </p:txBody>
      </p:sp>
    </p:spTree>
    <p:extLst>
      <p:ext uri="{BB962C8B-B14F-4D97-AF65-F5344CB8AC3E}">
        <p14:creationId xmlns:p14="http://schemas.microsoft.com/office/powerpoint/2010/main" val="268536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1250"/>
                                        <p:tgtEl>
                                          <p:spTgt spid="3">
                                            <p:bg/>
                                          </p:spTgt>
                                        </p:tgtEl>
                                      </p:cBhvr>
                                    </p:animEffect>
                                  </p:childTnLst>
                                </p:cTn>
                              </p:par>
                            </p:childTnLst>
                          </p:cTn>
                        </p:par>
                        <p:par>
                          <p:cTn id="12" fill="hold">
                            <p:stCondLst>
                              <p:cond delay="3250"/>
                            </p:stCondLst>
                            <p:childTnLst>
                              <p:par>
                                <p:cTn id="13" presetID="6"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circle(in)">
                                      <p:cBhvr>
                                        <p:cTn id="15" dur="1250"/>
                                        <p:tgtEl>
                                          <p:spTgt spid="3">
                                            <p:txEl>
                                              <p:pRg st="0" end="0"/>
                                            </p:txEl>
                                          </p:spTgt>
                                        </p:tgtEl>
                                      </p:cBhvr>
                                    </p:animEffect>
                                  </p:childTnLst>
                                </p:cTn>
                              </p:par>
                            </p:childTnLst>
                          </p:cTn>
                        </p:par>
                        <p:par>
                          <p:cTn id="16" fill="hold">
                            <p:stCondLst>
                              <p:cond delay="4500"/>
                            </p:stCondLst>
                            <p:childTnLst>
                              <p:par>
                                <p:cTn id="17" presetID="6"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1250"/>
                                        <p:tgtEl>
                                          <p:spTgt spid="3">
                                            <p:txEl>
                                              <p:pRg st="1" end="1"/>
                                            </p:txEl>
                                          </p:spTgt>
                                        </p:tgtEl>
                                      </p:cBhvr>
                                    </p:animEffect>
                                  </p:childTnLst>
                                </p:cTn>
                              </p:par>
                            </p:childTnLst>
                          </p:cTn>
                        </p:par>
                        <p:par>
                          <p:cTn id="20" fill="hold">
                            <p:stCondLst>
                              <p:cond delay="5750"/>
                            </p:stCondLst>
                            <p:childTnLst>
                              <p:par>
                                <p:cTn id="21" presetID="6"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1250"/>
                                        <p:tgtEl>
                                          <p:spTgt spid="3">
                                            <p:txEl>
                                              <p:pRg st="2" end="2"/>
                                            </p:txEl>
                                          </p:spTgt>
                                        </p:tgtEl>
                                      </p:cBhvr>
                                    </p:animEffect>
                                  </p:childTnLst>
                                </p:cTn>
                              </p:par>
                            </p:childTnLst>
                          </p:cTn>
                        </p:par>
                        <p:par>
                          <p:cTn id="24" fill="hold">
                            <p:stCondLst>
                              <p:cond delay="7000"/>
                            </p:stCondLst>
                            <p:childTnLst>
                              <p:par>
                                <p:cTn id="25" presetID="6"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1250"/>
                                        <p:tgtEl>
                                          <p:spTgt spid="3">
                                            <p:txEl>
                                              <p:pRg st="3" end="3"/>
                                            </p:txEl>
                                          </p:spTgt>
                                        </p:tgtEl>
                                      </p:cBhvr>
                                    </p:animEffect>
                                  </p:childTnLst>
                                </p:cTn>
                              </p:par>
                            </p:childTnLst>
                          </p:cTn>
                        </p:par>
                        <p:par>
                          <p:cTn id="28" fill="hold">
                            <p:stCondLst>
                              <p:cond delay="8250"/>
                            </p:stCondLst>
                            <p:childTnLst>
                              <p:par>
                                <p:cTn id="29" presetID="6"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1250"/>
                                        <p:tgtEl>
                                          <p:spTgt spid="3">
                                            <p:txEl>
                                              <p:pRg st="4" end="4"/>
                                            </p:txEl>
                                          </p:spTgt>
                                        </p:tgtEl>
                                      </p:cBhvr>
                                    </p:animEffect>
                                  </p:childTnLst>
                                </p:cTn>
                              </p:par>
                            </p:childTnLst>
                          </p:cTn>
                        </p:par>
                        <p:par>
                          <p:cTn id="32" fill="hold">
                            <p:stCondLst>
                              <p:cond delay="9500"/>
                            </p:stCondLst>
                            <p:childTnLst>
                              <p:par>
                                <p:cTn id="33" presetID="6"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1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487362"/>
          </a:xfrm>
          <a:solidFill>
            <a:schemeClr val="accent2">
              <a:lumMod val="20000"/>
              <a:lumOff val="80000"/>
            </a:schemeClr>
          </a:solidFill>
        </p:spPr>
        <p:txBody>
          <a:bodyPr>
            <a:normAutofit fontScale="90000"/>
          </a:bodyPr>
          <a:lstStyle/>
          <a:p>
            <a:pPr algn="l"/>
            <a:r>
              <a:rPr lang="en-US" sz="2800" dirty="0"/>
              <a:t>Sorbitol based syrup </a:t>
            </a:r>
          </a:p>
        </p:txBody>
      </p:sp>
      <p:sp>
        <p:nvSpPr>
          <p:cNvPr id="3" name="Content Placeholder 2"/>
          <p:cNvSpPr>
            <a:spLocks noGrp="1"/>
          </p:cNvSpPr>
          <p:nvPr>
            <p:ph idx="1"/>
          </p:nvPr>
        </p:nvSpPr>
        <p:spPr>
          <a:xfrm>
            <a:off x="228600" y="838200"/>
            <a:ext cx="8686800" cy="5715000"/>
          </a:xfrm>
          <a:solidFill>
            <a:schemeClr val="accent4">
              <a:lumMod val="20000"/>
              <a:lumOff val="80000"/>
            </a:schemeClr>
          </a:solidFill>
        </p:spPr>
        <p:txBody>
          <a:bodyPr>
            <a:normAutofit fontScale="85000" lnSpcReduction="20000"/>
          </a:bodyPr>
          <a:lstStyle/>
          <a:p>
            <a:pPr marL="0" indent="0">
              <a:buNone/>
            </a:pPr>
            <a:r>
              <a:rPr lang="en-US" dirty="0"/>
              <a:t>Sorbitol has the following properties:</a:t>
            </a:r>
          </a:p>
          <a:p>
            <a:pPr>
              <a:buFont typeface="Wingdings" pitchFamily="2" charset="2"/>
              <a:buChar char="ü"/>
            </a:pPr>
            <a:r>
              <a:rPr lang="en-US" dirty="0"/>
              <a:t>Used in non – nutritive syrups for diabetic patient (not cause hyperglycemia).</a:t>
            </a:r>
          </a:p>
          <a:p>
            <a:pPr>
              <a:buFont typeface="Wingdings" pitchFamily="2" charset="2"/>
              <a:buChar char="ü"/>
            </a:pPr>
            <a:r>
              <a:rPr lang="en-US" dirty="0"/>
              <a:t>Not cause dental carries.</a:t>
            </a:r>
          </a:p>
          <a:p>
            <a:pPr>
              <a:buFont typeface="Wingdings" pitchFamily="2" charset="2"/>
              <a:buChar char="ü"/>
            </a:pPr>
            <a:r>
              <a:rPr lang="en-US" dirty="0"/>
              <a:t>Sorbitol is 60 % as sweet as sucrose.</a:t>
            </a:r>
          </a:p>
          <a:p>
            <a:pPr>
              <a:buFont typeface="Wingdings" pitchFamily="2" charset="2"/>
              <a:buChar char="ü"/>
            </a:pPr>
            <a:r>
              <a:rPr lang="en-US" dirty="0"/>
              <a:t>Have a good taste. </a:t>
            </a:r>
          </a:p>
          <a:p>
            <a:pPr>
              <a:buFont typeface="Wingdings" pitchFamily="2" charset="2"/>
              <a:buChar char="ü"/>
            </a:pPr>
            <a:r>
              <a:rPr lang="en-US" dirty="0"/>
              <a:t>Not need preservative if it is concentration is more than 60%.</a:t>
            </a:r>
          </a:p>
          <a:p>
            <a:pPr>
              <a:buFont typeface="Wingdings" pitchFamily="2" charset="2"/>
              <a:buChar char="ü"/>
            </a:pPr>
            <a:r>
              <a:rPr lang="en-US" dirty="0"/>
              <a:t>Chemically stable.</a:t>
            </a:r>
          </a:p>
          <a:p>
            <a:pPr>
              <a:buFont typeface="Wingdings" pitchFamily="2" charset="2"/>
              <a:buChar char="ü"/>
            </a:pPr>
            <a:r>
              <a:rPr lang="en-US" dirty="0"/>
              <a:t>Not absorbed from GIT as rapid as sucrose.</a:t>
            </a:r>
          </a:p>
          <a:p>
            <a:pPr>
              <a:buFont typeface="Wingdings" pitchFamily="2" charset="2"/>
              <a:buChar char="ü"/>
            </a:pPr>
            <a:r>
              <a:rPr lang="en-US" dirty="0"/>
              <a:t>Not irritating to the mouth and throat membrane.</a:t>
            </a:r>
          </a:p>
          <a:p>
            <a:pPr>
              <a:buFont typeface="Wingdings" pitchFamily="2" charset="2"/>
              <a:buChar char="ü"/>
            </a:pPr>
            <a:r>
              <a:rPr lang="en-US" dirty="0"/>
              <a:t>Has a laxative effect if ingested in large quantity.</a:t>
            </a:r>
          </a:p>
          <a:p>
            <a:pPr>
              <a:buFont typeface="Wingdings" pitchFamily="2" charset="2"/>
              <a:buChar char="ü"/>
            </a:pPr>
            <a:r>
              <a:rPr lang="en-US" dirty="0"/>
              <a:t>Has half the viscosity of simple syrup.</a:t>
            </a:r>
          </a:p>
          <a:p>
            <a:pPr>
              <a:buFont typeface="Wingdings" pitchFamily="2" charset="2"/>
              <a:buChar char="ü"/>
            </a:pPr>
            <a:endParaRPr lang="en-US" dirty="0"/>
          </a:p>
        </p:txBody>
      </p:sp>
    </p:spTree>
    <p:extLst>
      <p:ext uri="{BB962C8B-B14F-4D97-AF65-F5344CB8AC3E}">
        <p14:creationId xmlns:p14="http://schemas.microsoft.com/office/powerpoint/2010/main" val="170721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750"/>
                                        <p:tgtEl>
                                          <p:spTgt spid="3">
                                            <p:bg/>
                                          </p:spTgt>
                                        </p:tgtEl>
                                      </p:cBhvr>
                                    </p:animEffect>
                                  </p:childTnLst>
                                </p:cTn>
                              </p:par>
                            </p:childTnLst>
                          </p:cTn>
                        </p:par>
                        <p:par>
                          <p:cTn id="12" fill="hold">
                            <p:stCondLst>
                              <p:cond delay="2750"/>
                            </p:stCondLst>
                            <p:childTnLst>
                              <p:par>
                                <p:cTn id="13" presetID="6"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circle(in)">
                                      <p:cBhvr>
                                        <p:cTn id="15" dur="750"/>
                                        <p:tgtEl>
                                          <p:spTgt spid="3">
                                            <p:txEl>
                                              <p:pRg st="0" end="0"/>
                                            </p:txEl>
                                          </p:spTgt>
                                        </p:tgtEl>
                                      </p:cBhvr>
                                    </p:animEffect>
                                  </p:childTnLst>
                                </p:cTn>
                              </p:par>
                            </p:childTnLst>
                          </p:cTn>
                        </p:par>
                        <p:par>
                          <p:cTn id="16" fill="hold">
                            <p:stCondLst>
                              <p:cond delay="3500"/>
                            </p:stCondLst>
                            <p:childTnLst>
                              <p:par>
                                <p:cTn id="17" presetID="6"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750"/>
                                        <p:tgtEl>
                                          <p:spTgt spid="3">
                                            <p:txEl>
                                              <p:pRg st="1" end="1"/>
                                            </p:txEl>
                                          </p:spTgt>
                                        </p:tgtEl>
                                      </p:cBhvr>
                                    </p:animEffect>
                                  </p:childTnLst>
                                </p:cTn>
                              </p:par>
                            </p:childTnLst>
                          </p:cTn>
                        </p:par>
                        <p:par>
                          <p:cTn id="20" fill="hold">
                            <p:stCondLst>
                              <p:cond delay="4250"/>
                            </p:stCondLst>
                            <p:childTnLst>
                              <p:par>
                                <p:cTn id="21" presetID="6"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750"/>
                                        <p:tgtEl>
                                          <p:spTgt spid="3">
                                            <p:txEl>
                                              <p:pRg st="2" end="2"/>
                                            </p:txEl>
                                          </p:spTgt>
                                        </p:tgtEl>
                                      </p:cBhvr>
                                    </p:animEffect>
                                  </p:childTnLst>
                                </p:cTn>
                              </p:par>
                            </p:childTnLst>
                          </p:cTn>
                        </p:par>
                        <p:par>
                          <p:cTn id="24" fill="hold">
                            <p:stCondLst>
                              <p:cond delay="5000"/>
                            </p:stCondLst>
                            <p:childTnLst>
                              <p:par>
                                <p:cTn id="25" presetID="6"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750"/>
                                        <p:tgtEl>
                                          <p:spTgt spid="3">
                                            <p:txEl>
                                              <p:pRg st="3" end="3"/>
                                            </p:txEl>
                                          </p:spTgt>
                                        </p:tgtEl>
                                      </p:cBhvr>
                                    </p:animEffect>
                                  </p:childTnLst>
                                </p:cTn>
                              </p:par>
                            </p:childTnLst>
                          </p:cTn>
                        </p:par>
                        <p:par>
                          <p:cTn id="28" fill="hold">
                            <p:stCondLst>
                              <p:cond delay="5750"/>
                            </p:stCondLst>
                            <p:childTnLst>
                              <p:par>
                                <p:cTn id="29" presetID="6"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750"/>
                                        <p:tgtEl>
                                          <p:spTgt spid="3">
                                            <p:txEl>
                                              <p:pRg st="4" end="4"/>
                                            </p:txEl>
                                          </p:spTgt>
                                        </p:tgtEl>
                                      </p:cBhvr>
                                    </p:animEffect>
                                  </p:childTnLst>
                                </p:cTn>
                              </p:par>
                            </p:childTnLst>
                          </p:cTn>
                        </p:par>
                        <p:par>
                          <p:cTn id="32" fill="hold">
                            <p:stCondLst>
                              <p:cond delay="6500"/>
                            </p:stCondLst>
                            <p:childTnLst>
                              <p:par>
                                <p:cTn id="33" presetID="6"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750"/>
                                        <p:tgtEl>
                                          <p:spTgt spid="3">
                                            <p:txEl>
                                              <p:pRg st="5" end="5"/>
                                            </p:txEl>
                                          </p:spTgt>
                                        </p:tgtEl>
                                      </p:cBhvr>
                                    </p:animEffect>
                                  </p:childTnLst>
                                </p:cTn>
                              </p:par>
                            </p:childTnLst>
                          </p:cTn>
                        </p:par>
                        <p:par>
                          <p:cTn id="36" fill="hold">
                            <p:stCondLst>
                              <p:cond delay="7250"/>
                            </p:stCondLst>
                            <p:childTnLst>
                              <p:par>
                                <p:cTn id="37" presetID="6" presetClass="entr" presetSubtype="16"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circle(in)">
                                      <p:cBhvr>
                                        <p:cTn id="39" dur="750"/>
                                        <p:tgtEl>
                                          <p:spTgt spid="3">
                                            <p:txEl>
                                              <p:pRg st="6" end="6"/>
                                            </p:txEl>
                                          </p:spTgt>
                                        </p:tgtEl>
                                      </p:cBhvr>
                                    </p:animEffect>
                                  </p:childTnLst>
                                </p:cTn>
                              </p:par>
                            </p:childTnLst>
                          </p:cTn>
                        </p:par>
                        <p:par>
                          <p:cTn id="40" fill="hold">
                            <p:stCondLst>
                              <p:cond delay="8000"/>
                            </p:stCondLst>
                            <p:childTnLst>
                              <p:par>
                                <p:cTn id="41" presetID="6" presetClass="entr" presetSubtype="16"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circle(in)">
                                      <p:cBhvr>
                                        <p:cTn id="43" dur="750"/>
                                        <p:tgtEl>
                                          <p:spTgt spid="3">
                                            <p:txEl>
                                              <p:pRg st="7" end="7"/>
                                            </p:txEl>
                                          </p:spTgt>
                                        </p:tgtEl>
                                      </p:cBhvr>
                                    </p:animEffect>
                                  </p:childTnLst>
                                </p:cTn>
                              </p:par>
                            </p:childTnLst>
                          </p:cTn>
                        </p:par>
                        <p:par>
                          <p:cTn id="44" fill="hold">
                            <p:stCondLst>
                              <p:cond delay="8750"/>
                            </p:stCondLst>
                            <p:childTnLst>
                              <p:par>
                                <p:cTn id="45" presetID="6" presetClass="entr" presetSubtype="16"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750"/>
                                        <p:tgtEl>
                                          <p:spTgt spid="3">
                                            <p:txEl>
                                              <p:pRg st="8" end="8"/>
                                            </p:txEl>
                                          </p:spTgt>
                                        </p:tgtEl>
                                      </p:cBhvr>
                                    </p:animEffect>
                                  </p:childTnLst>
                                </p:cTn>
                              </p:par>
                            </p:childTnLst>
                          </p:cTn>
                        </p:par>
                        <p:par>
                          <p:cTn id="48" fill="hold">
                            <p:stCondLst>
                              <p:cond delay="9500"/>
                            </p:stCondLst>
                            <p:childTnLst>
                              <p:par>
                                <p:cTn id="49" presetID="6" presetClass="entr" presetSubtype="16"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circle(in)">
                                      <p:cBhvr>
                                        <p:cTn id="51" dur="750"/>
                                        <p:tgtEl>
                                          <p:spTgt spid="3">
                                            <p:txEl>
                                              <p:pRg st="9" end="9"/>
                                            </p:txEl>
                                          </p:spTgt>
                                        </p:tgtEl>
                                      </p:cBhvr>
                                    </p:animEffect>
                                  </p:childTnLst>
                                </p:cTn>
                              </p:par>
                            </p:childTnLst>
                          </p:cTn>
                        </p:par>
                        <p:par>
                          <p:cTn id="52" fill="hold">
                            <p:stCondLst>
                              <p:cond delay="10250"/>
                            </p:stCondLst>
                            <p:childTnLst>
                              <p:par>
                                <p:cTn id="53" presetID="6" presetClass="entr" presetSubtype="16"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circle(in)">
                                      <p:cBhvr>
                                        <p:cTn id="55" dur="7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458200" cy="563562"/>
          </a:xfrm>
          <a:solidFill>
            <a:schemeClr val="accent2">
              <a:lumMod val="20000"/>
              <a:lumOff val="80000"/>
            </a:schemeClr>
          </a:solidFill>
        </p:spPr>
        <p:txBody>
          <a:bodyPr>
            <a:noAutofit/>
          </a:bodyPr>
          <a:lstStyle/>
          <a:p>
            <a:pPr algn="l"/>
            <a:r>
              <a:rPr lang="en-US" sz="2800" b="1" dirty="0"/>
              <a:t>Sorbitol solution U.S.P </a:t>
            </a:r>
          </a:p>
        </p:txBody>
      </p:sp>
      <p:sp>
        <p:nvSpPr>
          <p:cNvPr id="3" name="Content Placeholder 2"/>
          <p:cNvSpPr>
            <a:spLocks noGrp="1"/>
          </p:cNvSpPr>
          <p:nvPr>
            <p:ph idx="1"/>
          </p:nvPr>
        </p:nvSpPr>
        <p:spPr>
          <a:xfrm>
            <a:off x="304800" y="685800"/>
            <a:ext cx="8382000" cy="6019800"/>
          </a:xfrm>
          <a:solidFill>
            <a:schemeClr val="accent1">
              <a:lumMod val="40000"/>
              <a:lumOff val="60000"/>
            </a:schemeClr>
          </a:solidFill>
        </p:spPr>
        <p:txBody>
          <a:bodyPr>
            <a:normAutofit/>
          </a:bodyPr>
          <a:lstStyle/>
          <a:p>
            <a:pPr marL="0" indent="0">
              <a:buNone/>
            </a:pPr>
            <a:r>
              <a:rPr lang="en-US" sz="2000" dirty="0"/>
              <a:t>Rx</a:t>
            </a:r>
          </a:p>
          <a:p>
            <a:pPr marL="0" indent="0">
              <a:buNone/>
            </a:pPr>
            <a:r>
              <a:rPr lang="en-US" sz="1800" dirty="0"/>
              <a:t>Sorbitol                        70 g</a:t>
            </a:r>
          </a:p>
          <a:p>
            <a:pPr marL="0" indent="0">
              <a:buNone/>
            </a:pPr>
            <a:r>
              <a:rPr lang="en-US" sz="1800" dirty="0"/>
              <a:t>D.W                               100 g</a:t>
            </a:r>
          </a:p>
          <a:p>
            <a:pPr marL="0" indent="0">
              <a:buNone/>
            </a:pPr>
            <a:r>
              <a:rPr lang="en-US" sz="1800" dirty="0"/>
              <a:t>Method by simple solution method </a:t>
            </a:r>
          </a:p>
          <a:p>
            <a:pPr marL="0" indent="0">
              <a:buNone/>
            </a:pPr>
            <a:r>
              <a:rPr lang="en-US" sz="2400" b="1" dirty="0"/>
              <a:t>Chloral hydrate syrup ( U.S.P) official </a:t>
            </a:r>
          </a:p>
          <a:p>
            <a:pPr marL="0" indent="0">
              <a:buNone/>
            </a:pPr>
            <a:r>
              <a:rPr lang="en-US" sz="2400" b="1" dirty="0"/>
              <a:t>Rx</a:t>
            </a:r>
          </a:p>
          <a:p>
            <a:pPr marL="0" indent="0">
              <a:buNone/>
            </a:pPr>
            <a:r>
              <a:rPr lang="en-US" sz="2000" dirty="0"/>
              <a:t>Chloral hydrate                   0.5 g</a:t>
            </a:r>
          </a:p>
          <a:p>
            <a:pPr marL="0" indent="0">
              <a:buNone/>
            </a:pPr>
            <a:r>
              <a:rPr lang="en-US" sz="2000" dirty="0"/>
              <a:t>Simple syrup       Q.S          100 ml</a:t>
            </a:r>
          </a:p>
          <a:p>
            <a:pPr marL="0" indent="0">
              <a:buNone/>
            </a:pPr>
            <a:r>
              <a:rPr lang="en-US" sz="2000" dirty="0"/>
              <a:t>Ft. mist</a:t>
            </a:r>
          </a:p>
          <a:p>
            <a:pPr marL="0" indent="0">
              <a:buNone/>
            </a:pPr>
            <a:r>
              <a:rPr lang="en-US" sz="2000" dirty="0"/>
              <a:t>Sig. F    </a:t>
            </a:r>
            <a:r>
              <a:rPr lang="en-US" sz="2000" dirty="0" err="1"/>
              <a:t>ss</a:t>
            </a:r>
            <a:r>
              <a:rPr lang="en-US" sz="2000" dirty="0"/>
              <a:t>  </a:t>
            </a:r>
            <a:r>
              <a:rPr lang="en-US" sz="2000" dirty="0" err="1"/>
              <a:t>o.n</a:t>
            </a:r>
            <a:endParaRPr lang="en-US" sz="2000" dirty="0"/>
          </a:p>
          <a:p>
            <a:pPr marL="0" indent="0">
              <a:buNone/>
            </a:pPr>
            <a:r>
              <a:rPr lang="en-US" sz="2400" b="1" dirty="0"/>
              <a:t>Method :</a:t>
            </a:r>
          </a:p>
          <a:p>
            <a:pPr marL="0" indent="0">
              <a:buNone/>
            </a:pPr>
            <a:r>
              <a:rPr lang="en-US" sz="2000" dirty="0"/>
              <a:t>Dissolve chloral hydrate in 75 ml of simple syrup, stir well, filter then complete the volume of filtrate to 100 ml by simple syrup.</a:t>
            </a:r>
          </a:p>
          <a:p>
            <a:pPr marL="0" indent="0">
              <a:buNone/>
            </a:pPr>
            <a:endParaRPr lang="en-US" sz="2400" b="1" dirty="0"/>
          </a:p>
          <a:p>
            <a:pPr marL="0" indent="0">
              <a:buNone/>
            </a:pPr>
            <a:endParaRPr lang="en-US" sz="2000"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859960" y="3124200"/>
            <a:ext cx="140713" cy="180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853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ox(in)">
                                      <p:cBhvr>
                                        <p:cTn id="11" dur="500"/>
                                        <p:tgtEl>
                                          <p:spTgt spid="3">
                                            <p:bg/>
                                          </p:spTgt>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ox(in)">
                                      <p:cBhvr>
                                        <p:cTn id="15" dur="500"/>
                                        <p:tgtEl>
                                          <p:spTgt spid="3">
                                            <p:txEl>
                                              <p:pRg st="0" end="0"/>
                                            </p:txEl>
                                          </p:spTgt>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ox(in)">
                                      <p:cBhvr>
                                        <p:cTn id="19" dur="500"/>
                                        <p:tgtEl>
                                          <p:spTgt spid="3">
                                            <p:txEl>
                                              <p:pRg st="1" end="1"/>
                                            </p:txEl>
                                          </p:spTgt>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ox(in)">
                                      <p:cBhvr>
                                        <p:cTn id="23" dur="500"/>
                                        <p:tgtEl>
                                          <p:spTgt spid="3">
                                            <p:txEl>
                                              <p:pRg st="2" end="2"/>
                                            </p:txEl>
                                          </p:spTgt>
                                        </p:tgtEl>
                                      </p:cBhvr>
                                    </p:animEffect>
                                  </p:childTnLst>
                                </p:cTn>
                              </p:par>
                            </p:childTnLst>
                          </p:cTn>
                        </p:par>
                        <p:par>
                          <p:cTn id="24" fill="hold">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par>
                          <p:cTn id="28" fill="hold">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ox(in)">
                                      <p:cBhvr>
                                        <p:cTn id="31" dur="500"/>
                                        <p:tgtEl>
                                          <p:spTgt spid="3">
                                            <p:txEl>
                                              <p:pRg st="4" end="4"/>
                                            </p:txEl>
                                          </p:spTgt>
                                        </p:tgtEl>
                                      </p:cBhvr>
                                    </p:animEffect>
                                  </p:childTnLst>
                                </p:cTn>
                              </p:par>
                            </p:childTnLst>
                          </p:cTn>
                        </p:par>
                        <p:par>
                          <p:cTn id="32" fill="hold">
                            <p:stCondLst>
                              <p:cond delay="3500"/>
                            </p:stCondLst>
                            <p:childTnLst>
                              <p:par>
                                <p:cTn id="33" presetID="4"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ox(in)">
                                      <p:cBhvr>
                                        <p:cTn id="35" dur="500"/>
                                        <p:tgtEl>
                                          <p:spTgt spid="3">
                                            <p:txEl>
                                              <p:pRg st="5" end="5"/>
                                            </p:txEl>
                                          </p:spTgt>
                                        </p:tgtEl>
                                      </p:cBhvr>
                                    </p:animEffect>
                                  </p:childTnLst>
                                </p:cTn>
                              </p:par>
                            </p:childTnLst>
                          </p:cTn>
                        </p:par>
                        <p:par>
                          <p:cTn id="36" fill="hold">
                            <p:stCondLst>
                              <p:cond delay="4000"/>
                            </p:stCondLst>
                            <p:childTnLst>
                              <p:par>
                                <p:cTn id="37" presetID="4" presetClass="entr" presetSubtype="16"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ox(in)">
                                      <p:cBhvr>
                                        <p:cTn id="39" dur="500"/>
                                        <p:tgtEl>
                                          <p:spTgt spid="3">
                                            <p:txEl>
                                              <p:pRg st="6" end="6"/>
                                            </p:txEl>
                                          </p:spTgt>
                                        </p:tgtEl>
                                      </p:cBhvr>
                                    </p:animEffect>
                                  </p:childTnLst>
                                </p:cTn>
                              </p:par>
                            </p:childTnLst>
                          </p:cTn>
                        </p:par>
                        <p:par>
                          <p:cTn id="40" fill="hold">
                            <p:stCondLst>
                              <p:cond delay="4500"/>
                            </p:stCondLst>
                            <p:childTnLst>
                              <p:par>
                                <p:cTn id="41" presetID="4" presetClass="entr" presetSubtype="16"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box(in)">
                                      <p:cBhvr>
                                        <p:cTn id="43" dur="500"/>
                                        <p:tgtEl>
                                          <p:spTgt spid="3">
                                            <p:txEl>
                                              <p:pRg st="7" end="7"/>
                                            </p:txEl>
                                          </p:spTgt>
                                        </p:tgtEl>
                                      </p:cBhvr>
                                    </p:animEffect>
                                  </p:childTnLst>
                                </p:cTn>
                              </p:par>
                            </p:childTnLst>
                          </p:cTn>
                        </p:par>
                        <p:par>
                          <p:cTn id="44" fill="hold">
                            <p:stCondLst>
                              <p:cond delay="5000"/>
                            </p:stCondLst>
                            <p:childTnLst>
                              <p:par>
                                <p:cTn id="45" presetID="4" presetClass="entr" presetSubtype="16"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500"/>
                                        <p:tgtEl>
                                          <p:spTgt spid="3">
                                            <p:txEl>
                                              <p:pRg st="8" end="8"/>
                                            </p:txEl>
                                          </p:spTgt>
                                        </p:tgtEl>
                                      </p:cBhvr>
                                    </p:animEffect>
                                  </p:childTnLst>
                                </p:cTn>
                              </p:par>
                            </p:childTnLst>
                          </p:cTn>
                        </p:par>
                        <p:par>
                          <p:cTn id="48" fill="hold">
                            <p:stCondLst>
                              <p:cond delay="5500"/>
                            </p:stCondLst>
                            <p:childTnLst>
                              <p:par>
                                <p:cTn id="49" presetID="4" presetClass="entr" presetSubtype="16"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box(in)">
                                      <p:cBhvr>
                                        <p:cTn id="51" dur="500"/>
                                        <p:tgtEl>
                                          <p:spTgt spid="3">
                                            <p:txEl>
                                              <p:pRg st="9" end="9"/>
                                            </p:txEl>
                                          </p:spTgt>
                                        </p:tgtEl>
                                      </p:cBhvr>
                                    </p:animEffect>
                                  </p:childTnLst>
                                </p:cTn>
                              </p:par>
                            </p:childTnLst>
                          </p:cTn>
                        </p:par>
                        <p:par>
                          <p:cTn id="52" fill="hold">
                            <p:stCondLst>
                              <p:cond delay="6000"/>
                            </p:stCondLst>
                            <p:childTnLst>
                              <p:par>
                                <p:cTn id="53" presetID="4" presetClass="entr" presetSubtype="16"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box(in)">
                                      <p:cBhvr>
                                        <p:cTn id="55" dur="500"/>
                                        <p:tgtEl>
                                          <p:spTgt spid="3">
                                            <p:txEl>
                                              <p:pRg st="10" end="10"/>
                                            </p:txEl>
                                          </p:spTgt>
                                        </p:tgtEl>
                                      </p:cBhvr>
                                    </p:animEffect>
                                  </p:childTnLst>
                                </p:cTn>
                              </p:par>
                            </p:childTnLst>
                          </p:cTn>
                        </p:par>
                        <p:par>
                          <p:cTn id="56" fill="hold">
                            <p:stCondLst>
                              <p:cond delay="6500"/>
                            </p:stCondLst>
                            <p:childTnLst>
                              <p:par>
                                <p:cTn id="57" presetID="4" presetClass="entr" presetSubtype="16" fill="hold" grpId="0" nodeType="after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animEffect transition="in" filter="box(in)">
                                      <p:cBhvr>
                                        <p:cTn id="5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a:ln>
            <a:solidFill>
              <a:schemeClr val="accent1"/>
            </a:solidFill>
          </a:ln>
        </p:spPr>
        <p:txBody>
          <a:bodyPr>
            <a:normAutofit/>
          </a:bodyPr>
          <a:lstStyle/>
          <a:p>
            <a:r>
              <a:rPr lang="en-US" sz="5400" b="1" dirty="0">
                <a:solidFill>
                  <a:schemeClr val="accent1">
                    <a:lumMod val="60000"/>
                    <a:lumOff val="40000"/>
                  </a:schemeClr>
                </a:solidFill>
                <a:latin typeface="Agency FB" pitchFamily="34" charset="0"/>
              </a:rPr>
              <a:t>Thank you</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9018" y="1600200"/>
            <a:ext cx="4525963" cy="4525963"/>
          </a:xfrm>
          <a:solidFill>
            <a:schemeClr val="accent2">
              <a:lumMod val="20000"/>
              <a:lumOff val="80000"/>
            </a:schemeClr>
          </a:solidFill>
          <a:ln>
            <a:solidFill>
              <a:schemeClr val="accent1">
                <a:lumMod val="20000"/>
                <a:lumOff val="80000"/>
              </a:schemeClr>
            </a:solidFill>
          </a:ln>
          <a:effectLst>
            <a:softEdge rad="12700"/>
          </a:effectLst>
        </p:spPr>
      </p:pic>
    </p:spTree>
    <p:extLst>
      <p:ext uri="{BB962C8B-B14F-4D97-AF65-F5344CB8AC3E}">
        <p14:creationId xmlns:p14="http://schemas.microsoft.com/office/powerpoint/2010/main" val="175953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8" presetClass="entr" presetSubtype="32"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amond(out)">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a:solidFill>
            <a:schemeClr val="accent3">
              <a:lumMod val="60000"/>
              <a:lumOff val="40000"/>
            </a:schemeClr>
          </a:solidFill>
        </p:spPr>
        <p:txBody>
          <a:bodyPr/>
          <a:lstStyle/>
          <a:p>
            <a:r>
              <a:rPr lang="en-US" b="1" dirty="0">
                <a:solidFill>
                  <a:schemeClr val="accent3">
                    <a:lumMod val="50000"/>
                  </a:schemeClr>
                </a:solidFill>
              </a:rPr>
              <a:t>syrup</a:t>
            </a:r>
          </a:p>
        </p:txBody>
      </p:sp>
      <p:sp>
        <p:nvSpPr>
          <p:cNvPr id="3" name="Content Placeholder 2"/>
          <p:cNvSpPr>
            <a:spLocks noGrp="1"/>
          </p:cNvSpPr>
          <p:nvPr>
            <p:ph idx="1"/>
          </p:nvPr>
        </p:nvSpPr>
        <p:spPr>
          <a:xfrm>
            <a:off x="457200" y="990600"/>
            <a:ext cx="8229600" cy="5486400"/>
          </a:xfrm>
          <a:solidFill>
            <a:schemeClr val="accent2">
              <a:lumMod val="40000"/>
              <a:lumOff val="60000"/>
            </a:schemeClr>
          </a:solidFill>
        </p:spPr>
        <p:txBody>
          <a:bodyPr>
            <a:normAutofit fontScale="92500" lnSpcReduction="20000"/>
          </a:bodyPr>
          <a:lstStyle/>
          <a:p>
            <a:pPr marL="0" indent="0">
              <a:buNone/>
            </a:pPr>
            <a:r>
              <a:rPr lang="en-US" dirty="0"/>
              <a:t> </a:t>
            </a:r>
            <a:r>
              <a:rPr lang="en-US" b="1" dirty="0">
                <a:solidFill>
                  <a:schemeClr val="accent3">
                    <a:lumMod val="50000"/>
                  </a:schemeClr>
                </a:solidFill>
              </a:rPr>
              <a:t>Syrups:</a:t>
            </a:r>
            <a:r>
              <a:rPr lang="en-US" dirty="0"/>
              <a:t> Are sweet, viscous aqueous liquids, they are concentrated aqueous preparations of sugar or sugar substitute with or without </a:t>
            </a:r>
            <a:r>
              <a:rPr lang="en-US" dirty="0" err="1"/>
              <a:t>flavouring</a:t>
            </a:r>
            <a:r>
              <a:rPr lang="en-US" dirty="0"/>
              <a:t> agents and medicinal substances.   </a:t>
            </a:r>
          </a:p>
          <a:p>
            <a:pPr marL="0" indent="0">
              <a:buNone/>
            </a:pPr>
            <a:r>
              <a:rPr lang="en-US" dirty="0"/>
              <a:t>Medically they are divided into two types:-</a:t>
            </a:r>
          </a:p>
          <a:p>
            <a:pPr marL="514350" indent="-514350">
              <a:buFont typeface="+mj-lt"/>
              <a:buAutoNum type="arabicPeriod"/>
            </a:pPr>
            <a:r>
              <a:rPr lang="en-US" u="sng" dirty="0"/>
              <a:t>Non medicated syrups:-</a:t>
            </a:r>
            <a:r>
              <a:rPr lang="en-US" dirty="0"/>
              <a:t>(</a:t>
            </a:r>
            <a:r>
              <a:rPr lang="en-US" dirty="0" err="1">
                <a:solidFill>
                  <a:srgbClr val="FF0000"/>
                </a:solidFill>
              </a:rPr>
              <a:t>flavouring</a:t>
            </a:r>
            <a:r>
              <a:rPr lang="en-US" dirty="0">
                <a:solidFill>
                  <a:srgbClr val="FF0000"/>
                </a:solidFill>
              </a:rPr>
              <a:t> syrups</a:t>
            </a:r>
            <a:r>
              <a:rPr lang="en-US" dirty="0"/>
              <a:t>): These syrups are intended to serve as </a:t>
            </a:r>
            <a:r>
              <a:rPr lang="en-US" dirty="0">
                <a:solidFill>
                  <a:schemeClr val="tx2"/>
                </a:solidFill>
              </a:rPr>
              <a:t>pleasant –</a:t>
            </a:r>
            <a:r>
              <a:rPr lang="en-US" dirty="0"/>
              <a:t> </a:t>
            </a:r>
            <a:r>
              <a:rPr lang="en-US" dirty="0">
                <a:solidFill>
                  <a:schemeClr val="tx2"/>
                </a:solidFill>
              </a:rPr>
              <a:t>tasting </a:t>
            </a:r>
            <a:r>
              <a:rPr lang="en-US" dirty="0"/>
              <a:t>vehicles for medicinal substances (example cherry syrup, orange syrup, simple syrup.)</a:t>
            </a:r>
          </a:p>
          <a:p>
            <a:pPr marL="514350" indent="-514350">
              <a:buFont typeface="+mj-lt"/>
              <a:buAutoNum type="arabicPeriod"/>
            </a:pPr>
            <a:r>
              <a:rPr lang="en-US" u="sng" dirty="0"/>
              <a:t>Medicated syrups:-</a:t>
            </a:r>
            <a:r>
              <a:rPr lang="en-US" dirty="0"/>
              <a:t>These contain ingredients giving them therapeutic value. (E.g. Antitussive , antihistamines).</a:t>
            </a:r>
          </a:p>
          <a:p>
            <a:endParaRPr lang="en-US" dirty="0"/>
          </a:p>
        </p:txBody>
      </p:sp>
    </p:spTree>
    <p:extLst>
      <p:ext uri="{BB962C8B-B14F-4D97-AF65-F5344CB8AC3E}">
        <p14:creationId xmlns:p14="http://schemas.microsoft.com/office/powerpoint/2010/main" val="933541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500"/>
                                        <p:tgtEl>
                                          <p:spTgt spid="3">
                                            <p:txEl>
                                              <p:pRg st="0" end="0"/>
                                            </p:txEl>
                                          </p:spTgt>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2">
              <a:lumMod val="40000"/>
              <a:lumOff val="60000"/>
            </a:schemeClr>
          </a:solidFill>
        </p:spPr>
        <p:txBody>
          <a:bodyPr>
            <a:normAutofit fontScale="90000"/>
          </a:bodyPr>
          <a:lstStyle/>
          <a:p>
            <a:r>
              <a:rPr lang="en-US" b="1" dirty="0">
                <a:solidFill>
                  <a:schemeClr val="accent3">
                    <a:lumMod val="50000"/>
                  </a:schemeClr>
                </a:solidFill>
              </a:rPr>
              <a:t>Pharmaceutical classification of syrups according to their basic formulation</a:t>
            </a:r>
          </a:p>
        </p:txBody>
      </p:sp>
      <p:sp>
        <p:nvSpPr>
          <p:cNvPr id="3" name="Content Placeholder 2"/>
          <p:cNvSpPr>
            <a:spLocks noGrp="1"/>
          </p:cNvSpPr>
          <p:nvPr>
            <p:ph idx="1"/>
          </p:nvPr>
        </p:nvSpPr>
        <p:spPr>
          <a:xfrm>
            <a:off x="228600" y="1600200"/>
            <a:ext cx="8763000" cy="4953000"/>
          </a:xfrm>
          <a:solidFill>
            <a:schemeClr val="accent3">
              <a:lumMod val="75000"/>
            </a:schemeClr>
          </a:solidFill>
        </p:spPr>
        <p:txBody>
          <a:bodyPr>
            <a:normAutofit fontScale="77500" lnSpcReduction="20000"/>
          </a:bodyPr>
          <a:lstStyle/>
          <a:p>
            <a:pPr marL="514350" indent="-514350">
              <a:buFont typeface="+mj-lt"/>
              <a:buAutoNum type="arabicPeriod"/>
            </a:pPr>
            <a:r>
              <a:rPr lang="en-US" dirty="0">
                <a:solidFill>
                  <a:schemeClr val="tx2"/>
                </a:solidFill>
              </a:rPr>
              <a:t>Sugar based syrups: </a:t>
            </a:r>
          </a:p>
          <a:p>
            <a:pPr marL="0" indent="0">
              <a:buNone/>
            </a:pPr>
            <a:r>
              <a:rPr lang="en-US" dirty="0"/>
              <a:t>These are </a:t>
            </a:r>
            <a:r>
              <a:rPr lang="en-US" u="sng" dirty="0"/>
              <a:t>concentrated</a:t>
            </a:r>
            <a:r>
              <a:rPr lang="en-US" dirty="0"/>
              <a:t> solutions of sugar (e.g. Sucrose ,dextrose).</a:t>
            </a:r>
          </a:p>
          <a:p>
            <a:pPr marL="0" indent="0">
              <a:buNone/>
            </a:pPr>
            <a:r>
              <a:rPr lang="en-US" dirty="0"/>
              <a:t>2</a:t>
            </a:r>
            <a:r>
              <a:rPr lang="en-US" dirty="0">
                <a:solidFill>
                  <a:schemeClr val="tx2"/>
                </a:solidFill>
              </a:rPr>
              <a:t>. Sugar free syrups: </a:t>
            </a:r>
          </a:p>
          <a:p>
            <a:pPr marL="0" indent="0">
              <a:buNone/>
            </a:pPr>
            <a:r>
              <a:rPr lang="en-US" dirty="0"/>
              <a:t>These are formulated with artificial sweetening agents.(e.g. sorbitol)</a:t>
            </a:r>
          </a:p>
          <a:p>
            <a:pPr marL="0" indent="0">
              <a:buNone/>
            </a:pPr>
            <a:r>
              <a:rPr lang="en-US" dirty="0"/>
              <a:t>The use of </a:t>
            </a:r>
            <a:r>
              <a:rPr lang="en-US" dirty="0">
                <a:solidFill>
                  <a:schemeClr val="tx2"/>
                </a:solidFill>
              </a:rPr>
              <a:t>sucrose </a:t>
            </a:r>
            <a:r>
              <a:rPr lang="en-US" dirty="0"/>
              <a:t>is preferred in the pharmaceutical preparation due to :</a:t>
            </a:r>
          </a:p>
          <a:p>
            <a:pPr marL="514350" indent="-514350">
              <a:buFont typeface="+mj-lt"/>
              <a:buAutoNum type="alphaUcPeriod"/>
            </a:pPr>
            <a:r>
              <a:rPr lang="en-US" dirty="0"/>
              <a:t>It’s purity</a:t>
            </a:r>
          </a:p>
          <a:p>
            <a:pPr marL="514350" indent="-514350">
              <a:buFont typeface="+mj-lt"/>
              <a:buAutoNum type="alphaUcPeriod"/>
            </a:pPr>
            <a:r>
              <a:rPr lang="en-US" dirty="0"/>
              <a:t>Degree of sweetness</a:t>
            </a:r>
          </a:p>
          <a:p>
            <a:pPr marL="514350" indent="-514350">
              <a:buFont typeface="+mj-lt"/>
              <a:buAutoNum type="alphaUcPeriod"/>
            </a:pPr>
            <a:r>
              <a:rPr lang="en-US" dirty="0"/>
              <a:t>Lack of color</a:t>
            </a:r>
          </a:p>
          <a:p>
            <a:pPr marL="514350" indent="-514350">
              <a:buFont typeface="+mj-lt"/>
              <a:buAutoNum type="alphaUcPeriod"/>
            </a:pPr>
            <a:r>
              <a:rPr lang="en-US" dirty="0"/>
              <a:t>Ease of handling</a:t>
            </a:r>
          </a:p>
          <a:p>
            <a:pPr marL="514350" indent="-514350">
              <a:buFont typeface="+mj-lt"/>
              <a:buAutoNum type="alphaUcPeriod"/>
            </a:pPr>
            <a:r>
              <a:rPr lang="en-US" dirty="0"/>
              <a:t>It’s inertness.</a:t>
            </a:r>
          </a:p>
          <a:p>
            <a:pPr marL="514350" indent="-514350">
              <a:buFont typeface="+mj-lt"/>
              <a:buAutoNum type="alphaUcPeriod"/>
            </a:pPr>
            <a:endParaRPr lang="en-US" dirty="0"/>
          </a:p>
        </p:txBody>
      </p:sp>
    </p:spTree>
    <p:extLst>
      <p:ext uri="{BB962C8B-B14F-4D97-AF65-F5344CB8AC3E}">
        <p14:creationId xmlns:p14="http://schemas.microsoft.com/office/powerpoint/2010/main" val="253804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16" presetClass="entr" presetSubtype="37"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arn(outVertical)">
                                      <p:cBhvr>
                                        <p:cTn id="11" dur="500"/>
                                        <p:tgtEl>
                                          <p:spTgt spid="3">
                                            <p:bg/>
                                          </p:spTgt>
                                        </p:tgtEl>
                                      </p:cBhvr>
                                    </p:animEffect>
                                  </p:childTnLst>
                                </p:cTn>
                              </p:par>
                            </p:childTnLst>
                          </p:cTn>
                        </p:par>
                        <p:par>
                          <p:cTn id="12" fill="hold">
                            <p:stCondLst>
                              <p:cond delay="2500"/>
                            </p:stCondLst>
                            <p:childTnLst>
                              <p:par>
                                <p:cTn id="13" presetID="16" presetClass="entr" presetSubtype="37"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arn(outVertical)">
                                      <p:cBhvr>
                                        <p:cTn id="15" dur="500"/>
                                        <p:tgtEl>
                                          <p:spTgt spid="3">
                                            <p:txEl>
                                              <p:pRg st="0" end="0"/>
                                            </p:txEl>
                                          </p:spTgt>
                                        </p:tgtEl>
                                      </p:cBhvr>
                                    </p:animEffect>
                                  </p:childTnLst>
                                </p:cTn>
                              </p:par>
                            </p:childTnLst>
                          </p:cTn>
                        </p:par>
                        <p:par>
                          <p:cTn id="16" fill="hold">
                            <p:stCondLst>
                              <p:cond delay="3000"/>
                            </p:stCondLst>
                            <p:childTnLst>
                              <p:par>
                                <p:cTn id="17" presetID="16" presetClass="entr" presetSubtype="37"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outVertical)">
                                      <p:cBhvr>
                                        <p:cTn id="19" dur="500"/>
                                        <p:tgtEl>
                                          <p:spTgt spid="3">
                                            <p:txEl>
                                              <p:pRg st="1" end="1"/>
                                            </p:txEl>
                                          </p:spTgt>
                                        </p:tgtEl>
                                      </p:cBhvr>
                                    </p:animEffect>
                                  </p:childTnLst>
                                </p:cTn>
                              </p:par>
                            </p:childTnLst>
                          </p:cTn>
                        </p:par>
                        <p:par>
                          <p:cTn id="20" fill="hold">
                            <p:stCondLst>
                              <p:cond delay="3500"/>
                            </p:stCondLst>
                            <p:childTnLst>
                              <p:par>
                                <p:cTn id="21" presetID="16" presetClass="entr" presetSubtype="37"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outVertical)">
                                      <p:cBhvr>
                                        <p:cTn id="23" dur="500"/>
                                        <p:tgtEl>
                                          <p:spTgt spid="3">
                                            <p:txEl>
                                              <p:pRg st="2" end="2"/>
                                            </p:txEl>
                                          </p:spTgt>
                                        </p:tgtEl>
                                      </p:cBhvr>
                                    </p:animEffect>
                                  </p:childTnLst>
                                </p:cTn>
                              </p:par>
                            </p:childTnLst>
                          </p:cTn>
                        </p:par>
                        <p:par>
                          <p:cTn id="24" fill="hold">
                            <p:stCondLst>
                              <p:cond delay="4000"/>
                            </p:stCondLst>
                            <p:childTnLst>
                              <p:par>
                                <p:cTn id="25" presetID="16" presetClass="entr" presetSubtype="37"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outVertical)">
                                      <p:cBhvr>
                                        <p:cTn id="27" dur="500"/>
                                        <p:tgtEl>
                                          <p:spTgt spid="3">
                                            <p:txEl>
                                              <p:pRg st="3" end="3"/>
                                            </p:txEl>
                                          </p:spTgt>
                                        </p:tgtEl>
                                      </p:cBhvr>
                                    </p:animEffect>
                                  </p:childTnLst>
                                </p:cTn>
                              </p:par>
                            </p:childTnLst>
                          </p:cTn>
                        </p:par>
                        <p:par>
                          <p:cTn id="28" fill="hold">
                            <p:stCondLst>
                              <p:cond delay="4500"/>
                            </p:stCondLst>
                            <p:childTnLst>
                              <p:par>
                                <p:cTn id="29" presetID="16" presetClass="entr" presetSubtype="37"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arn(outVertical)">
                                      <p:cBhvr>
                                        <p:cTn id="31" dur="500"/>
                                        <p:tgtEl>
                                          <p:spTgt spid="3">
                                            <p:txEl>
                                              <p:pRg st="4" end="4"/>
                                            </p:txEl>
                                          </p:spTgt>
                                        </p:tgtEl>
                                      </p:cBhvr>
                                    </p:animEffect>
                                  </p:childTnLst>
                                </p:cTn>
                              </p:par>
                            </p:childTnLst>
                          </p:cTn>
                        </p:par>
                        <p:par>
                          <p:cTn id="32" fill="hold">
                            <p:stCondLst>
                              <p:cond delay="5000"/>
                            </p:stCondLst>
                            <p:childTnLst>
                              <p:par>
                                <p:cTn id="33" presetID="16" presetClass="entr" presetSubtype="37"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arn(outVertical)">
                                      <p:cBhvr>
                                        <p:cTn id="35" dur="500"/>
                                        <p:tgtEl>
                                          <p:spTgt spid="3">
                                            <p:txEl>
                                              <p:pRg st="5" end="5"/>
                                            </p:txEl>
                                          </p:spTgt>
                                        </p:tgtEl>
                                      </p:cBhvr>
                                    </p:animEffect>
                                  </p:childTnLst>
                                </p:cTn>
                              </p:par>
                            </p:childTnLst>
                          </p:cTn>
                        </p:par>
                        <p:par>
                          <p:cTn id="36" fill="hold">
                            <p:stCondLst>
                              <p:cond delay="5500"/>
                            </p:stCondLst>
                            <p:childTnLst>
                              <p:par>
                                <p:cTn id="37" presetID="16" presetClass="entr" presetSubtype="37"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arn(outVertical)">
                                      <p:cBhvr>
                                        <p:cTn id="39" dur="500"/>
                                        <p:tgtEl>
                                          <p:spTgt spid="3">
                                            <p:txEl>
                                              <p:pRg st="6" end="6"/>
                                            </p:txEl>
                                          </p:spTgt>
                                        </p:tgtEl>
                                      </p:cBhvr>
                                    </p:animEffect>
                                  </p:childTnLst>
                                </p:cTn>
                              </p:par>
                            </p:childTnLst>
                          </p:cTn>
                        </p:par>
                        <p:par>
                          <p:cTn id="40" fill="hold">
                            <p:stCondLst>
                              <p:cond delay="6000"/>
                            </p:stCondLst>
                            <p:childTnLst>
                              <p:par>
                                <p:cTn id="41" presetID="16" presetClass="entr" presetSubtype="37"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barn(outVertical)">
                                      <p:cBhvr>
                                        <p:cTn id="43" dur="500"/>
                                        <p:tgtEl>
                                          <p:spTgt spid="3">
                                            <p:txEl>
                                              <p:pRg st="7" end="7"/>
                                            </p:txEl>
                                          </p:spTgt>
                                        </p:tgtEl>
                                      </p:cBhvr>
                                    </p:animEffect>
                                  </p:childTnLst>
                                </p:cTn>
                              </p:par>
                            </p:childTnLst>
                          </p:cTn>
                        </p:par>
                        <p:par>
                          <p:cTn id="44" fill="hold">
                            <p:stCondLst>
                              <p:cond delay="6500"/>
                            </p:stCondLst>
                            <p:childTnLst>
                              <p:par>
                                <p:cTn id="45" presetID="16" presetClass="entr" presetSubtype="37"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outVertical)">
                                      <p:cBhvr>
                                        <p:cTn id="47" dur="500"/>
                                        <p:tgtEl>
                                          <p:spTgt spid="3">
                                            <p:txEl>
                                              <p:pRg st="8" end="8"/>
                                            </p:txEl>
                                          </p:spTgt>
                                        </p:tgtEl>
                                      </p:cBhvr>
                                    </p:animEffect>
                                  </p:childTnLst>
                                </p:cTn>
                              </p:par>
                            </p:childTnLst>
                          </p:cTn>
                        </p:par>
                        <p:par>
                          <p:cTn id="48" fill="hold">
                            <p:stCondLst>
                              <p:cond delay="7000"/>
                            </p:stCondLst>
                            <p:childTnLst>
                              <p:par>
                                <p:cTn id="49" presetID="16" presetClass="entr" presetSubtype="37"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barn(outVertical)">
                                      <p:cBhvr>
                                        <p:cTn id="5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b="1" dirty="0">
                <a:solidFill>
                  <a:schemeClr val="accent3">
                    <a:lumMod val="50000"/>
                  </a:schemeClr>
                </a:solidFill>
              </a:rPr>
              <a:t>Note :</a:t>
            </a:r>
          </a:p>
        </p:txBody>
      </p:sp>
      <p:sp>
        <p:nvSpPr>
          <p:cNvPr id="3" name="Content Placeholder 2"/>
          <p:cNvSpPr>
            <a:spLocks noGrp="1"/>
          </p:cNvSpPr>
          <p:nvPr>
            <p:ph idx="1"/>
          </p:nvPr>
        </p:nvSpPr>
        <p:spPr>
          <a:xfrm>
            <a:off x="457200" y="914400"/>
            <a:ext cx="8229600" cy="5562600"/>
          </a:xfrm>
          <a:solidFill>
            <a:schemeClr val="accent2">
              <a:lumMod val="40000"/>
              <a:lumOff val="60000"/>
            </a:schemeClr>
          </a:solidFill>
        </p:spPr>
        <p:txBody>
          <a:bodyPr>
            <a:normAutofit fontScale="85000" lnSpcReduction="20000"/>
          </a:bodyPr>
          <a:lstStyle/>
          <a:p>
            <a:pPr marL="0" indent="0">
              <a:buNone/>
            </a:pPr>
            <a:r>
              <a:rPr lang="en-US" dirty="0"/>
              <a:t>Sucrose subject to two </a:t>
            </a:r>
            <a:r>
              <a:rPr lang="en-US" dirty="0" err="1"/>
              <a:t>degradative</a:t>
            </a:r>
            <a:r>
              <a:rPr lang="en-US" dirty="0"/>
              <a:t> pathways:</a:t>
            </a:r>
          </a:p>
          <a:p>
            <a:pPr>
              <a:buFont typeface="Wingdings" pitchFamily="2" charset="2"/>
              <a:buChar char="v"/>
            </a:pPr>
            <a:r>
              <a:rPr lang="en-US" b="1" dirty="0">
                <a:solidFill>
                  <a:schemeClr val="accent3">
                    <a:lumMod val="50000"/>
                  </a:schemeClr>
                </a:solidFill>
              </a:rPr>
              <a:t>Fermentation </a:t>
            </a:r>
          </a:p>
          <a:p>
            <a:pPr>
              <a:buFont typeface="Wingdings" pitchFamily="2" charset="2"/>
              <a:buChar char="v"/>
            </a:pPr>
            <a:r>
              <a:rPr lang="en-US" b="1" dirty="0">
                <a:solidFill>
                  <a:schemeClr val="accent3">
                    <a:lumMod val="50000"/>
                  </a:schemeClr>
                </a:solidFill>
              </a:rPr>
              <a:t>Hydrolysis </a:t>
            </a:r>
          </a:p>
          <a:p>
            <a:pPr marL="0" indent="0">
              <a:buNone/>
            </a:pPr>
            <a:r>
              <a:rPr lang="en-US" b="1" u="sng" dirty="0"/>
              <a:t>Fermentation of sucrose :</a:t>
            </a:r>
          </a:p>
          <a:p>
            <a:r>
              <a:rPr lang="en-US" dirty="0"/>
              <a:t>Sucrose as carbohydrate in dilute solution provide nutrient media for the growth of micro-organisms.(Mold, yeasts)</a:t>
            </a:r>
          </a:p>
          <a:p>
            <a:r>
              <a:rPr lang="en-US" dirty="0"/>
              <a:t>The steps of M.O. growth include: turbidity </a:t>
            </a:r>
            <a:r>
              <a:rPr lang="en-US" u="sng" dirty="0">
                <a:solidFill>
                  <a:srgbClr val="FF0000"/>
                </a:solidFill>
              </a:rPr>
              <a:t>(change in </a:t>
            </a:r>
            <a:r>
              <a:rPr lang="en-US" u="sng" dirty="0" err="1">
                <a:solidFill>
                  <a:srgbClr val="FF0000"/>
                </a:solidFill>
              </a:rPr>
              <a:t>colour</a:t>
            </a:r>
            <a:r>
              <a:rPr lang="en-US" u="sng" dirty="0">
                <a:solidFill>
                  <a:srgbClr val="FF0000"/>
                </a:solidFill>
              </a:rPr>
              <a:t>) ,(change in </a:t>
            </a:r>
            <a:r>
              <a:rPr lang="en-US" u="sng" dirty="0" err="1">
                <a:solidFill>
                  <a:srgbClr val="FF0000"/>
                </a:solidFill>
              </a:rPr>
              <a:t>odour</a:t>
            </a:r>
            <a:r>
              <a:rPr lang="en-US" u="sng" dirty="0">
                <a:solidFill>
                  <a:srgbClr val="FF0000"/>
                </a:solidFill>
              </a:rPr>
              <a:t>) ,(change in taste</a:t>
            </a:r>
            <a:r>
              <a:rPr lang="en-US" dirty="0">
                <a:solidFill>
                  <a:srgbClr val="FF0000"/>
                </a:solidFill>
              </a:rPr>
              <a:t>)</a:t>
            </a:r>
            <a:r>
              <a:rPr lang="en-US" dirty="0"/>
              <a:t>.</a:t>
            </a:r>
          </a:p>
          <a:p>
            <a:r>
              <a:rPr lang="en-US" dirty="0"/>
              <a:t>The concentration of sucrose is an important factor in inhibition of mold growth , the saturated solution of sucrose if stored properly will be self preserving (contain no free water ,thus they behave as anhydrous media with respect to growth of M.O and this will lead to shrinkage and lyses of M.O.</a:t>
            </a:r>
          </a:p>
          <a:p>
            <a:endParaRPr lang="en-US" dirty="0"/>
          </a:p>
        </p:txBody>
      </p:sp>
    </p:spTree>
    <p:extLst>
      <p:ext uri="{BB962C8B-B14F-4D97-AF65-F5344CB8AC3E}">
        <p14:creationId xmlns:p14="http://schemas.microsoft.com/office/powerpoint/2010/main" val="161522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 presetClass="entr" presetSubtype="3"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 calcmode="lin" valueType="num">
                                      <p:cBhvr additive="base">
                                        <p:cTn id="11" dur="500" fill="hold"/>
                                        <p:tgtEl>
                                          <p:spTgt spid="3">
                                            <p:bg/>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bg/>
                                          </p:spTgt>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3"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18" fill="hold">
                            <p:stCondLst>
                              <p:cond delay="1500"/>
                            </p:stCondLst>
                            <p:childTnLst>
                              <p:par>
                                <p:cTn id="19" presetID="2" presetClass="entr" presetSubtype="3"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23" fill="hold">
                            <p:stCondLst>
                              <p:cond delay="2000"/>
                            </p:stCondLst>
                            <p:childTnLst>
                              <p:par>
                                <p:cTn id="24" presetID="2" presetClass="entr" presetSubtype="3"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par>
                          <p:cTn id="28" fill="hold">
                            <p:stCondLst>
                              <p:cond delay="2500"/>
                            </p:stCondLst>
                            <p:childTnLst>
                              <p:par>
                                <p:cTn id="29" presetID="2" presetClass="entr" presetSubtype="3"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par>
                          <p:cTn id="33" fill="hold">
                            <p:stCondLst>
                              <p:cond delay="3000"/>
                            </p:stCondLst>
                            <p:childTnLst>
                              <p:par>
                                <p:cTn id="34" presetID="2" presetClass="entr" presetSubtype="3" fill="hold" grpId="0"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par>
                          <p:cTn id="38" fill="hold">
                            <p:stCondLst>
                              <p:cond delay="3500"/>
                            </p:stCondLst>
                            <p:childTnLst>
                              <p:par>
                                <p:cTn id="39" presetID="2" presetClass="entr" presetSubtype="3" fill="hold" grpId="0" nodeType="after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par>
                          <p:cTn id="43" fill="hold">
                            <p:stCondLst>
                              <p:cond delay="4000"/>
                            </p:stCondLst>
                            <p:childTnLst>
                              <p:par>
                                <p:cTn id="44" presetID="2" presetClass="entr" presetSubtype="3" fill="hold" grpId="0" nodeType="after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 calcmode="lin" valueType="num">
                                      <p:cBhvr additive="base">
                                        <p:cTn id="46"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7"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304800"/>
            <a:ext cx="8354291" cy="6172200"/>
          </a:xfrm>
          <a:solidFill>
            <a:schemeClr val="accent3">
              <a:lumMod val="75000"/>
            </a:schemeClr>
          </a:solidFill>
        </p:spPr>
        <p:txBody>
          <a:bodyPr>
            <a:normAutofit/>
          </a:bodyPr>
          <a:lstStyle/>
          <a:p>
            <a:r>
              <a:rPr lang="en-US" dirty="0"/>
              <a:t>Preservatives which are suitable for use in syrups: benzoate, </a:t>
            </a:r>
            <a:r>
              <a:rPr lang="en-US" dirty="0" err="1"/>
              <a:t>parapens</a:t>
            </a:r>
            <a:r>
              <a:rPr lang="en-US" dirty="0"/>
              <a:t>, </a:t>
            </a:r>
            <a:r>
              <a:rPr lang="en-US" dirty="0" err="1"/>
              <a:t>sorbic</a:t>
            </a:r>
            <a:r>
              <a:rPr lang="en-US" dirty="0"/>
              <a:t> acid, mixture of methyl </a:t>
            </a:r>
            <a:r>
              <a:rPr lang="en-US" dirty="0" err="1"/>
              <a:t>parapen</a:t>
            </a:r>
            <a:r>
              <a:rPr lang="en-US" dirty="0"/>
              <a:t> and butyl </a:t>
            </a:r>
            <a:r>
              <a:rPr lang="en-US" dirty="0" err="1"/>
              <a:t>parapen</a:t>
            </a:r>
            <a:r>
              <a:rPr lang="en-US" dirty="0"/>
              <a:t>.</a:t>
            </a:r>
          </a:p>
          <a:p>
            <a:r>
              <a:rPr lang="en-US" dirty="0"/>
              <a:t>In some syrups alcohol present in small amount (not more than 10%) which serve as solubilizing agent for alcohol soluble ingredient ,also alcohol concentrated by evaporation above the syrup and prevent the growth of surface molds.</a:t>
            </a:r>
          </a:p>
          <a:p>
            <a:endParaRPr lang="en-US" dirty="0"/>
          </a:p>
        </p:txBody>
      </p:sp>
    </p:spTree>
    <p:extLst>
      <p:ext uri="{BB962C8B-B14F-4D97-AF65-F5344CB8AC3E}">
        <p14:creationId xmlns:p14="http://schemas.microsoft.com/office/powerpoint/2010/main" val="3495485054"/>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381000"/>
          </a:xfrm>
          <a:solidFill>
            <a:schemeClr val="bg2">
              <a:lumMod val="75000"/>
            </a:schemeClr>
          </a:solidFill>
          <a:ln>
            <a:solidFill>
              <a:schemeClr val="bg2">
                <a:lumMod val="50000"/>
              </a:schemeClr>
            </a:solidFill>
          </a:ln>
        </p:spPr>
        <p:txBody>
          <a:bodyPr>
            <a:normAutofit fontScale="90000"/>
          </a:bodyPr>
          <a:lstStyle/>
          <a:p>
            <a:pPr algn="l"/>
            <a:r>
              <a:rPr lang="en-US" sz="3200" b="1" dirty="0">
                <a:solidFill>
                  <a:schemeClr val="accent3">
                    <a:lumMod val="50000"/>
                  </a:schemeClr>
                </a:solidFill>
              </a:rPr>
              <a:t>Hydrolysis of sucrose </a:t>
            </a:r>
          </a:p>
        </p:txBody>
      </p:sp>
      <p:sp>
        <p:nvSpPr>
          <p:cNvPr id="3" name="Content Placeholder 2"/>
          <p:cNvSpPr>
            <a:spLocks noGrp="1"/>
          </p:cNvSpPr>
          <p:nvPr>
            <p:ph idx="1"/>
          </p:nvPr>
        </p:nvSpPr>
        <p:spPr>
          <a:xfrm>
            <a:off x="152400" y="457200"/>
            <a:ext cx="8763000" cy="6400800"/>
          </a:xfrm>
        </p:spPr>
        <p:txBody>
          <a:bodyPr>
            <a:noAutofit/>
          </a:bodyPr>
          <a:lstStyle/>
          <a:p>
            <a:r>
              <a:rPr lang="en-US" sz="2200" dirty="0"/>
              <a:t>Sucrose is disaccharide and can be </a:t>
            </a:r>
            <a:r>
              <a:rPr lang="en-US" sz="2200" dirty="0" err="1"/>
              <a:t>hydrolysed</a:t>
            </a:r>
            <a:r>
              <a:rPr lang="en-US" sz="2200" dirty="0"/>
              <a:t> to give </a:t>
            </a:r>
            <a:r>
              <a:rPr lang="en-US" sz="2200" dirty="0" err="1"/>
              <a:t>monosaccharides</a:t>
            </a:r>
            <a:r>
              <a:rPr lang="en-US" sz="2200" dirty="0"/>
              <a:t> (dextrose (glucose) , fructose(</a:t>
            </a:r>
            <a:r>
              <a:rPr lang="en-US" sz="2200" dirty="0" err="1"/>
              <a:t>levulose</a:t>
            </a:r>
            <a:r>
              <a:rPr lang="en-US" sz="2200" dirty="0"/>
              <a:t>)</a:t>
            </a:r>
          </a:p>
          <a:p>
            <a:endParaRPr lang="en-US" sz="2200" dirty="0"/>
          </a:p>
          <a:p>
            <a:endParaRPr lang="en-US" sz="2200" dirty="0"/>
          </a:p>
          <a:p>
            <a:r>
              <a:rPr lang="en-US" sz="2200" dirty="0"/>
              <a:t>The hydrolytic reaction is acid specific (i.e. hydrogen ion  act as a catalyst)this reaction called inversion.</a:t>
            </a:r>
          </a:p>
          <a:p>
            <a:r>
              <a:rPr lang="en-US" sz="2200" dirty="0"/>
              <a:t>The invert sugars (dextrose, fructose) have specific properties:</a:t>
            </a:r>
          </a:p>
          <a:p>
            <a:pPr>
              <a:buFont typeface="Wingdings" pitchFamily="2" charset="2"/>
              <a:buChar char="Ø"/>
            </a:pPr>
            <a:r>
              <a:rPr lang="en-US" sz="2200" b="1" dirty="0">
                <a:solidFill>
                  <a:schemeClr val="accent1">
                    <a:lumMod val="50000"/>
                  </a:schemeClr>
                </a:solidFill>
              </a:rPr>
              <a:t>They are fermented more easily than sucrose </a:t>
            </a:r>
          </a:p>
          <a:p>
            <a:pPr>
              <a:buFont typeface="Wingdings" pitchFamily="2" charset="2"/>
              <a:buChar char="Ø"/>
            </a:pPr>
            <a:r>
              <a:rPr lang="en-US" sz="2200" b="1" dirty="0">
                <a:solidFill>
                  <a:schemeClr val="accent1">
                    <a:lumMod val="50000"/>
                  </a:schemeClr>
                </a:solidFill>
              </a:rPr>
              <a:t>They are sweeter than sucrose </a:t>
            </a:r>
          </a:p>
          <a:p>
            <a:pPr>
              <a:buFont typeface="Wingdings" pitchFamily="2" charset="2"/>
              <a:buChar char="Ø"/>
            </a:pPr>
            <a:r>
              <a:rPr lang="en-US" sz="2200" b="1" dirty="0">
                <a:solidFill>
                  <a:schemeClr val="accent1">
                    <a:lumMod val="50000"/>
                  </a:schemeClr>
                </a:solidFill>
              </a:rPr>
              <a:t>Degradation of laevulose</a:t>
            </a:r>
            <a:r>
              <a:rPr lang="en-US" sz="2200" dirty="0"/>
              <a:t> </a:t>
            </a:r>
            <a:r>
              <a:rPr lang="en-US" sz="2200" dirty="0">
                <a:solidFill>
                  <a:schemeClr val="accent1">
                    <a:lumMod val="50000"/>
                  </a:schemeClr>
                </a:solidFill>
              </a:rPr>
              <a:t>(which is formed by inversion )is responsible for brown color of some </a:t>
            </a:r>
            <a:r>
              <a:rPr lang="en-US" sz="2200" dirty="0" err="1">
                <a:solidFill>
                  <a:schemeClr val="accent1">
                    <a:lumMod val="50000"/>
                  </a:schemeClr>
                </a:solidFill>
              </a:rPr>
              <a:t>colourless</a:t>
            </a:r>
            <a:r>
              <a:rPr lang="en-US" sz="2200" dirty="0">
                <a:solidFill>
                  <a:schemeClr val="accent1">
                    <a:lumMod val="50000"/>
                  </a:schemeClr>
                </a:solidFill>
              </a:rPr>
              <a:t> syrups. This change called </a:t>
            </a:r>
            <a:r>
              <a:rPr lang="en-US" sz="2200" b="1" dirty="0" err="1">
                <a:solidFill>
                  <a:srgbClr val="FF0000"/>
                </a:solidFill>
              </a:rPr>
              <a:t>caramelization</a:t>
            </a:r>
            <a:r>
              <a:rPr lang="en-US" sz="2200" dirty="0"/>
              <a:t> ,</a:t>
            </a:r>
            <a:r>
              <a:rPr lang="en-US" sz="2200" dirty="0">
                <a:solidFill>
                  <a:schemeClr val="accent1">
                    <a:lumMod val="50000"/>
                  </a:schemeClr>
                </a:solidFill>
              </a:rPr>
              <a:t>this phenomena is take place in syrup containing acids.</a:t>
            </a:r>
          </a:p>
          <a:p>
            <a:pPr marL="0" indent="0">
              <a:buNone/>
            </a:pPr>
            <a:r>
              <a:rPr lang="en-US" sz="2800" b="1" dirty="0">
                <a:solidFill>
                  <a:schemeClr val="accent3">
                    <a:lumMod val="50000"/>
                  </a:schemeClr>
                </a:solidFill>
              </a:rPr>
              <a:t>Storage of syrup </a:t>
            </a:r>
          </a:p>
          <a:p>
            <a:pPr marL="0" indent="0">
              <a:buNone/>
            </a:pPr>
            <a:r>
              <a:rPr lang="en-US" sz="2200" dirty="0"/>
              <a:t>Generally syrups are stored at room temperature , in tightly stoppered well filled bottles ,saturation and refrigeration will inhibit both </a:t>
            </a:r>
            <a:r>
              <a:rPr lang="en-US" sz="2200" dirty="0" err="1"/>
              <a:t>mould</a:t>
            </a:r>
            <a:r>
              <a:rPr lang="en-US" sz="2200" dirty="0"/>
              <a:t> growth and inversion , but less than 4</a:t>
            </a:r>
            <a:r>
              <a:rPr lang="en-US" sz="2200" dirty="0">
                <a:latin typeface="Andalus"/>
                <a:cs typeface="Andalus"/>
              </a:rPr>
              <a:t>°</a:t>
            </a:r>
            <a:r>
              <a:rPr lang="en-US" sz="2200" dirty="0"/>
              <a:t>C will cause </a:t>
            </a:r>
            <a:r>
              <a:rPr lang="en-US" sz="2200" b="1" dirty="0">
                <a:solidFill>
                  <a:srgbClr val="FF0000"/>
                </a:solidFill>
              </a:rPr>
              <a:t>crystallization</a:t>
            </a:r>
            <a:r>
              <a:rPr lang="en-US" sz="2200" dirty="0"/>
              <a:t> (large crystals difficult to </a:t>
            </a:r>
            <a:r>
              <a:rPr lang="en-US" sz="2200" dirty="0" err="1"/>
              <a:t>redisolved</a:t>
            </a:r>
            <a:r>
              <a:rPr lang="en-US" sz="2200" dirty="0"/>
              <a:t>.)</a:t>
            </a:r>
            <a:r>
              <a:rPr lang="en-US" sz="2200" b="1" dirty="0"/>
              <a:t> </a:t>
            </a:r>
          </a:p>
        </p:txBody>
      </p:sp>
      <p:cxnSp>
        <p:nvCxnSpPr>
          <p:cNvPr id="5" name="Straight Arrow Connector 4"/>
          <p:cNvCxnSpPr/>
          <p:nvPr/>
        </p:nvCxnSpPr>
        <p:spPr>
          <a:xfrm>
            <a:off x="1898072" y="1471136"/>
            <a:ext cx="914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012372" y="1286470"/>
            <a:ext cx="685800" cy="369332"/>
          </a:xfrm>
          <a:prstGeom prst="rect">
            <a:avLst/>
          </a:prstGeom>
          <a:noFill/>
        </p:spPr>
        <p:txBody>
          <a:bodyPr wrap="square" rtlCol="0">
            <a:spAutoFit/>
          </a:bodyPr>
          <a:lstStyle/>
          <a:p>
            <a:r>
              <a:rPr lang="en-US" dirty="0"/>
              <a:t>H</a:t>
            </a:r>
            <a:r>
              <a:rPr lang="en-US" sz="2400" baseline="30000" dirty="0"/>
              <a: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1309" y="1371600"/>
            <a:ext cx="6717291"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Down Arrow 8"/>
          <p:cNvSpPr/>
          <p:nvPr/>
        </p:nvSpPr>
        <p:spPr>
          <a:xfrm rot="3529548">
            <a:off x="6143945" y="849682"/>
            <a:ext cx="685800" cy="49870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070434" y="891432"/>
            <a:ext cx="1556331" cy="369332"/>
          </a:xfrm>
          <a:prstGeom prst="rect">
            <a:avLst/>
          </a:prstGeom>
          <a:noFill/>
          <a:ln>
            <a:solidFill>
              <a:schemeClr val="accent3">
                <a:lumMod val="50000"/>
              </a:schemeClr>
            </a:solidFill>
          </a:ln>
        </p:spPr>
        <p:txBody>
          <a:bodyPr wrap="square" rtlCol="0">
            <a:spAutoFit/>
          </a:bodyPr>
          <a:lstStyle/>
          <a:p>
            <a:r>
              <a:rPr lang="en-US" b="1" dirty="0"/>
              <a:t>Invert sugars  </a:t>
            </a:r>
          </a:p>
        </p:txBody>
      </p:sp>
    </p:spTree>
    <p:extLst>
      <p:ext uri="{BB962C8B-B14F-4D97-AF65-F5344CB8AC3E}">
        <p14:creationId xmlns:p14="http://schemas.microsoft.com/office/powerpoint/2010/main" val="3877683665"/>
      </p:ext>
    </p:extLst>
  </p:cSld>
  <p:clrMapOvr>
    <a:masterClrMapping/>
  </p:clrMapOvr>
  <mc:AlternateContent xmlns:mc="http://schemas.openxmlformats.org/markup-compatibility/2006" xmlns:p14="http://schemas.microsoft.com/office/powerpoint/2010/main">
    <mc:Choice Requires="p14">
      <p:transition spd="slow" p14:dur="1200">
        <p:zoom dir="in"/>
      </p:transition>
    </mc:Choice>
    <mc:Fallback xmlns="">
      <p:transition spd="slow">
        <p:zoom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37"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outVertical)">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381000"/>
          </a:xfrm>
          <a:solidFill>
            <a:schemeClr val="accent3">
              <a:lumMod val="60000"/>
              <a:lumOff val="40000"/>
            </a:schemeClr>
          </a:solidFill>
        </p:spPr>
        <p:txBody>
          <a:bodyPr>
            <a:normAutofit fontScale="90000"/>
          </a:bodyPr>
          <a:lstStyle/>
          <a:p>
            <a:pPr algn="l"/>
            <a:r>
              <a:rPr lang="en-US" sz="2800" b="1" dirty="0">
                <a:solidFill>
                  <a:schemeClr val="accent3">
                    <a:lumMod val="50000"/>
                  </a:schemeClr>
                </a:solidFill>
              </a:rPr>
              <a:t>Simple syrup B.P</a:t>
            </a:r>
          </a:p>
        </p:txBody>
      </p:sp>
      <p:sp>
        <p:nvSpPr>
          <p:cNvPr id="3" name="Content Placeholder 2"/>
          <p:cNvSpPr>
            <a:spLocks noGrp="1"/>
          </p:cNvSpPr>
          <p:nvPr>
            <p:ph idx="1"/>
          </p:nvPr>
        </p:nvSpPr>
        <p:spPr>
          <a:xfrm>
            <a:off x="228600" y="609600"/>
            <a:ext cx="8610600" cy="6019800"/>
          </a:xfrm>
          <a:solidFill>
            <a:schemeClr val="accent2">
              <a:lumMod val="40000"/>
              <a:lumOff val="60000"/>
            </a:schemeClr>
          </a:solidFill>
        </p:spPr>
        <p:txBody>
          <a:bodyPr>
            <a:normAutofit fontScale="92500" lnSpcReduction="20000"/>
          </a:bodyPr>
          <a:lstStyle/>
          <a:p>
            <a:pPr marL="0" indent="0">
              <a:buNone/>
            </a:pPr>
            <a:r>
              <a:rPr lang="en-US" sz="2400" dirty="0"/>
              <a:t>Rx</a:t>
            </a:r>
          </a:p>
          <a:p>
            <a:pPr marL="0" indent="0">
              <a:buNone/>
            </a:pPr>
            <a:r>
              <a:rPr lang="en-US" sz="2400" b="1" dirty="0"/>
              <a:t>Sucrose                 667 g</a:t>
            </a:r>
          </a:p>
          <a:p>
            <a:pPr marL="0" indent="0">
              <a:buNone/>
            </a:pPr>
            <a:r>
              <a:rPr lang="en-US" sz="2400" b="1" dirty="0"/>
              <a:t>D.W        Q.S        1000 g</a:t>
            </a:r>
          </a:p>
          <a:p>
            <a:pPr marL="0" indent="0">
              <a:buNone/>
            </a:pPr>
            <a:endParaRPr lang="en-US" sz="2400" b="1" dirty="0"/>
          </a:p>
          <a:p>
            <a:pPr marL="0" indent="0">
              <a:buNone/>
            </a:pPr>
            <a:r>
              <a:rPr lang="en-US" sz="2400" b="1" dirty="0">
                <a:solidFill>
                  <a:schemeClr val="accent1">
                    <a:lumMod val="50000"/>
                  </a:schemeClr>
                </a:solidFill>
              </a:rPr>
              <a:t>Method :</a:t>
            </a:r>
          </a:p>
          <a:p>
            <a:pPr marL="457200" indent="-457200">
              <a:buFont typeface="+mj-lt"/>
              <a:buAutoNum type="arabicPeriod"/>
            </a:pPr>
            <a:r>
              <a:rPr lang="en-US" sz="2400" dirty="0"/>
              <a:t>Weigh the beaker empty and weigh the sucrose in it </a:t>
            </a:r>
          </a:p>
          <a:p>
            <a:pPr marL="457200" indent="-457200">
              <a:buFont typeface="+mj-lt"/>
              <a:buAutoNum type="arabicPeriod"/>
            </a:pPr>
            <a:r>
              <a:rPr lang="en-US" sz="2400" dirty="0"/>
              <a:t>Add small quantity  of water with stirring to dissolve the sucrose on gentle heating (using water bath).</a:t>
            </a:r>
          </a:p>
          <a:p>
            <a:pPr marL="457200" indent="-457200">
              <a:buFont typeface="+mj-lt"/>
              <a:buAutoNum type="arabicPeriod"/>
            </a:pPr>
            <a:r>
              <a:rPr lang="en-US" sz="2400" dirty="0"/>
              <a:t>Weigh again to complete the weigh by hot water</a:t>
            </a:r>
          </a:p>
          <a:p>
            <a:pPr marL="457200" indent="-457200">
              <a:buFont typeface="+mj-lt"/>
              <a:buAutoNum type="arabicPeriod"/>
            </a:pPr>
            <a:endParaRPr lang="en-US" sz="2400" dirty="0"/>
          </a:p>
          <a:p>
            <a:pPr marL="0" indent="0">
              <a:buNone/>
            </a:pPr>
            <a:r>
              <a:rPr lang="en-US" sz="2800" b="1" dirty="0">
                <a:solidFill>
                  <a:schemeClr val="accent3">
                    <a:lumMod val="50000"/>
                  </a:schemeClr>
                </a:solidFill>
              </a:rPr>
              <a:t>Simple syrup U.S.P.</a:t>
            </a:r>
          </a:p>
          <a:p>
            <a:pPr marL="0" indent="0">
              <a:buNone/>
            </a:pPr>
            <a:r>
              <a:rPr lang="en-US" sz="2800" b="1" dirty="0"/>
              <a:t>Rx</a:t>
            </a:r>
          </a:p>
          <a:p>
            <a:pPr marL="0" indent="0">
              <a:buNone/>
            </a:pPr>
            <a:r>
              <a:rPr lang="en-US" sz="2600" b="1" dirty="0"/>
              <a:t>Sucrose             850  g</a:t>
            </a:r>
          </a:p>
          <a:p>
            <a:pPr marL="0" indent="0">
              <a:buNone/>
            </a:pPr>
            <a:r>
              <a:rPr lang="en-US" sz="2600" b="1" dirty="0"/>
              <a:t>D.W     Q.S        1000 ml</a:t>
            </a:r>
          </a:p>
          <a:p>
            <a:pPr marL="0" indent="0">
              <a:buNone/>
            </a:pPr>
            <a:r>
              <a:rPr lang="en-US" sz="2600" b="1" dirty="0">
                <a:solidFill>
                  <a:schemeClr val="accent1">
                    <a:lumMod val="50000"/>
                  </a:schemeClr>
                </a:solidFill>
              </a:rPr>
              <a:t>Methods :</a:t>
            </a:r>
          </a:p>
          <a:p>
            <a:pPr marL="0" indent="0">
              <a:buNone/>
            </a:pPr>
            <a:r>
              <a:rPr lang="en-US" sz="2200" dirty="0"/>
              <a:t>Prepare by using boiling water </a:t>
            </a:r>
          </a:p>
          <a:p>
            <a:pPr marL="0" indent="0">
              <a:buNone/>
            </a:pPr>
            <a:endParaRPr lang="en-US" sz="2600" b="1" dirty="0"/>
          </a:p>
          <a:p>
            <a:pPr marL="0" indent="0">
              <a:buNone/>
            </a:pPr>
            <a:endParaRPr lang="en-US" sz="2400" dirty="0"/>
          </a:p>
        </p:txBody>
      </p:sp>
    </p:spTree>
    <p:extLst>
      <p:ext uri="{BB962C8B-B14F-4D97-AF65-F5344CB8AC3E}">
        <p14:creationId xmlns:p14="http://schemas.microsoft.com/office/powerpoint/2010/main" val="39873463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457200"/>
          </a:xfrm>
          <a:solidFill>
            <a:schemeClr val="accent3">
              <a:lumMod val="60000"/>
              <a:lumOff val="40000"/>
            </a:schemeClr>
          </a:solidFill>
        </p:spPr>
        <p:txBody>
          <a:bodyPr>
            <a:noAutofit/>
          </a:bodyPr>
          <a:lstStyle/>
          <a:p>
            <a:pPr algn="l"/>
            <a:r>
              <a:rPr lang="en-US" sz="2800" b="1" dirty="0">
                <a:solidFill>
                  <a:schemeClr val="accent3">
                    <a:lumMod val="50000"/>
                  </a:schemeClr>
                </a:solidFill>
              </a:rPr>
              <a:t>Ipecac syrup</a:t>
            </a:r>
          </a:p>
        </p:txBody>
      </p:sp>
      <p:sp>
        <p:nvSpPr>
          <p:cNvPr id="3" name="Content Placeholder 2"/>
          <p:cNvSpPr>
            <a:spLocks noGrp="1"/>
          </p:cNvSpPr>
          <p:nvPr>
            <p:ph idx="1"/>
          </p:nvPr>
        </p:nvSpPr>
        <p:spPr>
          <a:xfrm>
            <a:off x="76200" y="533400"/>
            <a:ext cx="8991600" cy="6172200"/>
          </a:xfrm>
          <a:solidFill>
            <a:schemeClr val="accent2">
              <a:lumMod val="40000"/>
              <a:lumOff val="60000"/>
            </a:schemeClr>
          </a:solidFill>
        </p:spPr>
        <p:txBody>
          <a:bodyPr>
            <a:normAutofit fontScale="40000" lnSpcReduction="20000"/>
          </a:bodyPr>
          <a:lstStyle/>
          <a:p>
            <a:pPr marL="0" indent="0">
              <a:buNone/>
            </a:pPr>
            <a:r>
              <a:rPr lang="en-US" sz="4400" b="1" dirty="0"/>
              <a:t>Rx</a:t>
            </a:r>
          </a:p>
          <a:p>
            <a:pPr marL="0" indent="0">
              <a:buNone/>
            </a:pPr>
            <a:r>
              <a:rPr lang="en-US" sz="4000" b="1" dirty="0"/>
              <a:t>Ipecac fluid extracts              70 ml</a:t>
            </a:r>
          </a:p>
          <a:p>
            <a:pPr marL="0" indent="0">
              <a:buNone/>
            </a:pPr>
            <a:r>
              <a:rPr lang="en-US" sz="4000" b="1" dirty="0"/>
              <a:t>Glycerin                                   100 ml</a:t>
            </a:r>
          </a:p>
          <a:p>
            <a:pPr marL="0" indent="0">
              <a:buNone/>
            </a:pPr>
            <a:r>
              <a:rPr lang="en-US" sz="4000" b="1" dirty="0"/>
              <a:t>Simple syrup            Q.S        1000 ml</a:t>
            </a:r>
          </a:p>
          <a:p>
            <a:pPr marL="0" indent="0">
              <a:buNone/>
            </a:pPr>
            <a:r>
              <a:rPr lang="en-US" sz="4000" b="1" dirty="0"/>
              <a:t>Sig f    </a:t>
            </a:r>
            <a:r>
              <a:rPr lang="en-US" sz="4000" b="1" dirty="0" err="1"/>
              <a:t>ss</a:t>
            </a:r>
            <a:r>
              <a:rPr lang="en-US" sz="4000" b="1" dirty="0"/>
              <a:t>      </a:t>
            </a:r>
            <a:r>
              <a:rPr lang="en-US" sz="4000" b="1" dirty="0" err="1"/>
              <a:t>t.i.d</a:t>
            </a:r>
            <a:r>
              <a:rPr lang="en-US" sz="4000" b="1" dirty="0"/>
              <a:t>      </a:t>
            </a:r>
            <a:r>
              <a:rPr lang="en-US" sz="4000" b="1" dirty="0" err="1"/>
              <a:t>p.c</a:t>
            </a:r>
            <a:endParaRPr lang="en-US" sz="4000" b="1" dirty="0"/>
          </a:p>
          <a:p>
            <a:pPr marL="0" indent="0">
              <a:buNone/>
            </a:pPr>
            <a:r>
              <a:rPr lang="en-US" sz="4200" b="1" dirty="0">
                <a:solidFill>
                  <a:schemeClr val="accent1">
                    <a:lumMod val="50000"/>
                  </a:schemeClr>
                </a:solidFill>
              </a:rPr>
              <a:t>Method:</a:t>
            </a:r>
          </a:p>
          <a:p>
            <a:pPr marL="0" indent="0">
              <a:buNone/>
            </a:pPr>
            <a:r>
              <a:rPr lang="en-US" sz="4000" b="1" dirty="0"/>
              <a:t>Mix the fluid extract with glycerin then add enough syrup to make the product measure 1000 ml and mix thoroughly.</a:t>
            </a:r>
          </a:p>
          <a:p>
            <a:pPr marL="0" indent="0">
              <a:buNone/>
            </a:pPr>
            <a:r>
              <a:rPr lang="en-US" sz="4000" b="1" dirty="0"/>
              <a:t>Note :</a:t>
            </a:r>
          </a:p>
          <a:p>
            <a:pPr marL="0" indent="0">
              <a:buNone/>
            </a:pPr>
            <a:r>
              <a:rPr lang="en-US" sz="4000" b="1" dirty="0"/>
              <a:t>Ipecac used as expectorant in small dose </a:t>
            </a:r>
            <a:r>
              <a:rPr lang="en-US" sz="4000" b="1"/>
              <a:t>(25 -</a:t>
            </a:r>
            <a:r>
              <a:rPr lang="en-US" sz="4000" b="1" dirty="0"/>
              <a:t>100 mg) at larger dose it is used as emetic  agent (vomiting occur within 30 min due irritation of GIT.</a:t>
            </a:r>
          </a:p>
          <a:p>
            <a:pPr marL="0" indent="0">
              <a:buNone/>
            </a:pPr>
            <a:r>
              <a:rPr lang="en-US" sz="4000" b="1" dirty="0"/>
              <a:t>Emetic dose in adult 10-30 ml ,in children 10 -15 ml.</a:t>
            </a:r>
          </a:p>
          <a:p>
            <a:pPr marL="0" indent="0">
              <a:buNone/>
            </a:pPr>
            <a:r>
              <a:rPr lang="en-US" sz="5100" b="1" dirty="0" err="1">
                <a:solidFill>
                  <a:schemeClr val="accent3">
                    <a:lumMod val="50000"/>
                  </a:schemeClr>
                </a:solidFill>
              </a:rPr>
              <a:t>Tolu</a:t>
            </a:r>
            <a:r>
              <a:rPr lang="en-US" sz="5100" b="1" dirty="0">
                <a:solidFill>
                  <a:schemeClr val="accent3">
                    <a:lumMod val="50000"/>
                  </a:schemeClr>
                </a:solidFill>
              </a:rPr>
              <a:t> balsam syrup   U.S.P</a:t>
            </a:r>
          </a:p>
          <a:p>
            <a:pPr marL="0" indent="0">
              <a:buNone/>
            </a:pPr>
            <a:r>
              <a:rPr lang="en-US" sz="4000" b="1" dirty="0"/>
              <a:t>Rx</a:t>
            </a:r>
          </a:p>
          <a:p>
            <a:pPr marL="0" indent="0">
              <a:buNone/>
            </a:pPr>
            <a:r>
              <a:rPr lang="en-US" sz="4000" b="1" dirty="0" err="1"/>
              <a:t>Tr.of</a:t>
            </a:r>
            <a:r>
              <a:rPr lang="en-US" sz="4000" b="1" dirty="0"/>
              <a:t> </a:t>
            </a:r>
            <a:r>
              <a:rPr lang="en-US" sz="4000" b="1" dirty="0" err="1"/>
              <a:t>tolu</a:t>
            </a:r>
            <a:r>
              <a:rPr lang="en-US" sz="4000" b="1" dirty="0"/>
              <a:t> balsam         50 ml</a:t>
            </a:r>
          </a:p>
          <a:p>
            <a:pPr marL="0" indent="0">
              <a:buNone/>
            </a:pPr>
            <a:r>
              <a:rPr lang="en-US" sz="4000" b="1" dirty="0"/>
              <a:t>Mg carbonate              10 g</a:t>
            </a:r>
          </a:p>
          <a:p>
            <a:pPr marL="0" indent="0">
              <a:buNone/>
            </a:pPr>
            <a:r>
              <a:rPr lang="en-US" sz="4000" b="1" dirty="0"/>
              <a:t>Sucrose                          820 g</a:t>
            </a:r>
          </a:p>
          <a:p>
            <a:pPr marL="0" indent="0">
              <a:buNone/>
            </a:pPr>
            <a:r>
              <a:rPr lang="en-US" sz="4000" b="1" dirty="0"/>
              <a:t>D.W</a:t>
            </a:r>
            <a:r>
              <a:rPr lang="en-US" sz="4000" b="1" dirty="0">
                <a:solidFill>
                  <a:schemeClr val="accent3">
                    <a:lumMod val="50000"/>
                  </a:schemeClr>
                </a:solidFill>
              </a:rPr>
              <a:t>	</a:t>
            </a:r>
            <a:r>
              <a:rPr lang="en-US" sz="4000" b="1" dirty="0"/>
              <a:t>   Q.S           1000 ml </a:t>
            </a:r>
          </a:p>
          <a:p>
            <a:pPr marL="0" indent="0">
              <a:buNone/>
            </a:pPr>
            <a:r>
              <a:rPr lang="en-US" sz="4000" b="1" dirty="0"/>
              <a:t>Sig      f     </a:t>
            </a:r>
            <a:r>
              <a:rPr lang="en-US" sz="4000" b="1" dirty="0" err="1"/>
              <a:t>ss</a:t>
            </a:r>
            <a:r>
              <a:rPr lang="en-US" sz="4000" b="1" dirty="0"/>
              <a:t>       </a:t>
            </a:r>
            <a:r>
              <a:rPr lang="en-US" sz="4000" b="1" dirty="0" err="1"/>
              <a:t>p.r.n</a:t>
            </a:r>
            <a:endParaRPr lang="en-US" sz="4000" b="1" dirty="0"/>
          </a:p>
          <a:p>
            <a:pPr marL="0" indent="0">
              <a:buNone/>
            </a:pPr>
            <a:r>
              <a:rPr lang="en-US" sz="4000" b="1" dirty="0">
                <a:solidFill>
                  <a:schemeClr val="tx2">
                    <a:lumMod val="75000"/>
                  </a:schemeClr>
                </a:solidFill>
              </a:rPr>
              <a:t>Method:</a:t>
            </a:r>
          </a:p>
          <a:p>
            <a:pPr marL="0" indent="0">
              <a:buNone/>
            </a:pPr>
            <a:r>
              <a:rPr lang="en-US" sz="4000" b="1" dirty="0"/>
              <a:t>1.Mix </a:t>
            </a:r>
            <a:r>
              <a:rPr lang="en-US" sz="4000" b="1" dirty="0" err="1"/>
              <a:t>tolu</a:t>
            </a:r>
            <a:r>
              <a:rPr lang="en-US" sz="4000" b="1" dirty="0"/>
              <a:t> balsam </a:t>
            </a:r>
            <a:r>
              <a:rPr lang="en-US" sz="4000" b="1" dirty="0" err="1"/>
              <a:t>tr.with</a:t>
            </a:r>
            <a:r>
              <a:rPr lang="en-US" sz="4000" b="1" dirty="0"/>
              <a:t> 10 </a:t>
            </a:r>
            <a:r>
              <a:rPr lang="en-US" sz="4000" b="1" dirty="0" err="1"/>
              <a:t>gm</a:t>
            </a:r>
            <a:r>
              <a:rPr lang="en-US" sz="4000" b="1" dirty="0"/>
              <a:t> Mg carbonate and sucrose 60 g in a </a:t>
            </a:r>
            <a:r>
              <a:rPr lang="en-US" sz="4000" b="1" dirty="0" err="1"/>
              <a:t>mortor</a:t>
            </a:r>
            <a:r>
              <a:rPr lang="en-US" sz="4000" b="1" dirty="0"/>
              <a:t>.</a:t>
            </a:r>
          </a:p>
          <a:p>
            <a:pPr marL="0" indent="0">
              <a:buNone/>
            </a:pPr>
            <a:r>
              <a:rPr lang="en-US" sz="4000" b="1" dirty="0"/>
              <a:t>2.Gradualy add 430 ml D.W with trituration and filter </a:t>
            </a:r>
          </a:p>
          <a:p>
            <a:pPr marL="0" indent="0">
              <a:buNone/>
            </a:pPr>
            <a:r>
              <a:rPr lang="en-US" sz="4000" b="1" dirty="0"/>
              <a:t>3. </a:t>
            </a:r>
            <a:r>
              <a:rPr lang="en-US" sz="4000" b="1" dirty="0" err="1"/>
              <a:t>Disslove</a:t>
            </a:r>
            <a:r>
              <a:rPr lang="en-US" sz="4000" b="1" dirty="0"/>
              <a:t> the remainder of sucrose (760 g) in the clear </a:t>
            </a:r>
            <a:r>
              <a:rPr lang="en-US" sz="4000" b="1" dirty="0" err="1"/>
              <a:t>filterate</a:t>
            </a:r>
            <a:r>
              <a:rPr lang="en-US" sz="4000" b="1" dirty="0"/>
              <a:t> with gentle heating (not over 50 c)</a:t>
            </a:r>
          </a:p>
          <a:p>
            <a:pPr marL="0" indent="0">
              <a:buNone/>
            </a:pPr>
            <a:r>
              <a:rPr lang="en-US" sz="4000" b="1" dirty="0"/>
              <a:t>4.Strain the syrup .while warm and add D.W through strainer to make product .mix thoroughly .</a:t>
            </a:r>
          </a:p>
          <a:p>
            <a:pPr marL="0" indent="0">
              <a:buNone/>
            </a:pPr>
            <a:r>
              <a:rPr lang="en-US" sz="4000" dirty="0"/>
              <a:t> </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1648690"/>
            <a:ext cx="151533" cy="19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572" y="5036060"/>
            <a:ext cx="155106" cy="19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3222286"/>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639762"/>
          </a:xfrm>
        </p:spPr>
        <p:txBody>
          <a:bodyPr>
            <a:noAutofit/>
          </a:bodyPr>
          <a:lstStyle/>
          <a:p>
            <a:pPr algn="l"/>
            <a:r>
              <a:rPr lang="en-US" sz="3200" dirty="0">
                <a:solidFill>
                  <a:schemeClr val="bg2">
                    <a:lumMod val="50000"/>
                  </a:schemeClr>
                </a:solidFill>
              </a:rPr>
              <a:t>Notes </a:t>
            </a:r>
          </a:p>
        </p:txBody>
      </p:sp>
      <p:sp>
        <p:nvSpPr>
          <p:cNvPr id="3" name="Content Placeholder 2"/>
          <p:cNvSpPr>
            <a:spLocks noGrp="1"/>
          </p:cNvSpPr>
          <p:nvPr>
            <p:ph idx="1"/>
          </p:nvPr>
        </p:nvSpPr>
        <p:spPr>
          <a:xfrm>
            <a:off x="304800" y="990600"/>
            <a:ext cx="8382000" cy="4525963"/>
          </a:xfrm>
          <a:solidFill>
            <a:schemeClr val="accent3">
              <a:lumMod val="60000"/>
              <a:lumOff val="40000"/>
            </a:schemeClr>
          </a:solidFill>
        </p:spPr>
        <p:txBody>
          <a:bodyPr>
            <a:normAutofit/>
          </a:bodyPr>
          <a:lstStyle/>
          <a:p>
            <a:pPr>
              <a:buFont typeface="Wingdings" pitchFamily="2" charset="2"/>
              <a:buChar char="ü"/>
            </a:pPr>
            <a:r>
              <a:rPr lang="en-US" sz="2400" dirty="0" err="1"/>
              <a:t>Tolu</a:t>
            </a:r>
            <a:r>
              <a:rPr lang="en-US" sz="2400" dirty="0"/>
              <a:t> balsam syrup used as expectorant , </a:t>
            </a:r>
            <a:r>
              <a:rPr lang="en-US" sz="2400" dirty="0" err="1"/>
              <a:t>flavouring</a:t>
            </a:r>
            <a:r>
              <a:rPr lang="en-US" sz="2400" dirty="0"/>
              <a:t> agent .</a:t>
            </a:r>
          </a:p>
          <a:p>
            <a:pPr>
              <a:buFont typeface="Wingdings" pitchFamily="2" charset="2"/>
              <a:buChar char="ü"/>
            </a:pPr>
            <a:r>
              <a:rPr lang="en-US" sz="2400" dirty="0" err="1"/>
              <a:t>Tolu</a:t>
            </a:r>
            <a:r>
              <a:rPr lang="en-US" sz="2400" dirty="0"/>
              <a:t> balsam is soluble in alcohol , ether, chloroform but it is insoluble in water because it contain resins.</a:t>
            </a:r>
          </a:p>
          <a:p>
            <a:pPr>
              <a:buFont typeface="Wingdings" pitchFamily="2" charset="2"/>
              <a:buChar char="ü"/>
            </a:pPr>
            <a:r>
              <a:rPr lang="en-US" sz="2400" dirty="0"/>
              <a:t>Mg carbonate is very soluble in water and partially soluble in alcohol.</a:t>
            </a:r>
          </a:p>
          <a:p>
            <a:pPr>
              <a:buFont typeface="Wingdings" pitchFamily="2" charset="2"/>
              <a:buChar char="ü"/>
            </a:pPr>
            <a:r>
              <a:rPr lang="en-US" sz="2400" dirty="0"/>
              <a:t>Mg carbonate used as distributing agent for </a:t>
            </a:r>
            <a:r>
              <a:rPr lang="en-US" sz="2400" dirty="0" err="1"/>
              <a:t>tolu</a:t>
            </a:r>
            <a:r>
              <a:rPr lang="en-US" sz="2400" dirty="0"/>
              <a:t> balsam tr. Because it is alkaline and this help in dissolving the resinous content of the </a:t>
            </a:r>
            <a:r>
              <a:rPr lang="en-US" sz="2400" dirty="0" err="1"/>
              <a:t>tolu</a:t>
            </a:r>
            <a:r>
              <a:rPr lang="en-US" sz="2400" dirty="0"/>
              <a:t> balsam .</a:t>
            </a:r>
          </a:p>
        </p:txBody>
      </p:sp>
    </p:spTree>
    <p:extLst>
      <p:ext uri="{BB962C8B-B14F-4D97-AF65-F5344CB8AC3E}">
        <p14:creationId xmlns:p14="http://schemas.microsoft.com/office/powerpoint/2010/main" val="252999776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6110</TotalTime>
  <Words>1344</Words>
  <Application>Microsoft Office PowerPoint</Application>
  <PresentationFormat>On-screen Show (4:3)</PresentationFormat>
  <Paragraphs>147</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Agency FB</vt:lpstr>
      <vt:lpstr>Andalus</vt:lpstr>
      <vt:lpstr>Arial</vt:lpstr>
      <vt:lpstr>Calibri</vt:lpstr>
      <vt:lpstr>Wingdings</vt:lpstr>
      <vt:lpstr>Office Theme</vt:lpstr>
      <vt:lpstr>PowerPoint Presentation</vt:lpstr>
      <vt:lpstr>syrup</vt:lpstr>
      <vt:lpstr>Pharmaceutical classification of syrups according to their basic formulation</vt:lpstr>
      <vt:lpstr>Note :</vt:lpstr>
      <vt:lpstr>PowerPoint Presentation</vt:lpstr>
      <vt:lpstr>Hydrolysis of sucrose </vt:lpstr>
      <vt:lpstr>Simple syrup B.P</vt:lpstr>
      <vt:lpstr>Ipecac syrup</vt:lpstr>
      <vt:lpstr>Notes </vt:lpstr>
      <vt:lpstr>PowerPoint Presentation</vt:lpstr>
      <vt:lpstr>Hypophosphite syrup </vt:lpstr>
      <vt:lpstr>Sugar – free syrup (non - nutritive syrup)</vt:lpstr>
      <vt:lpstr>Sorbitol based syrup </vt:lpstr>
      <vt:lpstr>Sorbitol solution U.S.P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syrup</dc:title>
  <dc:creator>nora</dc:creator>
  <cp:lastModifiedBy>acer</cp:lastModifiedBy>
  <cp:revision>65</cp:revision>
  <cp:lastPrinted>2015-10-25T20:28:21Z</cp:lastPrinted>
  <dcterms:created xsi:type="dcterms:W3CDTF">2006-08-16T00:00:00Z</dcterms:created>
  <dcterms:modified xsi:type="dcterms:W3CDTF">2026-02-05T15:09:37Z</dcterms:modified>
</cp:coreProperties>
</file>