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63" r:id="rId2"/>
    <p:sldId id="276" r:id="rId3"/>
    <p:sldId id="277" r:id="rId4"/>
    <p:sldId id="278" r:id="rId5"/>
    <p:sldId id="264" r:id="rId6"/>
    <p:sldId id="273" r:id="rId7"/>
    <p:sldId id="274" r:id="rId8"/>
    <p:sldId id="267" r:id="rId9"/>
    <p:sldId id="268" r:id="rId10"/>
    <p:sldId id="269" r:id="rId11"/>
    <p:sldId id="270" r:id="rId12"/>
    <p:sldId id="27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16" autoAdjust="0"/>
    <p:restoredTop sz="94660"/>
  </p:normalViewPr>
  <p:slideViewPr>
    <p:cSldViewPr>
      <p:cViewPr varScale="1">
        <p:scale>
          <a:sx n="81" d="100"/>
          <a:sy n="81" d="100"/>
        </p:scale>
        <p:origin x="1560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0E6B26-6B51-4078-8EF5-F34ABA1A360D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9EB78-49F1-42A0-824A-D3557F5B6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6457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776" y="609600"/>
            <a:ext cx="8435424" cy="1325562"/>
          </a:xfr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/>
          <a:lstStyle/>
          <a:p>
            <a:r>
              <a:rPr lang="en-US" dirty="0"/>
              <a:t>Elixir 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110" y="2179556"/>
            <a:ext cx="3619500" cy="4152900"/>
          </a:xfrm>
        </p:spPr>
      </p:pic>
      <p:sp>
        <p:nvSpPr>
          <p:cNvPr id="5" name="Rectangle 4"/>
          <p:cNvSpPr/>
          <p:nvPr/>
        </p:nvSpPr>
        <p:spPr>
          <a:xfrm>
            <a:off x="5562600" y="4771072"/>
            <a:ext cx="32477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Lect. Dr. </a:t>
            </a:r>
            <a:r>
              <a:rPr lang="en-US" b="1" dirty="0" err="1"/>
              <a:t>ibtihal</a:t>
            </a:r>
            <a:r>
              <a:rPr lang="en-US" b="1" dirty="0"/>
              <a:t> </a:t>
            </a:r>
            <a:br>
              <a:rPr lang="en-US" b="1" dirty="0"/>
            </a:br>
            <a:r>
              <a:rPr lang="en-US" b="1" dirty="0"/>
              <a:t>Lect. Zahraa Amer</a:t>
            </a:r>
            <a:br>
              <a:rPr lang="en-US" b="1" dirty="0"/>
            </a:br>
            <a:r>
              <a:rPr lang="en-US" b="1" dirty="0" err="1"/>
              <a:t>assist.lec.Mustafa</a:t>
            </a:r>
            <a:r>
              <a:rPr lang="en-US" b="1" dirty="0"/>
              <a:t> </a:t>
            </a:r>
            <a:br>
              <a:rPr lang="en-US" b="1" dirty="0"/>
            </a:br>
            <a:r>
              <a:rPr lang="en-US" b="1" dirty="0"/>
              <a:t>assist. </a:t>
            </a:r>
            <a:r>
              <a:rPr lang="en-US" b="1" dirty="0" err="1"/>
              <a:t>Lec</a:t>
            </a:r>
            <a:r>
              <a:rPr lang="en-US" b="1" dirty="0"/>
              <a:t>. </a:t>
            </a:r>
            <a:r>
              <a:rPr lang="en-US" b="1" dirty="0" err="1"/>
              <a:t>lamyaa</a:t>
            </a:r>
            <a:endParaRPr lang="en-US" dirty="0"/>
          </a:p>
        </p:txBody>
      </p:sp>
      <p:pic>
        <p:nvPicPr>
          <p:cNvPr id="1026" name="Picture 2" descr="College of Pharmacy-Mustansiriyah University كلية الصيدلة ...">
            <a:extLst>
              <a:ext uri="{FF2B5EF4-FFF2-40B4-BE49-F238E27FC236}">
                <a16:creationId xmlns:a16="http://schemas.microsoft.com/office/drawing/2014/main" id="{C1DEC381-9D77-EF18-B01A-1C4103616C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61" y="205581"/>
            <a:ext cx="2143125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institute Logo">
            <a:extLst>
              <a:ext uri="{FF2B5EF4-FFF2-40B4-BE49-F238E27FC236}">
                <a16:creationId xmlns:a16="http://schemas.microsoft.com/office/drawing/2014/main" id="{AD45DC67-7209-E44D-BDD6-215FBF5C77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9145" y="286634"/>
            <a:ext cx="1881187" cy="187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6057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563562"/>
          </a:xfrm>
          <a:solidFill>
            <a:schemeClr val="accent6"/>
          </a:solidFill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Phenobarbital elixir  U.S.P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763000" cy="6019800"/>
          </a:xfrm>
          <a:solidFill>
            <a:srgbClr val="FFFF66"/>
          </a:solidFill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Rx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Phenobarbital                    4 g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Tr. of orange peel              30 ml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Solution of amaranth       10 ml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Alcohol                               125 ml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Glycerin                              450 ml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Syrup                                   250 ml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D.W         Q.S                       1000 ml</a:t>
            </a:r>
          </a:p>
          <a:p>
            <a:pPr marL="0" indent="0">
              <a:buNone/>
            </a:pPr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Method: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Dissolve the phenobarbital in alcohol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Add the tincture of orange peel ,glycerin, syrup, amaranth solution and add sufficient water to produce 1000 ml ,mix well and filter.</a:t>
            </a:r>
          </a:p>
          <a:p>
            <a:pPr marL="0" indent="0">
              <a:buNone/>
            </a:pPr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Notes :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phenobarbital elixir used as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sedetive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and hypnotic.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Glycerin used as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thicknening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agent ,also increase the solubility of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phenobarb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.</a:t>
            </a:r>
          </a:p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Tr.of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orange peel used as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flavouring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agent.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Solution of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ammaranth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used as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colouring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agent.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Syrup used as sweetening agent.</a:t>
            </a:r>
          </a:p>
          <a:p>
            <a:pPr marL="0" indent="0">
              <a:buNone/>
            </a:pPr>
            <a:endParaRPr lang="en-US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5204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381000"/>
          </a:xfrm>
          <a:solidFill>
            <a:schemeClr val="accent6"/>
          </a:solidFill>
        </p:spPr>
        <p:txBody>
          <a:bodyPr>
            <a:noAutofit/>
          </a:bodyPr>
          <a:lstStyle/>
          <a:p>
            <a:pPr algn="l"/>
            <a:r>
              <a:rPr lang="en-US" sz="3200" dirty="0"/>
              <a:t>Pediatric </a:t>
            </a:r>
            <a:r>
              <a:rPr lang="en-US" sz="3200" dirty="0" err="1"/>
              <a:t>paracetamol</a:t>
            </a:r>
            <a:r>
              <a:rPr lang="en-US" sz="3200" dirty="0"/>
              <a:t> elixir B.P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533400"/>
            <a:ext cx="8229600" cy="5715000"/>
          </a:xfrm>
          <a:solidFill>
            <a:srgbClr val="FFFF66"/>
          </a:solid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Rx</a:t>
            </a:r>
          </a:p>
          <a:p>
            <a:pPr marL="0" indent="0">
              <a:buNone/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Paracetamol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120 mg</a:t>
            </a:r>
          </a:p>
          <a:p>
            <a:pPr marL="0" indent="0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Alcohol                               0.5 ml</a:t>
            </a:r>
          </a:p>
          <a:p>
            <a:pPr marL="0" indent="0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Chloroform spirit              0.1 ml</a:t>
            </a:r>
          </a:p>
          <a:p>
            <a:pPr marL="0" indent="0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Propylene glycol                0.5 ml</a:t>
            </a:r>
          </a:p>
          <a:p>
            <a:pPr marL="0" indent="0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Conc. rose berry juice       0.125 ml</a:t>
            </a:r>
          </a:p>
          <a:p>
            <a:pPr marL="0" indent="0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Amaranth solution             0.01 ml</a:t>
            </a:r>
          </a:p>
          <a:p>
            <a:pPr marL="0" indent="0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Invert syrup                         1.375</a:t>
            </a:r>
          </a:p>
          <a:p>
            <a:pPr marL="0" indent="0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Glycerol      Q.S                    5ml</a:t>
            </a:r>
          </a:p>
          <a:p>
            <a:pPr marL="0" indent="0">
              <a:buNone/>
            </a:pPr>
            <a:r>
              <a:rPr lang="en-US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Method:</a:t>
            </a:r>
          </a:p>
          <a:p>
            <a:pPr marL="514350" indent="-514350">
              <a:buAutoNum type="arabicPeriod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Dissolve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paracetamol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in alcohol.</a:t>
            </a:r>
          </a:p>
          <a:p>
            <a:pPr marL="514350" indent="-514350">
              <a:buAutoNum type="arabicPeriod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Add chloroform spirit ,propylene glycol, juice, amaranth solution, invert syrup.</a:t>
            </a:r>
          </a:p>
          <a:p>
            <a:pPr marL="514350" indent="-514350">
              <a:buAutoNum type="arabicPeriod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Complete the volume by addition of glycerol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/>
            </a:pPr>
            <a:endParaRPr lang="en-US" sz="28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b="1" u="sng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7133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Rounded MT Bold" pitchFamily="34" charset="0"/>
              </a:rPr>
              <a:t>Thank</a:t>
            </a:r>
            <a:r>
              <a:rPr lang="en-US" dirty="0"/>
              <a:t> </a:t>
            </a:r>
            <a:r>
              <a:rPr lang="en-US" dirty="0">
                <a:latin typeface="Arial Rounded MT Bold" pitchFamily="34" charset="0"/>
              </a:rPr>
              <a:t>you </a:t>
            </a:r>
          </a:p>
        </p:txBody>
      </p:sp>
      <p:pic>
        <p:nvPicPr>
          <p:cNvPr id="1026" name="Picture 2" descr="C:\Users\nora\Pictures\60356-design-mascot-in-flask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0000"/>
                    </a14:imgEffect>
                    <a14:imgEffect>
                      <a14:brightnessContrast bright="-4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9018" y="1600200"/>
            <a:ext cx="4701381" cy="4800600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6800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C0002A8-E1BE-66E4-4C66-325D904A5D11}"/>
              </a:ext>
            </a:extLst>
          </p:cNvPr>
          <p:cNvSpPr txBox="1"/>
          <p:nvPr/>
        </p:nvSpPr>
        <p:spPr>
          <a:xfrm>
            <a:off x="762000" y="609600"/>
            <a:ext cx="76962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is clear, sweetened hydro-alcoholic solution. Alcoholic content vary from 10% to 12% and up to 40% Intended for oral use usually flavoured to enhance palatability. Usually less sweet than syrups and less viscous.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3345F0-2185-3C64-AF37-78AE0204C8C4}"/>
              </a:ext>
            </a:extLst>
          </p:cNvPr>
          <p:cNvSpPr txBox="1"/>
          <p:nvPr/>
        </p:nvSpPr>
        <p:spPr>
          <a:xfrm>
            <a:off x="762000" y="2915466"/>
            <a:ext cx="76200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They are classified into two classes,</a:t>
            </a:r>
          </a:p>
          <a:p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Medicated /Non-Medicated</a:t>
            </a:r>
          </a:p>
          <a:p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Medicated elixir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is used for therapeutic effects. Examples of medicated elixirs are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1. Antihistamine Elixir: Diphenhydramine HCl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2. Analgesic Elixir: acetaminophen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3. Antispasmodic Elixir: hyoscyamine sulfate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4. Sedative Elixir: phenobarbital</a:t>
            </a:r>
          </a:p>
        </p:txBody>
      </p:sp>
    </p:spTree>
    <p:extLst>
      <p:ext uri="{BB962C8B-B14F-4D97-AF65-F5344CB8AC3E}">
        <p14:creationId xmlns:p14="http://schemas.microsoft.com/office/powerpoint/2010/main" val="2408676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3D8F8E1-174B-90F3-1EBA-E3F6F051A5CD}"/>
              </a:ext>
            </a:extLst>
          </p:cNvPr>
          <p:cNvSpPr txBox="1"/>
          <p:nvPr/>
        </p:nvSpPr>
        <p:spPr>
          <a:xfrm>
            <a:off x="914400" y="1066800"/>
            <a:ext cx="6781800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 medicated elixirs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Do not contain any therapeutic agent can be used for dilution of an existing medicated elixir. These only contain Water, alcohol, sweetening agent and coloring agent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Most common non medicated elixir is following: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1- Aromatic elixir perfumes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2- Compound benzaldehyde elixir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3-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Isoalcoholic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elixir</a:t>
            </a:r>
          </a:p>
        </p:txBody>
      </p:sp>
    </p:spTree>
    <p:extLst>
      <p:ext uri="{BB962C8B-B14F-4D97-AF65-F5344CB8AC3E}">
        <p14:creationId xmlns:p14="http://schemas.microsoft.com/office/powerpoint/2010/main" val="1820574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20AA9CD-A653-6C99-B4F7-AF5A4F67DCB5}"/>
              </a:ext>
            </a:extLst>
          </p:cNvPr>
          <p:cNvSpPr txBox="1"/>
          <p:nvPr/>
        </p:nvSpPr>
        <p:spPr>
          <a:xfrm>
            <a:off x="381000" y="457200"/>
            <a:ext cx="815340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Advantages of Elixirs</a:t>
            </a:r>
          </a:p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1-Better able to maintain both water-soluble and alcohol-soluble components in solution.</a:t>
            </a:r>
          </a:p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2-Has a stable characteristic.</a:t>
            </a:r>
          </a:p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3-Easily prepared by simple solution.</a:t>
            </a:r>
          </a:p>
          <a:p>
            <a:r>
              <a:rPr lang="en-GB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Disadvantages</a:t>
            </a:r>
          </a:p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1-Less effective than syrups in masking taste of medicated substances.</a:t>
            </a:r>
          </a:p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2-Contains alcohol, accentuates saline taste of bromides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8169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  <a:solidFill>
            <a:schemeClr val="accent6"/>
          </a:solidFill>
        </p:spPr>
        <p:txBody>
          <a:bodyPr>
            <a:normAutofit fontScale="90000"/>
          </a:bodyPr>
          <a:lstStyle/>
          <a:p>
            <a:r>
              <a:rPr lang="en-US" dirty="0"/>
              <a:t>Elixirs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9E7BB72-D0B7-ED46-1461-69F02DF9C4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166018"/>
            <a:ext cx="89154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Components of an elixir</a:t>
            </a:r>
          </a:p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Purified water and alcohol are the main component of the elixir. This is employed as a co-solvent to ensure solubility of all ingredients. </a:t>
            </a:r>
          </a:p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the concentration of alcohol varies depending on the formulation. Generally, the concentration of alcohol is 8-10% v/v (Low alcoholic Elixir); however, in some preparations, the concentration of alcohol may be greater than 40% v/v.(High alcoholic Elixir)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20372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ECFA6DD-66C2-276E-5FA1-278637B993ED}"/>
              </a:ext>
            </a:extLst>
          </p:cNvPr>
          <p:cNvSpPr txBox="1"/>
          <p:nvPr/>
        </p:nvSpPr>
        <p:spPr>
          <a:xfrm>
            <a:off x="762000" y="243512"/>
            <a:ext cx="7696200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Polyol co-solvents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, e.g. propylene glycol, glycerol, may be employed to enhance the solubility of the therapeutic agent and associated excipients.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Sweetening agents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as Sucrose , saccharine, and sorbitol . Less concentration is required as compared to syrups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Flavors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GB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colors</a:t>
            </a:r>
            <a:r>
              <a:rPr lang="en-GB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All pharmaceutical elixirs contain </a:t>
            </a:r>
            <a:r>
              <a:rPr lang="en-GB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flavors</a:t>
            </a:r>
            <a:r>
              <a:rPr lang="en-GB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GB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colors</a:t>
            </a:r>
            <a:r>
              <a:rPr lang="en-GB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to increase the palatability and enhance the aesthetic qualities of the formulation.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Preservatives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Elixirs containing </a:t>
            </a:r>
            <a:r>
              <a:rPr lang="en-GB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than 10 to 12% of alcohol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are usually self-preserving and do not require the addition of an antimicrobial agent. Otherwise Parabens and Benzoates added.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4250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389078F-DB2C-547A-F53F-36FBC3579476}"/>
              </a:ext>
            </a:extLst>
          </p:cNvPr>
          <p:cNvSpPr txBox="1"/>
          <p:nvPr/>
        </p:nvSpPr>
        <p:spPr>
          <a:xfrm>
            <a:off x="1143000" y="609600"/>
            <a:ext cx="7239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 of preparation:</a:t>
            </a:r>
          </a:p>
          <a:p>
            <a:pPr marL="342900" indent="-342900">
              <a:buAutoNum type="arabicPeriod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Dissolve the water-soluble ingredients in part of the water,</a:t>
            </a:r>
          </a:p>
          <a:p>
            <a:pPr marL="342900" indent="-342900">
              <a:buAutoNum type="arabicPeriod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Dissolve the sucrose in it.</a:t>
            </a:r>
          </a:p>
          <a:p>
            <a:pPr marL="342900" indent="-342900">
              <a:buAutoNum type="arabicPeriod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Dissolve the other ingredients in the alcohol (5-40%)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8138869-7E1D-A5FA-65FC-05249D1F0E82}"/>
              </a:ext>
            </a:extLst>
          </p:cNvPr>
          <p:cNvSpPr txBox="1"/>
          <p:nvPr/>
        </p:nvSpPr>
        <p:spPr>
          <a:xfrm>
            <a:off x="1143000" y="1828800"/>
            <a:ext cx="7529052" cy="43704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AutoNum type="arabicPeriod" startAt="4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The aqueous solution is then added to the alcoholic solution with constant stirring and make up the volume with the solvent or vehicle specified in the formulation.</a:t>
            </a:r>
          </a:p>
          <a:p>
            <a:pPr marL="342900" indent="-342900">
              <a:buAutoNum type="arabicPeriod" startAt="4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Sucrose increases viscosity but decreases the solubility properties of water so in addition of viscosity-enhancing agents, e.g. hydrophilic polymers, may be required to optimize the rheological properties of elixirs.</a:t>
            </a:r>
          </a:p>
          <a:p>
            <a:pPr marL="342900" indent="-342900">
              <a:buAutoNum type="arabicPeriod" startAt="4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Elixirs should be brilliantly clear and therefore strained or filtered, if necessary, subjected to clarifying action of purified talc.</a:t>
            </a:r>
          </a:p>
          <a:p>
            <a:pPr marL="342900" indent="-342900">
              <a:buAutoNum type="arabicPeriod" startAt="4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Elixirs should be stored in tight ,light resistant containers and protected from excessive heat because of their usual content of volatile oil and alcohol.</a:t>
            </a:r>
          </a:p>
          <a:p>
            <a:pPr marL="342900" indent="-342900">
              <a:buAutoNum type="arabicPeriod" startAt="4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0332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458200" cy="685800"/>
          </a:xfrm>
          <a:solidFill>
            <a:schemeClr val="accent6"/>
          </a:solidFill>
        </p:spPr>
        <p:txBody>
          <a:bodyPr>
            <a:normAutofit/>
          </a:bodyPr>
          <a:lstStyle/>
          <a:p>
            <a:pPr algn="l"/>
            <a:r>
              <a:rPr lang="en-US" sz="3200" dirty="0"/>
              <a:t> Notes for Preparation of elixir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686800" cy="5943600"/>
          </a:xfrm>
          <a:solidFill>
            <a:srgbClr val="FFFF66"/>
          </a:solidFill>
        </p:spPr>
        <p:txBody>
          <a:bodyPr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Elixirs are usually prepared by simple solution method with agitation and / or by the admixture of two or more liquid ingredients.</a:t>
            </a: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Alcohol soluble and water soluble components are generally dissolved separately in alcohol and purified water, respectively. </a:t>
            </a:r>
            <a:r>
              <a:rPr lang="en-US" sz="2400" b="1" u="sng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Then the aqueous solution is added to alcoholic solution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rather than the reverse, in order to maintain the highest possible alcoholic strength at all times so that minimal separation of alcohol- soluble components occurs.  </a:t>
            </a: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When the two solutions are completely mixed the mixture is made to volume with specified solvent or vehicle.</a:t>
            </a:r>
          </a:p>
        </p:txBody>
      </p:sp>
    </p:spTree>
    <p:extLst>
      <p:ext uri="{BB962C8B-B14F-4D97-AF65-F5344CB8AC3E}">
        <p14:creationId xmlns:p14="http://schemas.microsoft.com/office/powerpoint/2010/main" val="2602822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75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75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250"/>
                            </p:stCondLst>
                            <p:childTnLst>
                              <p:par>
                                <p:cTn id="2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7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allAtOnce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763000" cy="609600"/>
          </a:xfrm>
          <a:solidFill>
            <a:schemeClr val="accent6"/>
          </a:solidFill>
        </p:spPr>
        <p:txBody>
          <a:bodyPr>
            <a:noAutofit/>
          </a:bodyPr>
          <a:lstStyle/>
          <a:p>
            <a:pPr algn="l"/>
            <a:r>
              <a:rPr lang="en-US" sz="3200" dirty="0"/>
              <a:t> Notes for Preparation of elixir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85800"/>
            <a:ext cx="8839200" cy="6019800"/>
          </a:xfrm>
          <a:solidFill>
            <a:srgbClr val="FFFF66"/>
          </a:solidFill>
        </p:spPr>
        <p:txBody>
          <a:bodyPr>
            <a:normAutofit/>
          </a:bodyPr>
          <a:lstStyle/>
          <a:p>
            <a:r>
              <a:rPr lang="en-US" sz="3300" dirty="0">
                <a:latin typeface="Arial" panose="020B0604020202020204" pitchFamily="34" charset="0"/>
                <a:cs typeface="Arial" panose="020B0604020202020204" pitchFamily="34" charset="0"/>
              </a:rPr>
              <a:t>In preparation of elixirs frequently the final mixture will not be clear (</a:t>
            </a:r>
            <a:r>
              <a:rPr lang="en-US" sz="3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cloud</a:t>
            </a:r>
            <a:r>
              <a:rPr lang="en-US" sz="3300" dirty="0">
                <a:latin typeface="Arial" panose="020B0604020202020204" pitchFamily="34" charset="0"/>
                <a:cs typeface="Arial" panose="020B0604020202020204" pitchFamily="34" charset="0"/>
              </a:rPr>
              <a:t>) due to separation of some </a:t>
            </a:r>
            <a:r>
              <a:rPr lang="en-US" sz="3300" dirty="0" err="1">
                <a:latin typeface="Arial" panose="020B0604020202020204" pitchFamily="34" charset="0"/>
                <a:cs typeface="Arial" panose="020B0604020202020204" pitchFamily="34" charset="0"/>
              </a:rPr>
              <a:t>flavouring</a:t>
            </a:r>
            <a:r>
              <a:rPr lang="en-US" sz="3300" dirty="0">
                <a:latin typeface="Arial" panose="020B0604020202020204" pitchFamily="34" charset="0"/>
                <a:cs typeface="Arial" panose="020B0604020202020204" pitchFamily="34" charset="0"/>
              </a:rPr>
              <a:t> oils by reduced alcoholic concentrations. If this occurs the elixir is usually permitted to </a:t>
            </a:r>
            <a:r>
              <a:rPr lang="en-US" sz="3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 for a prescribed number of hours </a:t>
            </a:r>
            <a:r>
              <a:rPr lang="en-US" sz="3300" dirty="0">
                <a:latin typeface="Arial" panose="020B0604020202020204" pitchFamily="34" charset="0"/>
                <a:cs typeface="Arial" panose="020B0604020202020204" pitchFamily="34" charset="0"/>
              </a:rPr>
              <a:t>, to ensure the saturation of hydro-alcoholic solvents and to permit the oil globules to coalesce so that they are more easily removed by </a:t>
            </a:r>
            <a:r>
              <a:rPr lang="en-US" sz="3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filtration</a:t>
            </a:r>
            <a:r>
              <a:rPr lang="en-US" sz="33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465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75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75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allAtOnce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2515</TotalTime>
  <Words>904</Words>
  <Application>Microsoft Office PowerPoint</Application>
  <PresentationFormat>On-screen Show (4:3)</PresentationFormat>
  <Paragraphs>85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Arial Rounded MT Bold</vt:lpstr>
      <vt:lpstr>Calibri</vt:lpstr>
      <vt:lpstr>Office Theme</vt:lpstr>
      <vt:lpstr>Elixir </vt:lpstr>
      <vt:lpstr>PowerPoint Presentation</vt:lpstr>
      <vt:lpstr>PowerPoint Presentation</vt:lpstr>
      <vt:lpstr>PowerPoint Presentation</vt:lpstr>
      <vt:lpstr>Elixirs </vt:lpstr>
      <vt:lpstr>PowerPoint Presentation</vt:lpstr>
      <vt:lpstr>PowerPoint Presentation</vt:lpstr>
      <vt:lpstr> Notes for Preparation of elixir</vt:lpstr>
      <vt:lpstr> Notes for Preparation of elixir</vt:lpstr>
      <vt:lpstr>Phenobarbital elixir  U.S.P</vt:lpstr>
      <vt:lpstr>Pediatric paracetamol elixir B.P</vt:lpstr>
      <vt:lpstr>Thank you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Spirits</dc:title>
  <dc:creator>nora</dc:creator>
  <cp:lastModifiedBy>acer</cp:lastModifiedBy>
  <cp:revision>59</cp:revision>
  <cp:lastPrinted>2015-11-01T17:30:19Z</cp:lastPrinted>
  <dcterms:created xsi:type="dcterms:W3CDTF">2006-08-16T00:00:00Z</dcterms:created>
  <dcterms:modified xsi:type="dcterms:W3CDTF">2026-02-05T15:09:13Z</dcterms:modified>
</cp:coreProperties>
</file>