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8EE8696-7C4D-4081-B3E4-C6B060D5F44A}" type="datetimeFigureOut">
              <a:rPr lang="en-US" smtClean="0"/>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453208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8EE8696-7C4D-4081-B3E4-C6B060D5F44A}" type="datetimeFigureOut">
              <a:rPr lang="en-US" smtClean="0"/>
              <a:t>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2662109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8EE8696-7C4D-4081-B3E4-C6B060D5F44A}" type="datetimeFigureOut">
              <a:rPr lang="en-US" smtClean="0"/>
              <a:t>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1566923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E8696-7C4D-4081-B3E4-C6B060D5F44A}" type="datetimeFigureOut">
              <a:rPr lang="en-US" smtClean="0"/>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2335131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8EE8696-7C4D-4081-B3E4-C6B060D5F44A}" type="datetimeFigureOut">
              <a:rPr lang="en-US" smtClean="0"/>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309291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18EE8696-7C4D-4081-B3E4-C6B060D5F44A}" type="datetimeFigureOut">
              <a:rPr lang="en-US" smtClean="0"/>
              <a:t>2/5/2026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1162418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18EE8696-7C4D-4081-B3E4-C6B060D5F44A}" type="datetimeFigureOut">
              <a:rPr lang="en-US" smtClean="0"/>
              <a:t>2/5/2026</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3885799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18EE8696-7C4D-4081-B3E4-C6B060D5F44A}" type="datetimeFigureOut">
              <a:rPr lang="en-US" smtClean="0"/>
              <a:t>2/5/2026</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4232691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8EE8696-7C4D-4081-B3E4-C6B060D5F44A}" type="datetimeFigureOut">
              <a:rPr lang="en-US" smtClean="0"/>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2898479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8EE8696-7C4D-4081-B3E4-C6B060D5F44A}" type="datetimeFigureOut">
              <a:rPr lang="en-US" smtClean="0"/>
              <a:t>2/5/2026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447192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8EE8696-7C4D-4081-B3E4-C6B060D5F44A}" type="datetimeFigureOut">
              <a:rPr lang="en-US" smtClean="0"/>
              <a:t>2/5/2026</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433935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18EE8696-7C4D-4081-B3E4-C6B060D5F44A}" type="datetimeFigureOut">
              <a:rPr lang="en-US" smtClean="0"/>
              <a:t>2/5/2026</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9B4477DC-78F2-46C4-B507-03E5F15688BE}" type="slidenum">
              <a:rPr lang="en-US" smtClean="0"/>
              <a:t>‹#›</a:t>
            </a:fld>
            <a:endParaRPr lang="en-US"/>
          </a:p>
        </p:txBody>
      </p:sp>
    </p:spTree>
    <p:extLst>
      <p:ext uri="{BB962C8B-B14F-4D97-AF65-F5344CB8AC3E}">
        <p14:creationId xmlns:p14="http://schemas.microsoft.com/office/powerpoint/2010/main" val="37101189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420" y="185573"/>
            <a:ext cx="7315200" cy="3255264"/>
          </a:xfrm>
        </p:spPr>
        <p:txBody>
          <a:bodyPr/>
          <a:lstStyle/>
          <a:p>
            <a:r>
              <a:rPr lang="en-US" b="1" dirty="0"/>
              <a:t>AROMATIC WATERS (AQUA AROMATICA)</a:t>
            </a:r>
            <a:endParaRPr lang="en-US" dirty="0"/>
          </a:p>
        </p:txBody>
      </p:sp>
      <p:pic>
        <p:nvPicPr>
          <p:cNvPr id="4" name="Image 15" descr="نتيجة بحث الصور عن ‪aromatic water‬‏"/>
          <p:cNvPicPr/>
          <p:nvPr/>
        </p:nvPicPr>
        <p:blipFill>
          <a:blip r:embed="rId2" cstate="print"/>
          <a:stretch>
            <a:fillRect/>
          </a:stretch>
        </p:blipFill>
        <p:spPr>
          <a:xfrm>
            <a:off x="8358351" y="3336334"/>
            <a:ext cx="3514725" cy="265684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ctangle 4"/>
          <p:cNvSpPr/>
          <p:nvPr/>
        </p:nvSpPr>
        <p:spPr>
          <a:xfrm>
            <a:off x="896982" y="4100287"/>
            <a:ext cx="6487886" cy="1815882"/>
          </a:xfrm>
          <a:prstGeom prst="rect">
            <a:avLst/>
          </a:prstGeom>
        </p:spPr>
        <p:txBody>
          <a:bodyPr wrap="square">
            <a:spAutoFit/>
          </a:bodyPr>
          <a:lstStyle/>
          <a:p>
            <a:r>
              <a:rPr lang="en-US" sz="2800" b="1" i="1" dirty="0"/>
              <a:t>Lect. Dr. </a:t>
            </a:r>
            <a:r>
              <a:rPr lang="en-US" sz="2800" b="1" i="1" dirty="0" err="1"/>
              <a:t>ibtihal</a:t>
            </a:r>
            <a:r>
              <a:rPr lang="en-US" sz="2800" b="1" i="1" dirty="0"/>
              <a:t> </a:t>
            </a:r>
            <a:br>
              <a:rPr lang="en-US" sz="2800" b="1" i="1" dirty="0"/>
            </a:br>
            <a:r>
              <a:rPr lang="en-US" sz="2800" b="1" i="1" dirty="0"/>
              <a:t>Lect. </a:t>
            </a:r>
            <a:r>
              <a:rPr lang="en-US" sz="2800" b="1" i="1" dirty="0" err="1"/>
              <a:t>zahraa</a:t>
            </a:r>
            <a:br>
              <a:rPr lang="en-US" sz="2800" b="1" i="1" dirty="0"/>
            </a:br>
            <a:r>
              <a:rPr lang="en-US" sz="2800" b="1" i="1" dirty="0" err="1"/>
              <a:t>Assist.lec.Mustafa</a:t>
            </a:r>
            <a:r>
              <a:rPr lang="en-US" sz="2800" b="1" i="1" dirty="0"/>
              <a:t> </a:t>
            </a:r>
            <a:r>
              <a:rPr lang="en-US" sz="2800" b="1" i="1" dirty="0" err="1"/>
              <a:t>M.Noori</a:t>
            </a:r>
            <a:br>
              <a:rPr lang="en-US" sz="2800" b="1" i="1" dirty="0"/>
            </a:br>
            <a:r>
              <a:rPr lang="en-US" sz="2800" b="1" i="1" dirty="0"/>
              <a:t>Assist. </a:t>
            </a:r>
            <a:r>
              <a:rPr lang="en-US" sz="2800" b="1" i="1" dirty="0" err="1"/>
              <a:t>Lec</a:t>
            </a:r>
            <a:r>
              <a:rPr lang="en-US" sz="2800" b="1" i="1" dirty="0"/>
              <a:t>. </a:t>
            </a:r>
            <a:r>
              <a:rPr lang="en-US" sz="2800" b="1" i="1" dirty="0" err="1"/>
              <a:t>lamyaa</a:t>
            </a:r>
            <a:endParaRPr lang="en-US" sz="2800" b="1" i="1" dirty="0"/>
          </a:p>
        </p:txBody>
      </p:sp>
      <p:pic>
        <p:nvPicPr>
          <p:cNvPr id="1026" name="Picture 2" descr="institute Logo">
            <a:extLst>
              <a:ext uri="{FF2B5EF4-FFF2-40B4-BE49-F238E27FC236}">
                <a16:creationId xmlns:a16="http://schemas.microsoft.com/office/drawing/2014/main" id="{DABB7D8F-6373-247D-72B3-3728119E12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58400" y="185573"/>
            <a:ext cx="2001625" cy="199655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ollege of Pharmacy-Mustansiriyah University كلية الصيدلة ...">
            <a:extLst>
              <a:ext uri="{FF2B5EF4-FFF2-40B4-BE49-F238E27FC236}">
                <a16:creationId xmlns:a16="http://schemas.microsoft.com/office/drawing/2014/main" id="{38F37C0C-4FEA-DE6A-B743-E8D3CE9653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04517" y="185573"/>
            <a:ext cx="1742275" cy="17345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8486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Preservation of Aromatic Waters</a:t>
            </a:r>
          </a:p>
        </p:txBody>
      </p:sp>
      <p:sp>
        <p:nvSpPr>
          <p:cNvPr id="3" name="Content Placeholder 2"/>
          <p:cNvSpPr>
            <a:spLocks noGrp="1"/>
          </p:cNvSpPr>
          <p:nvPr>
            <p:ph idx="1"/>
          </p:nvPr>
        </p:nvSpPr>
        <p:spPr/>
        <p:txBody>
          <a:bodyPr/>
          <a:lstStyle/>
          <a:p>
            <a:pPr marL="0" indent="0">
              <a:buNone/>
            </a:pPr>
            <a:r>
              <a:rPr lang="en-US" sz="3600" dirty="0"/>
              <a:t>Aromatic waters should be freshly prepared and should not be made in larger quantities than can be used within a reasonable time as they deteriorated when kept too long, usually through the development of micro-organisms" all traces of their agreeable odour disappearing.</a:t>
            </a:r>
          </a:p>
          <a:p>
            <a:endParaRPr lang="en-US" dirty="0"/>
          </a:p>
        </p:txBody>
      </p:sp>
    </p:spTree>
    <p:extLst>
      <p:ext uri="{BB962C8B-B14F-4D97-AF65-F5344CB8AC3E}">
        <p14:creationId xmlns:p14="http://schemas.microsoft.com/office/powerpoint/2010/main" val="2019496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a:t>Notes</a:t>
            </a:r>
            <a:endParaRPr lang="en-US" dirty="0"/>
          </a:p>
        </p:txBody>
      </p:sp>
      <p:sp>
        <p:nvSpPr>
          <p:cNvPr id="3" name="Content Placeholder 2"/>
          <p:cNvSpPr>
            <a:spLocks noGrp="1"/>
          </p:cNvSpPr>
          <p:nvPr>
            <p:ph idx="1"/>
          </p:nvPr>
        </p:nvSpPr>
        <p:spPr>
          <a:xfrm>
            <a:off x="3869267" y="864107"/>
            <a:ext cx="7660881" cy="5615069"/>
          </a:xfrm>
        </p:spPr>
        <p:txBody>
          <a:bodyPr>
            <a:noAutofit/>
          </a:bodyPr>
          <a:lstStyle/>
          <a:p>
            <a:pPr lvl="0"/>
            <a:r>
              <a:rPr lang="en-US" sz="2800" dirty="0"/>
              <a:t>To avoid as far as possible the presence of micro- organisms the water used for preparing aromatic water should be recently boiled, distilled water, as that ordinary distilled water is usually contaminated by the presence' of such micro-organisms. No preservative should be added to aromatic waters.</a:t>
            </a:r>
          </a:p>
          <a:p>
            <a:pPr lvl="0"/>
            <a:r>
              <a:rPr lang="en-US" sz="2800" dirty="0"/>
              <a:t>If they become cloudy or otherwise deteriorate, they should be discarded. Alcohol should not be added as preservative:. Moreover, aromatic water should be protected from strong light; and freezing, which hasten decomposition.</a:t>
            </a:r>
          </a:p>
        </p:txBody>
      </p:sp>
    </p:spTree>
    <p:extLst>
      <p:ext uri="{BB962C8B-B14F-4D97-AF65-F5344CB8AC3E}">
        <p14:creationId xmlns:p14="http://schemas.microsoft.com/office/powerpoint/2010/main" val="4255418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Camphor water: Aqua camphorae :</a:t>
            </a:r>
            <a:br>
              <a:rPr lang="en-US" b="1" i="1" dirty="0"/>
            </a:br>
            <a:endParaRPr lang="en-US" dirty="0"/>
          </a:p>
        </p:txBody>
      </p:sp>
      <p:sp>
        <p:nvSpPr>
          <p:cNvPr id="3" name="Content Placeholder 2"/>
          <p:cNvSpPr>
            <a:spLocks noGrp="1"/>
          </p:cNvSpPr>
          <p:nvPr>
            <p:ph idx="1"/>
          </p:nvPr>
        </p:nvSpPr>
        <p:spPr>
          <a:xfrm>
            <a:off x="3494798" y="864108"/>
            <a:ext cx="7315200" cy="5658612"/>
          </a:xfrm>
        </p:spPr>
        <p:txBody>
          <a:bodyPr>
            <a:normAutofit lnSpcReduction="10000"/>
          </a:bodyPr>
          <a:lstStyle/>
          <a:p>
            <a:pPr marL="0" indent="0">
              <a:buNone/>
            </a:pPr>
            <a:r>
              <a:rPr lang="en-US" sz="3000" dirty="0"/>
              <a:t>Camphor water is a saturated aqueous solution of camphor.</a:t>
            </a:r>
            <a:endParaRPr lang="en-US" sz="1250" dirty="0"/>
          </a:p>
          <a:p>
            <a:pPr marL="0" indent="0">
              <a:buNone/>
            </a:pPr>
            <a:r>
              <a:rPr lang="en-US" sz="3000" dirty="0"/>
              <a:t>It is the only aromatic water prepared from a solid.</a:t>
            </a:r>
            <a:endParaRPr lang="en-US" sz="1250" dirty="0"/>
          </a:p>
          <a:p>
            <a:pPr marL="0" indent="0">
              <a:buNone/>
            </a:pPr>
            <a:r>
              <a:rPr lang="en-US" sz="3200" dirty="0"/>
              <a:t>Rx/</a:t>
            </a:r>
            <a:endParaRPr lang="en-US" sz="1100" dirty="0"/>
          </a:p>
          <a:p>
            <a:r>
              <a:rPr lang="en-US" sz="3200" dirty="0"/>
              <a:t>Camphor	1 gm</a:t>
            </a:r>
            <a:endParaRPr lang="en-US" sz="1100" dirty="0"/>
          </a:p>
          <a:p>
            <a:r>
              <a:rPr lang="en-US" sz="3200" dirty="0"/>
              <a:t>Alcohol	15 ml. </a:t>
            </a:r>
          </a:p>
          <a:p>
            <a:r>
              <a:rPr lang="en-US" sz="3200" dirty="0"/>
              <a:t>Purified water to	1000 ml.</a:t>
            </a:r>
          </a:p>
          <a:p>
            <a:r>
              <a:rPr lang="en-US" sz="3200" dirty="0"/>
              <a:t> </a:t>
            </a:r>
            <a:r>
              <a:rPr lang="en-US" sz="3200" dirty="0" err="1"/>
              <a:t>Mitte</a:t>
            </a:r>
            <a:r>
              <a:rPr lang="en-US" sz="3200" dirty="0"/>
              <a:t> 100 ml</a:t>
            </a:r>
          </a:p>
          <a:p>
            <a:pPr marL="0" indent="0">
              <a:buNone/>
            </a:pPr>
            <a:r>
              <a:rPr lang="en-US" sz="3200" dirty="0"/>
              <a:t>Uses: as carminative internally and antiseptic </a:t>
            </a:r>
            <a:r>
              <a:rPr lang="en-US" sz="3200" dirty="0" err="1"/>
              <a:t>externaly</a:t>
            </a:r>
            <a:endParaRPr lang="en-US" sz="1100" dirty="0"/>
          </a:p>
          <a:p>
            <a:pPr marL="0" indent="0">
              <a:buNone/>
            </a:pPr>
            <a:endParaRPr lang="en-US" dirty="0"/>
          </a:p>
        </p:txBody>
      </p:sp>
    </p:spTree>
    <p:extLst>
      <p:ext uri="{BB962C8B-B14F-4D97-AF65-F5344CB8AC3E}">
        <p14:creationId xmlns:p14="http://schemas.microsoft.com/office/powerpoint/2010/main" val="1407395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Method of preparation</a:t>
            </a:r>
          </a:p>
        </p:txBody>
      </p:sp>
      <p:sp>
        <p:nvSpPr>
          <p:cNvPr id="3" name="Content Placeholder 2"/>
          <p:cNvSpPr>
            <a:spLocks noGrp="1"/>
          </p:cNvSpPr>
          <p:nvPr>
            <p:ph idx="1"/>
          </p:nvPr>
        </p:nvSpPr>
        <p:spPr/>
        <p:txBody>
          <a:bodyPr/>
          <a:lstStyle/>
          <a:p>
            <a:pPr lvl="0"/>
            <a:r>
              <a:rPr lang="en-US" sz="3600" dirty="0"/>
              <a:t>Dissolve the camphor in the alcohol and add purified water to  this alcoholic solution  in successive portions, shaking vigorously after each addition until all the camphor is dissolved.</a:t>
            </a:r>
          </a:p>
          <a:p>
            <a:pPr lvl="0"/>
            <a:r>
              <a:rPr lang="en-US" sz="3600" dirty="0"/>
              <a:t>Adjust to the required volume with purified water.</a:t>
            </a:r>
          </a:p>
          <a:p>
            <a:endParaRPr lang="en-US" dirty="0"/>
          </a:p>
        </p:txBody>
      </p:sp>
    </p:spTree>
    <p:extLst>
      <p:ext uri="{BB962C8B-B14F-4D97-AF65-F5344CB8AC3E}">
        <p14:creationId xmlns:p14="http://schemas.microsoft.com/office/powerpoint/2010/main" val="1456208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Peppermint water (Aqua </a:t>
            </a:r>
            <a:r>
              <a:rPr lang="en-US" sz="4000" dirty="0" err="1"/>
              <a:t>menthae</a:t>
            </a:r>
            <a:r>
              <a:rPr lang="en-US" sz="4000" dirty="0"/>
              <a:t>)</a:t>
            </a:r>
          </a:p>
        </p:txBody>
      </p:sp>
      <p:sp>
        <p:nvSpPr>
          <p:cNvPr id="3" name="Content Placeholder 2"/>
          <p:cNvSpPr>
            <a:spLocks noGrp="1"/>
          </p:cNvSpPr>
          <p:nvPr>
            <p:ph idx="1"/>
          </p:nvPr>
        </p:nvSpPr>
        <p:spPr>
          <a:xfrm>
            <a:off x="3869267" y="864107"/>
            <a:ext cx="7478001" cy="5527983"/>
          </a:xfrm>
        </p:spPr>
        <p:txBody>
          <a:bodyPr>
            <a:normAutofit/>
          </a:bodyPr>
          <a:lstStyle/>
          <a:p>
            <a:pPr marL="0" indent="0">
              <a:buNone/>
            </a:pPr>
            <a:r>
              <a:rPr lang="en-US" sz="3400" dirty="0"/>
              <a:t>Peppermint water is a clear saturated aqueous solution of peppermint oil in distilled water. .</a:t>
            </a:r>
          </a:p>
          <a:p>
            <a:pPr marL="0" indent="0">
              <a:buNone/>
            </a:pPr>
            <a:r>
              <a:rPr lang="en-US" sz="3200" dirty="0"/>
              <a:t>Rx/</a:t>
            </a:r>
          </a:p>
          <a:p>
            <a:r>
              <a:rPr lang="en-US" sz="3200" dirty="0"/>
              <a:t>Peppermint oil	1.5 ml</a:t>
            </a:r>
          </a:p>
          <a:p>
            <a:r>
              <a:rPr lang="en-US" sz="3200" dirty="0"/>
              <a:t> Talc		15 gm</a:t>
            </a:r>
          </a:p>
          <a:p>
            <a:r>
              <a:rPr lang="en-US" sz="3200" dirty="0"/>
              <a:t>Purified water	1000 ml </a:t>
            </a:r>
          </a:p>
          <a:p>
            <a:r>
              <a:rPr lang="en-US" sz="3200" dirty="0" err="1"/>
              <a:t>Mitte</a:t>
            </a:r>
            <a:r>
              <a:rPr lang="en-US" sz="3200" dirty="0"/>
              <a:t>	100ml</a:t>
            </a:r>
          </a:p>
          <a:p>
            <a:pPr marL="0" indent="0">
              <a:buNone/>
            </a:pPr>
            <a:r>
              <a:rPr lang="en-US" sz="3200" b="1" i="1" dirty="0"/>
              <a:t>Uses: </a:t>
            </a:r>
            <a:r>
              <a:rPr lang="en-US" sz="3200" i="1" dirty="0"/>
              <a:t>Carminative</a:t>
            </a:r>
            <a:r>
              <a:rPr lang="en-US" sz="3200" dirty="0"/>
              <a:t> and flavoring vehicle, mildly sedative to the stomach.</a:t>
            </a:r>
          </a:p>
          <a:p>
            <a:endParaRPr lang="en-US" dirty="0"/>
          </a:p>
        </p:txBody>
      </p:sp>
    </p:spTree>
    <p:extLst>
      <p:ext uri="{BB962C8B-B14F-4D97-AF65-F5344CB8AC3E}">
        <p14:creationId xmlns:p14="http://schemas.microsoft.com/office/powerpoint/2010/main" val="554603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Method of preparation</a:t>
            </a:r>
          </a:p>
        </p:txBody>
      </p:sp>
      <p:sp>
        <p:nvSpPr>
          <p:cNvPr id="3" name="Content Placeholder 2"/>
          <p:cNvSpPr>
            <a:spLocks noGrp="1"/>
          </p:cNvSpPr>
          <p:nvPr>
            <p:ph idx="1"/>
          </p:nvPr>
        </p:nvSpPr>
        <p:spPr/>
        <p:txBody>
          <a:bodyPr>
            <a:noAutofit/>
          </a:bodyPr>
          <a:lstStyle/>
          <a:p>
            <a:pPr marL="0" indent="0">
              <a:buNone/>
            </a:pPr>
            <a:endParaRPr lang="en-US" sz="1800" dirty="0"/>
          </a:p>
          <a:p>
            <a:r>
              <a:rPr lang="en-US" sz="2800" dirty="0"/>
              <a:t>Triturate the peppermint oil with powder talc in a mortar till well mixed.</a:t>
            </a:r>
            <a:endParaRPr lang="en-US" sz="1400" dirty="0"/>
          </a:p>
          <a:p>
            <a:r>
              <a:rPr lang="en-US" sz="2800" dirty="0"/>
              <a:t>Add gradually purified water in portions and triturate.</a:t>
            </a:r>
            <a:endParaRPr lang="en-US" sz="1400" dirty="0"/>
          </a:p>
          <a:p>
            <a:r>
              <a:rPr lang="en-US" sz="2800" dirty="0"/>
              <a:t>Transfer the content of the mortar to a suitable bottle and rinse the mortar with the remaining water adding the rinsing to the contents of the bottle.</a:t>
            </a:r>
            <a:endParaRPr lang="en-US" sz="1400" dirty="0"/>
          </a:p>
          <a:p>
            <a:r>
              <a:rPr lang="en-US" sz="2800" dirty="0"/>
              <a:t>Shake the bottle for 10 minutes.</a:t>
            </a:r>
            <a:endParaRPr lang="en-US" sz="1400" dirty="0"/>
          </a:p>
          <a:p>
            <a:r>
              <a:rPr lang="en-US" sz="2800" dirty="0"/>
              <a:t>Filter through a dry small filter paper.</a:t>
            </a:r>
            <a:endParaRPr lang="en-US" sz="1400" dirty="0"/>
          </a:p>
          <a:p>
            <a:r>
              <a:rPr lang="en-US" sz="2800" dirty="0"/>
              <a:t>Return the first portion of the filtrate and re-filter it again</a:t>
            </a:r>
            <a:endParaRPr lang="en-US" sz="1400" dirty="0"/>
          </a:p>
          <a:p>
            <a:r>
              <a:rPr lang="en-US" sz="2800" dirty="0"/>
              <a:t>If the filtrate remains turbid, re-filter it till become clear</a:t>
            </a:r>
            <a:endParaRPr lang="en-US" sz="1400" dirty="0"/>
          </a:p>
        </p:txBody>
      </p:sp>
    </p:spTree>
    <p:extLst>
      <p:ext uri="{BB962C8B-B14F-4D97-AF65-F5344CB8AC3E}">
        <p14:creationId xmlns:p14="http://schemas.microsoft.com/office/powerpoint/2010/main" val="35206407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Thank You</a:t>
            </a:r>
            <a:endParaRPr lang="en-US" dirty="0"/>
          </a:p>
        </p:txBody>
      </p:sp>
    </p:spTree>
    <p:extLst>
      <p:ext uri="{BB962C8B-B14F-4D97-AF65-F5344CB8AC3E}">
        <p14:creationId xmlns:p14="http://schemas.microsoft.com/office/powerpoint/2010/main" val="1097419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AROMATIC WATERS</a:t>
            </a:r>
            <a:endParaRPr lang="en-US" sz="4400" dirty="0"/>
          </a:p>
        </p:txBody>
      </p:sp>
      <p:sp>
        <p:nvSpPr>
          <p:cNvPr id="3" name="Content Placeholder 2"/>
          <p:cNvSpPr>
            <a:spLocks noGrp="1"/>
          </p:cNvSpPr>
          <p:nvPr>
            <p:ph idx="1"/>
          </p:nvPr>
        </p:nvSpPr>
        <p:spPr/>
        <p:txBody>
          <a:bodyPr/>
          <a:lstStyle/>
          <a:p>
            <a:pPr marL="0" indent="0">
              <a:buNone/>
            </a:pPr>
            <a:r>
              <a:rPr lang="en-US" sz="4000" dirty="0"/>
              <a:t>Aromatic waters are colorless , clear and free from fibers, particles contains more or less saturated clear or almost clear aqueous or weak alcoholic solutions of volatile oils or other odoriferous volatile substances</a:t>
            </a:r>
            <a:r>
              <a:rPr lang="en-US" dirty="0"/>
              <a:t>.</a:t>
            </a:r>
          </a:p>
        </p:txBody>
      </p:sp>
    </p:spTree>
    <p:extLst>
      <p:ext uri="{BB962C8B-B14F-4D97-AF65-F5344CB8AC3E}">
        <p14:creationId xmlns:p14="http://schemas.microsoft.com/office/powerpoint/2010/main" val="772791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Uses of Aromatic Waters</a:t>
            </a:r>
          </a:p>
        </p:txBody>
      </p:sp>
      <p:sp>
        <p:nvSpPr>
          <p:cNvPr id="3" name="Content Placeholder 2"/>
          <p:cNvSpPr>
            <a:spLocks noGrp="1"/>
          </p:cNvSpPr>
          <p:nvPr>
            <p:ph idx="1"/>
          </p:nvPr>
        </p:nvSpPr>
        <p:spPr>
          <a:xfrm>
            <a:off x="3869268" y="864107"/>
            <a:ext cx="7315200" cy="5554109"/>
          </a:xfrm>
        </p:spPr>
        <p:txBody>
          <a:bodyPr>
            <a:normAutofit/>
          </a:bodyPr>
          <a:lstStyle/>
          <a:p>
            <a:pPr lvl="0"/>
            <a:r>
              <a:rPr lang="en-US" sz="2800" dirty="0"/>
              <a:t>They provide pleasantly </a:t>
            </a:r>
            <a:r>
              <a:rPr lang="en-US" sz="2800" dirty="0" err="1"/>
              <a:t>flavoured</a:t>
            </a:r>
            <a:r>
              <a:rPr lang="en-US" sz="2800" dirty="0"/>
              <a:t> mediums for the administration of water-soluble medicinal.</a:t>
            </a:r>
          </a:p>
          <a:p>
            <a:pPr lvl="0"/>
            <a:r>
              <a:rPr lang="en-US" sz="2800" dirty="0"/>
              <a:t>They also mask the undesirable tastes in suspensions and emulsions.</a:t>
            </a:r>
          </a:p>
          <a:p>
            <a:r>
              <a:rPr lang="en-US" sz="2800" dirty="0"/>
              <a:t>Several aromatic waters are not used as vehicles for oral medication e.g. Rose water, </a:t>
            </a:r>
            <a:r>
              <a:rPr lang="en-US" sz="2800" dirty="0" err="1"/>
              <a:t>Hammemlis</a:t>
            </a:r>
            <a:r>
              <a:rPr lang="en-US" sz="2800" dirty="0"/>
              <a:t> water and Camphor water. Rose water is a perfume, </a:t>
            </a:r>
            <a:r>
              <a:rPr lang="en-US" sz="2800" dirty="0" err="1"/>
              <a:t>Hammdmlis</a:t>
            </a:r>
            <a:r>
              <a:rPr lang="en-US" sz="2800" dirty="0"/>
              <a:t> water is used as astringent in after shave lotions &amp; other cosmetic products, camphor water is frequently prescribed in eye drops and eye washes for its slight refreshing, . stimulating effect</a:t>
            </a:r>
          </a:p>
        </p:txBody>
      </p:sp>
    </p:spTree>
    <p:extLst>
      <p:ext uri="{BB962C8B-B14F-4D97-AF65-F5344CB8AC3E}">
        <p14:creationId xmlns:p14="http://schemas.microsoft.com/office/powerpoint/2010/main" val="3845308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Methods of preparation</a:t>
            </a:r>
          </a:p>
        </p:txBody>
      </p:sp>
      <p:sp>
        <p:nvSpPr>
          <p:cNvPr id="3" name="Content Placeholder 2"/>
          <p:cNvSpPr>
            <a:spLocks noGrp="1"/>
          </p:cNvSpPr>
          <p:nvPr>
            <p:ph idx="1"/>
          </p:nvPr>
        </p:nvSpPr>
        <p:spPr/>
        <p:txBody>
          <a:bodyPr/>
          <a:lstStyle/>
          <a:p>
            <a:pPr lvl="1"/>
            <a:r>
              <a:rPr lang="en-US" sz="3600" b="1" dirty="0"/>
              <a:t>Distillation Method .</a:t>
            </a:r>
            <a:endParaRPr lang="en-US" sz="3600" dirty="0"/>
          </a:p>
          <a:p>
            <a:pPr lvl="1"/>
            <a:r>
              <a:rPr lang="en-US" sz="3600" b="1" dirty="0"/>
              <a:t>Solution Method .</a:t>
            </a:r>
            <a:endParaRPr lang="en-US" sz="3600" dirty="0"/>
          </a:p>
          <a:p>
            <a:pPr lvl="1"/>
            <a:r>
              <a:rPr lang="en-US" sz="3600" b="1" dirty="0"/>
              <a:t>Alternative Method .</a:t>
            </a:r>
            <a:endParaRPr lang="en-US" sz="3600" dirty="0"/>
          </a:p>
          <a:p>
            <a:endParaRPr lang="en-US" dirty="0"/>
          </a:p>
        </p:txBody>
      </p:sp>
    </p:spTree>
    <p:extLst>
      <p:ext uri="{BB962C8B-B14F-4D97-AF65-F5344CB8AC3E}">
        <p14:creationId xmlns:p14="http://schemas.microsoft.com/office/powerpoint/2010/main" val="3107382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Distillation</a:t>
            </a:r>
            <a:endParaRPr lang="en-US" dirty="0"/>
          </a:p>
        </p:txBody>
      </p:sp>
      <p:sp>
        <p:nvSpPr>
          <p:cNvPr id="3" name="Content Placeholder 2"/>
          <p:cNvSpPr>
            <a:spLocks noGrp="1"/>
          </p:cNvSpPr>
          <p:nvPr>
            <p:ph idx="1"/>
          </p:nvPr>
        </p:nvSpPr>
        <p:spPr>
          <a:xfrm>
            <a:off x="3734820" y="-146087"/>
            <a:ext cx="7315200" cy="5120640"/>
          </a:xfrm>
        </p:spPr>
        <p:txBody>
          <a:bodyPr>
            <a:normAutofit/>
          </a:bodyPr>
          <a:lstStyle/>
          <a:p>
            <a:pPr marL="0" indent="0">
              <a:buNone/>
            </a:pPr>
            <a:r>
              <a:rPr lang="en-US" sz="3200" dirty="0"/>
              <a:t>Distil the drug, in a suitable still, with a, sufficient quantity of potable water or dilute alcohol until the specified volume of aromatic water has been collected. Set aside for 12 hours, separate the undissolved portion of the distillate if any, and filter if necessary.</a:t>
            </a:r>
          </a:p>
        </p:txBody>
      </p:sp>
      <p:pic>
        <p:nvPicPr>
          <p:cNvPr id="18" name="Image 75" descr="http://www.purclean.org/wp-content/uploads/2015/03/steam_destiliration.png"/>
          <p:cNvPicPr/>
          <p:nvPr/>
        </p:nvPicPr>
        <p:blipFill>
          <a:blip r:embed="rId2" cstate="print"/>
          <a:stretch>
            <a:fillRect/>
          </a:stretch>
        </p:blipFill>
        <p:spPr>
          <a:xfrm>
            <a:off x="4876800" y="4092072"/>
            <a:ext cx="4624253" cy="2099722"/>
          </a:xfrm>
          <a:prstGeom prst="rect">
            <a:avLst/>
          </a:prstGeom>
        </p:spPr>
      </p:pic>
    </p:spTree>
    <p:extLst>
      <p:ext uri="{BB962C8B-B14F-4D97-AF65-F5344CB8AC3E}">
        <p14:creationId xmlns:p14="http://schemas.microsoft.com/office/powerpoint/2010/main" val="169044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Solution Method</a:t>
            </a:r>
          </a:p>
        </p:txBody>
      </p:sp>
      <p:sp>
        <p:nvSpPr>
          <p:cNvPr id="3" name="Content Placeholder 2"/>
          <p:cNvSpPr>
            <a:spLocks noGrp="1"/>
          </p:cNvSpPr>
          <p:nvPr>
            <p:ph idx="1"/>
          </p:nvPr>
        </p:nvSpPr>
        <p:spPr/>
        <p:txBody>
          <a:bodyPr>
            <a:normAutofit/>
          </a:bodyPr>
          <a:lstStyle/>
          <a:p>
            <a:r>
              <a:rPr lang="en-US" sz="3200" dirty="0"/>
              <a:t>Triturate  the specified amounts of the substance with of the talc , then gradually add recently boiled and cooled distilled water, in successive small portions, and agitate  the mixture frequently for 15 minutes. Set aside for 12 hours, filter and pass sufficient of the water through the filter to produce the final volume of almost clear filtrate.</a:t>
            </a:r>
          </a:p>
        </p:txBody>
      </p:sp>
    </p:spTree>
    <p:extLst>
      <p:ext uri="{BB962C8B-B14F-4D97-AF65-F5344CB8AC3E}">
        <p14:creationId xmlns:p14="http://schemas.microsoft.com/office/powerpoint/2010/main" val="2356590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Method</a:t>
            </a:r>
          </a:p>
        </p:txBody>
      </p:sp>
      <p:sp>
        <p:nvSpPr>
          <p:cNvPr id="3" name="Content Placeholder 2"/>
          <p:cNvSpPr>
            <a:spLocks noGrp="1"/>
          </p:cNvSpPr>
          <p:nvPr>
            <p:ph idx="1"/>
          </p:nvPr>
        </p:nvSpPr>
        <p:spPr>
          <a:xfrm>
            <a:off x="3773474" y="757645"/>
            <a:ext cx="7315200" cy="5120640"/>
          </a:xfrm>
        </p:spPr>
        <p:txBody>
          <a:bodyPr>
            <a:noAutofit/>
          </a:bodyPr>
          <a:lstStyle/>
          <a:p>
            <a:pPr marL="0" indent="0">
              <a:buNone/>
            </a:pPr>
            <a:r>
              <a:rPr lang="en-US" sz="3200" b="1" dirty="0"/>
              <a:t>Purified talc used in this process serves two</a:t>
            </a:r>
            <a:r>
              <a:rPr lang="en-US" sz="3200" dirty="0"/>
              <a:t> </a:t>
            </a:r>
            <a:r>
              <a:rPr lang="en-US" sz="3200" b="1" dirty="0"/>
              <a:t>purposes:</a:t>
            </a:r>
            <a:endParaRPr lang="en-US" sz="3200" dirty="0"/>
          </a:p>
          <a:p>
            <a:pPr lvl="0"/>
            <a:r>
              <a:rPr lang="en-US" sz="3200" dirty="0"/>
              <a:t>That of dispersing the volatile substances so as to make it more completely soluble in water. </a:t>
            </a:r>
          </a:p>
          <a:p>
            <a:pPr lvl="0"/>
            <a:r>
              <a:rPr lang="en-US" sz="3200" dirty="0"/>
              <a:t>Aids the filtration from excess of volatile oil as ordinary filter paper will not hold back finely dispersed particles, especially oils. The talc is a good adsorbent and the undissolved volatile material is adsorbed and prevented from passing through the filter.</a:t>
            </a:r>
          </a:p>
        </p:txBody>
      </p:sp>
    </p:spTree>
    <p:extLst>
      <p:ext uri="{BB962C8B-B14F-4D97-AF65-F5344CB8AC3E}">
        <p14:creationId xmlns:p14="http://schemas.microsoft.com/office/powerpoint/2010/main" val="534591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Alternative Method</a:t>
            </a:r>
          </a:p>
        </p:txBody>
      </p:sp>
      <p:sp>
        <p:nvSpPr>
          <p:cNvPr id="3" name="Content Placeholder 2"/>
          <p:cNvSpPr>
            <a:spLocks noGrp="1"/>
          </p:cNvSpPr>
          <p:nvPr>
            <p:ph idx="1"/>
          </p:nvPr>
        </p:nvSpPr>
        <p:spPr/>
        <p:txBody>
          <a:bodyPr>
            <a:normAutofit/>
          </a:bodyPr>
          <a:lstStyle/>
          <a:p>
            <a:r>
              <a:rPr lang="en-US" sz="3200" dirty="0"/>
              <a:t>Dissolve the specified amount of the substance in part of alcohol, add to the solution sufficient recently boiled and cooled distilled water in successive small portions, to produce solution, shaking vigorously after each addition. Add if necessary part of talc and shake vigorously. Set aside far a few hours, with occasional shaking then filter.</a:t>
            </a:r>
          </a:p>
          <a:p>
            <a:endParaRPr lang="en-US" dirty="0"/>
          </a:p>
        </p:txBody>
      </p:sp>
    </p:spTree>
    <p:extLst>
      <p:ext uri="{BB962C8B-B14F-4D97-AF65-F5344CB8AC3E}">
        <p14:creationId xmlns:p14="http://schemas.microsoft.com/office/powerpoint/2010/main" val="1650149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Stability of Aromatic Waters</a:t>
            </a:r>
            <a:br>
              <a:rPr lang="en-US" b="1" dirty="0"/>
            </a:br>
            <a:endParaRPr lang="en-US" dirty="0"/>
          </a:p>
        </p:txBody>
      </p:sp>
      <p:sp>
        <p:nvSpPr>
          <p:cNvPr id="3" name="Content Placeholder 2"/>
          <p:cNvSpPr>
            <a:spLocks noGrp="1"/>
          </p:cNvSpPr>
          <p:nvPr>
            <p:ph idx="1"/>
          </p:nvPr>
        </p:nvSpPr>
        <p:spPr/>
        <p:txBody>
          <a:bodyPr>
            <a:normAutofit/>
          </a:bodyPr>
          <a:lstStyle/>
          <a:p>
            <a:pPr marL="0" lvl="0" indent="0">
              <a:buNone/>
            </a:pPr>
            <a:r>
              <a:rPr lang="en-US" sz="3200" dirty="0"/>
              <a:t>Excessive exposure to light and to changes in temperature cause aromatic waters to loose some of their desirable characteristics. Since the solutes are volatile materials loss of aroma occurs on prolonged exposure to the hot atmosphere. Since aromatic waters are saturated solutions, lowering the temperature causes separation of the aromatic component, thus producing cloudiness.</a:t>
            </a:r>
          </a:p>
        </p:txBody>
      </p:sp>
    </p:spTree>
    <p:extLst>
      <p:ext uri="{BB962C8B-B14F-4D97-AF65-F5344CB8AC3E}">
        <p14:creationId xmlns:p14="http://schemas.microsoft.com/office/powerpoint/2010/main" val="2649626774"/>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61</TotalTime>
  <Words>876</Words>
  <Application>Microsoft Office PowerPoint</Application>
  <PresentationFormat>Widescreen</PresentationFormat>
  <Paragraphs>59</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Corbel</vt:lpstr>
      <vt:lpstr>Wingdings 2</vt:lpstr>
      <vt:lpstr>Frame</vt:lpstr>
      <vt:lpstr>AROMATIC WATERS (AQUA AROMATICA)</vt:lpstr>
      <vt:lpstr>AROMATIC WATERS</vt:lpstr>
      <vt:lpstr>Uses of Aromatic Waters</vt:lpstr>
      <vt:lpstr>Methods of preparation</vt:lpstr>
      <vt:lpstr>Distillation</vt:lpstr>
      <vt:lpstr>Solution Method</vt:lpstr>
      <vt:lpstr>Solution Method</vt:lpstr>
      <vt:lpstr>Alternative Method</vt:lpstr>
      <vt:lpstr>Stability of Aromatic Waters </vt:lpstr>
      <vt:lpstr>Preservation of Aromatic Waters</vt:lpstr>
      <vt:lpstr>Notes</vt:lpstr>
      <vt:lpstr>Camphor water: Aqua camphorae : </vt:lpstr>
      <vt:lpstr>Method of preparation</vt:lpstr>
      <vt:lpstr>Peppermint water (Aqua menthae)</vt:lpstr>
      <vt:lpstr>Method of preparation</vt:lpstr>
      <vt:lpstr>Thank You</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AROMATIC WATERS (AQUA AROMATICA)</dc:title>
  <dc:creator>Mustafa Alhaddad</dc:creator>
  <cp:lastModifiedBy>acer</cp:lastModifiedBy>
  <cp:revision>13</cp:revision>
  <dcterms:created xsi:type="dcterms:W3CDTF">2025-11-20T16:50:41Z</dcterms:created>
  <dcterms:modified xsi:type="dcterms:W3CDTF">2026-02-05T15:07:09Z</dcterms:modified>
</cp:coreProperties>
</file>