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70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3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27" autoAdjust="0"/>
  </p:normalViewPr>
  <p:slideViewPr>
    <p:cSldViewPr snapToGrid="0" snapToObjects="1"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288246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9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56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60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81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08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38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0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9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2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0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3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4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2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1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4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46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18" y="1207387"/>
            <a:ext cx="6947127" cy="3488266"/>
          </a:xfrm>
        </p:spPr>
        <p:txBody>
          <a:bodyPr/>
          <a:lstStyle/>
          <a:p>
            <a:pPr algn="l"/>
            <a:r>
              <a:rPr dirty="0"/>
              <a:t>Tinctures: Materials, Preparation Methods, and Quality Evaluation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15878"/>
            <a:ext cx="5762563" cy="1364531"/>
          </a:xfrm>
        </p:spPr>
        <p:txBody>
          <a:bodyPr>
            <a:noAutofit/>
          </a:bodyPr>
          <a:lstStyle/>
          <a:p>
            <a:pPr algn="l"/>
            <a:r>
              <a:rPr lang="en-US" sz="2400" b="1" dirty="0"/>
              <a:t>Lect. Dr. </a:t>
            </a:r>
            <a:r>
              <a:rPr lang="en-US" sz="2400" b="1" dirty="0" err="1"/>
              <a:t>ibtihal</a:t>
            </a:r>
            <a:r>
              <a:rPr lang="en-US" sz="2400" b="1" dirty="0"/>
              <a:t> </a:t>
            </a:r>
            <a:br>
              <a:rPr lang="en-US" sz="2400" b="1" dirty="0"/>
            </a:br>
            <a:r>
              <a:rPr lang="en-US" sz="2400" b="1" dirty="0"/>
              <a:t>Lect. Zahraa Amer</a:t>
            </a:r>
            <a:br>
              <a:rPr lang="en-US" sz="2400" b="1" dirty="0"/>
            </a:br>
            <a:r>
              <a:rPr lang="en-US" sz="2400" b="1" dirty="0" err="1"/>
              <a:t>assist.lec.Mustafa</a:t>
            </a:r>
            <a:r>
              <a:rPr lang="en-US" sz="2400" b="1" dirty="0"/>
              <a:t> </a:t>
            </a:r>
            <a:br>
              <a:rPr lang="en-US" sz="2400" b="1" dirty="0"/>
            </a:br>
            <a:r>
              <a:rPr lang="en-US" sz="2400" b="1" dirty="0"/>
              <a:t>assist. </a:t>
            </a:r>
            <a:r>
              <a:rPr lang="en-US" sz="2400" b="1" dirty="0" err="1"/>
              <a:t>Lec</a:t>
            </a:r>
            <a:r>
              <a:rPr lang="en-US" sz="2400" b="1" dirty="0"/>
              <a:t>. </a:t>
            </a:r>
            <a:r>
              <a:rPr lang="en-US" sz="2400" b="1"/>
              <a:t>lamyaa</a:t>
            </a:r>
            <a:endParaRPr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631" y="4095398"/>
            <a:ext cx="2727251" cy="2727251"/>
          </a:xfrm>
          <a:prstGeom prst="rect">
            <a:avLst/>
          </a:prstGeom>
        </p:spPr>
      </p:pic>
      <p:pic>
        <p:nvPicPr>
          <p:cNvPr id="1026" name="Picture 2" descr="College of Pharmacy-Mustansiriyah University كلية الصيدلة ...">
            <a:extLst>
              <a:ext uri="{FF2B5EF4-FFF2-40B4-BE49-F238E27FC236}">
                <a16:creationId xmlns:a16="http://schemas.microsoft.com/office/drawing/2014/main" id="{4926BE9D-B279-DA0B-6CE5-60BA7F1D4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826" y="35351"/>
            <a:ext cx="214312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nstitute Logo">
            <a:extLst>
              <a:ext uri="{FF2B5EF4-FFF2-40B4-BE49-F238E27FC236}">
                <a16:creationId xmlns:a16="http://schemas.microsoft.com/office/drawing/2014/main" id="{A9D8FAE1-A20E-FC40-EF7E-F8CE4172A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3757" y="0"/>
            <a:ext cx="2143125" cy="2137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Simple Solution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7072" y="1072117"/>
            <a:ext cx="7704667" cy="3332816"/>
          </a:xfrm>
        </p:spPr>
        <p:txBody>
          <a:bodyPr wrap="square"/>
          <a:lstStyle/>
          <a:p>
            <a:endParaRPr dirty="0"/>
          </a:p>
          <a:p>
            <a:pPr marL="0" indent="0">
              <a:buNone/>
              <a:defRPr sz="1800"/>
            </a:pPr>
            <a:r>
              <a:rPr sz="3200" dirty="0"/>
              <a:t>Used for readily soluble substances.</a:t>
            </a:r>
            <a:br>
              <a:rPr sz="3200" dirty="0"/>
            </a:br>
            <a:r>
              <a:rPr sz="3200" dirty="0"/>
              <a:t>The chemical is directly dissolved in alcohol or hydroalcoholic solvent with stirring and filtered if necessary.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Quality Evaluation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338" y="1674628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/>
              <a:t>• Appearance and clarity</a:t>
            </a:r>
            <a:br>
              <a:rPr sz="3200" dirty="0"/>
            </a:br>
            <a:r>
              <a:rPr sz="3200" dirty="0"/>
              <a:t>• </a:t>
            </a:r>
            <a:r>
              <a:rPr sz="3200" dirty="0" err="1"/>
              <a:t>Odour</a:t>
            </a:r>
            <a:r>
              <a:rPr sz="3200" dirty="0"/>
              <a:t> and </a:t>
            </a:r>
            <a:r>
              <a:rPr sz="3200" dirty="0" err="1"/>
              <a:t>colour</a:t>
            </a:r>
            <a:br>
              <a:rPr sz="3200" dirty="0"/>
            </a:br>
            <a:r>
              <a:rPr sz="3200" dirty="0"/>
              <a:t>• Alcohol content determination</a:t>
            </a:r>
            <a:br>
              <a:rPr sz="3200" dirty="0"/>
            </a:br>
            <a:r>
              <a:rPr sz="3200" dirty="0"/>
              <a:t>• Identity and assay of active constituents</a:t>
            </a:r>
            <a:br>
              <a:rPr sz="3200" dirty="0"/>
            </a:br>
            <a:r>
              <a:rPr sz="3200" dirty="0"/>
              <a:t>• Microbial limit testing (if applicable)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Stability and Shelf-life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984" y="1816395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/>
              <a:t>• Store in amber glass containers, tightly closed.</a:t>
            </a:r>
            <a:br>
              <a:rPr sz="3200" dirty="0"/>
            </a:br>
            <a:r>
              <a:rPr sz="3200" dirty="0"/>
              <a:t>• Protect from light and excessive heat.</a:t>
            </a:r>
            <a:br>
              <a:rPr sz="3200" dirty="0"/>
            </a:br>
            <a:r>
              <a:rPr sz="3200" dirty="0"/>
              <a:t>• Alcoholic tinctures: 1–2 years stability.</a:t>
            </a:r>
            <a:br>
              <a:rPr sz="3200" dirty="0"/>
            </a:br>
            <a:r>
              <a:rPr sz="3200" dirty="0"/>
              <a:t>• Record date of manufacture and expiry on label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Classical Pharmacy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2107017"/>
            <a:ext cx="7807449" cy="461984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dirty="0"/>
              <a:t>1. Tincture of Iodine – Topical antiseptic and disinfectant.</a:t>
            </a:r>
          </a:p>
          <a:p>
            <a:pPr marL="0" indent="0">
              <a:buNone/>
            </a:pPr>
            <a:r>
              <a:rPr lang="en-US" sz="4000" dirty="0"/>
              <a:t>2. Tincture of Opium (Laudanum) – Analgesic and antidiarrheal (controlled use).</a:t>
            </a:r>
          </a:p>
          <a:p>
            <a:pPr marL="0" indent="0">
              <a:buNone/>
            </a:pPr>
            <a:r>
              <a:rPr lang="en-US" sz="4000" dirty="0"/>
              <a:t>3. Belladonna Tincture – Antispasmodic, used historically for GI disorders.</a:t>
            </a:r>
          </a:p>
          <a:p>
            <a:pPr marL="0" indent="0">
              <a:buNone/>
            </a:pPr>
            <a:r>
              <a:rPr lang="en-US" sz="4000" dirty="0"/>
              <a:t>4. Digitalis Tincture – Historical </a:t>
            </a:r>
            <a:r>
              <a:rPr lang="en-US" sz="4000" dirty="0" err="1"/>
              <a:t>cardiotonic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5. Capsicum Tincture – Counter-irritant used in liniments.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777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63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Tinctures</a:t>
            </a:r>
            <a:endParaRPr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993604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/>
              <a:t>Tinctures are alcoholic or hydroalcoholic extracts prepared from plant or chemical materials. They are used widely for oral, topical, or sublingual administration and are a key dosage form in traditional and modern pharmacy.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and 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012" y="2007781"/>
            <a:ext cx="7704667" cy="3332816"/>
          </a:xfrm>
        </p:spPr>
        <p:txBody>
          <a:bodyPr wrap="square">
            <a:noAutofit/>
          </a:bodyPr>
          <a:lstStyle/>
          <a:p>
            <a:pPr marL="0" indent="0">
              <a:buNone/>
            </a:pPr>
            <a:endParaRPr sz="3200" dirty="0"/>
          </a:p>
          <a:p>
            <a:pPr marL="0" indent="0">
              <a:buNone/>
              <a:defRPr sz="1800"/>
            </a:pPr>
            <a:r>
              <a:rPr sz="3200" b="1" dirty="0"/>
              <a:t>Advantages:</a:t>
            </a:r>
            <a:br>
              <a:rPr sz="3200" dirty="0"/>
            </a:br>
            <a:r>
              <a:rPr sz="3200" dirty="0"/>
              <a:t>• Easy to prepare and dose.</a:t>
            </a:r>
            <a:br>
              <a:rPr sz="3200" dirty="0"/>
            </a:br>
            <a:r>
              <a:rPr sz="3200" dirty="0"/>
              <a:t>• Long shelf-life due to alcohol.</a:t>
            </a:r>
            <a:br>
              <a:rPr sz="3200" dirty="0"/>
            </a:br>
            <a:r>
              <a:rPr sz="3200" dirty="0"/>
              <a:t>• High extraction efficiency.</a:t>
            </a:r>
            <a:br>
              <a:rPr sz="3200" dirty="0"/>
            </a:br>
            <a:br>
              <a:rPr sz="3200" dirty="0"/>
            </a:br>
            <a:r>
              <a:rPr sz="3200" b="1" dirty="0"/>
              <a:t>Disadvantages</a:t>
            </a:r>
            <a:r>
              <a:rPr sz="3200" dirty="0"/>
              <a:t>:</a:t>
            </a:r>
            <a:br>
              <a:rPr sz="3200" dirty="0"/>
            </a:br>
            <a:r>
              <a:rPr sz="3200" dirty="0"/>
              <a:t>• Alcohol not suitable for all patients.</a:t>
            </a:r>
            <a:br>
              <a:rPr sz="3200" dirty="0"/>
            </a:br>
            <a:r>
              <a:rPr sz="3200" dirty="0"/>
              <a:t>• Flammable and volatile.</a:t>
            </a:r>
            <a:br>
              <a:rPr sz="3200" dirty="0"/>
            </a:br>
            <a:r>
              <a:rPr sz="3200" dirty="0"/>
              <a:t>• Taste may be unpleasant.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Types of Tinctures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2149549"/>
            <a:ext cx="7704667" cy="3332816"/>
          </a:xfrm>
        </p:spPr>
        <p:txBody>
          <a:bodyPr wrap="square">
            <a:noAutofit/>
          </a:bodyPr>
          <a:lstStyle/>
          <a:p>
            <a:pPr marL="0" indent="0">
              <a:buNone/>
              <a:defRPr sz="1800"/>
            </a:pPr>
            <a:r>
              <a:rPr sz="2800" dirty="0"/>
              <a:t>1. Simple Tinctures – prepared from single crude drugs.</a:t>
            </a:r>
            <a:br>
              <a:rPr sz="2800" dirty="0"/>
            </a:br>
            <a:r>
              <a:rPr sz="2800" dirty="0"/>
              <a:t>2. Compound Tinctures – contain multiple active ingredients.</a:t>
            </a:r>
            <a:br>
              <a:rPr sz="2800" dirty="0"/>
            </a:br>
            <a:r>
              <a:rPr sz="2800" dirty="0"/>
              <a:t>3. Chemical Tinctures – prepared from pure chemical substances.</a:t>
            </a:r>
            <a:br>
              <a:rPr sz="2800" dirty="0"/>
            </a:br>
            <a:r>
              <a:rPr sz="2800" dirty="0"/>
              <a:t>4. Fresh or Dried Herb Tinctures – depending on the starting material.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Materials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241698"/>
            <a:ext cx="7704667" cy="3332816"/>
          </a:xfrm>
        </p:spPr>
        <p:txBody>
          <a:bodyPr wrap="square">
            <a:noAutofit/>
          </a:bodyPr>
          <a:lstStyle/>
          <a:p>
            <a:pPr marL="0" indent="0">
              <a:buNone/>
              <a:defRPr sz="1800"/>
            </a:pPr>
            <a:r>
              <a:rPr sz="3200" dirty="0"/>
              <a:t>• Active ingredient (plant or chemical substance)</a:t>
            </a:r>
            <a:br>
              <a:rPr sz="3200" dirty="0"/>
            </a:br>
            <a:r>
              <a:rPr sz="3200" dirty="0"/>
              <a:t>• Ethanol or hydroalcoholic solvent (60–90%)</a:t>
            </a:r>
            <a:br>
              <a:rPr sz="3200" dirty="0"/>
            </a:br>
            <a:r>
              <a:rPr sz="3200" dirty="0"/>
              <a:t>• Purified water</a:t>
            </a:r>
            <a:br>
              <a:rPr sz="3200" dirty="0"/>
            </a:br>
            <a:r>
              <a:rPr sz="3200" dirty="0"/>
              <a:t>• Amber glass bottles for storage</a:t>
            </a:r>
            <a:br>
              <a:rPr sz="3200" dirty="0"/>
            </a:br>
            <a:r>
              <a:rPr sz="3200" dirty="0"/>
              <a:t>• Filters, percolators, and measuring apparatus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Solvents 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1773541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/>
              <a:t>Ethanol is the most common solvent due to its ability to extract both polar and non-polar compounds. The strength of alcohol varies depending on solubility and stability of the active compound.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Methods of 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321778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/>
              <a:t>There are three main methods:</a:t>
            </a:r>
            <a:br>
              <a:rPr sz="3200" dirty="0"/>
            </a:br>
            <a:r>
              <a:rPr sz="3200" dirty="0"/>
              <a:t>• Maceration</a:t>
            </a:r>
            <a:br>
              <a:rPr sz="3200" dirty="0"/>
            </a:br>
            <a:r>
              <a:rPr sz="3200" dirty="0"/>
              <a:t>• Percolation</a:t>
            </a:r>
            <a:br>
              <a:rPr sz="3200" dirty="0"/>
            </a:br>
            <a:r>
              <a:rPr sz="3200" dirty="0"/>
              <a:t>• Simple Solution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Maceration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1986516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/>
              <a:t>1. The drug is coarsely powdered.</a:t>
            </a:r>
            <a:br>
              <a:rPr sz="3200" dirty="0"/>
            </a:br>
            <a:r>
              <a:rPr sz="3200" dirty="0"/>
              <a:t>2. Soaked in alcohol or hydroalcoholic solvent in a closed vessel.</a:t>
            </a:r>
            <a:br>
              <a:rPr sz="3200" dirty="0"/>
            </a:br>
            <a:r>
              <a:rPr sz="3200" dirty="0"/>
              <a:t>3. Shaken occasionally for 7–14 days.</a:t>
            </a:r>
            <a:br>
              <a:rPr sz="3200" dirty="0"/>
            </a:br>
            <a:r>
              <a:rPr sz="3200" dirty="0"/>
              <a:t>4. Filtered and adjusted to final volume with solvent.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Percolation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071" y="1830572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/>
              <a:t>1. Moisten the powdered drug with solvent.</a:t>
            </a:r>
            <a:br>
              <a:rPr sz="3200" dirty="0"/>
            </a:br>
            <a:r>
              <a:rPr sz="3200" dirty="0"/>
              <a:t>2. Allow to stand for uniform penetration.</a:t>
            </a:r>
            <a:br>
              <a:rPr sz="3200" dirty="0"/>
            </a:br>
            <a:r>
              <a:rPr sz="3200" dirty="0"/>
              <a:t>3. Pack in a percolator and add solvent slowly.</a:t>
            </a:r>
            <a:br>
              <a:rPr sz="3200" dirty="0"/>
            </a:br>
            <a:r>
              <a:rPr sz="3200" dirty="0"/>
              <a:t>4. Collect percolate until the desired volume is obtained.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155</TotalTime>
  <Words>525</Words>
  <Application>Microsoft Office PowerPoint</Application>
  <PresentationFormat>On-screen Show (4:3)</PresentationFormat>
  <Paragraphs>33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Corbel</vt:lpstr>
      <vt:lpstr>Parallax</vt:lpstr>
      <vt:lpstr>Tinctures: Materials, Preparation Methods, and Quality Evaluation</vt:lpstr>
      <vt:lpstr>Tinctures</vt:lpstr>
      <vt:lpstr>Advantages and Disadvantages</vt:lpstr>
      <vt:lpstr>Types of Tinctures</vt:lpstr>
      <vt:lpstr>Materials Required</vt:lpstr>
      <vt:lpstr>Solvents Used</vt:lpstr>
      <vt:lpstr>Methods of Preparation</vt:lpstr>
      <vt:lpstr>Maceration Process</vt:lpstr>
      <vt:lpstr>Percolation Process</vt:lpstr>
      <vt:lpstr>Simple Solution Method</vt:lpstr>
      <vt:lpstr>Quality Evaluation Parameters</vt:lpstr>
      <vt:lpstr>Stability and Shelf-life</vt:lpstr>
      <vt:lpstr>Classical Pharmacy Examples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Tinctures: Materials, Preparation Methods, and Quality Evaluation</dc:title>
  <dc:subject/>
  <dc:creator/>
  <cp:keywords/>
  <dc:description>generated using python-pptx</dc:description>
  <cp:lastModifiedBy>acer</cp:lastModifiedBy>
  <cp:revision>13</cp:revision>
  <dcterms:created xsi:type="dcterms:W3CDTF">2013-01-27T09:14:16Z</dcterms:created>
  <dcterms:modified xsi:type="dcterms:W3CDTF">2026-02-05T15:09:42Z</dcterms:modified>
  <cp:category/>
</cp:coreProperties>
</file>