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143000"/>
            <a:ext cx="7772400" cy="3798168"/>
          </a:xfrm>
        </p:spPr>
        <p:txBody>
          <a:bodyPr>
            <a:normAutofit/>
          </a:bodyPr>
          <a:lstStyle/>
          <a:p>
            <a:r>
              <a:rPr lang="en-US" sz="66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Blood</a:t>
            </a:r>
            <a:r>
              <a:rPr lang="en-US" sz="66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Urea</a:t>
            </a:r>
          </a:p>
        </p:txBody>
      </p:sp>
    </p:spTree>
    <p:extLst>
      <p:ext uri="{BB962C8B-B14F-4D97-AF65-F5344CB8AC3E}">
        <p14:creationId xmlns:p14="http://schemas.microsoft.com/office/powerpoint/2010/main" val="3705151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What is urea?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Urea is the main end product of protein metabolism.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It is formed by removal of amino group from amino acids in liver and excreted in urine.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Urea represents 50% of non protein nitrogen of normal blood.</a:t>
            </a:r>
          </a:p>
        </p:txBody>
      </p:sp>
    </p:spTree>
    <p:extLst>
      <p:ext uri="{BB962C8B-B14F-4D97-AF65-F5344CB8AC3E}">
        <p14:creationId xmlns:p14="http://schemas.microsoft.com/office/powerpoint/2010/main" val="33906660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821363"/>
          </a:xfrm>
        </p:spPr>
        <p:txBody>
          <a:bodyPr/>
          <a:lstStyle/>
          <a:p>
            <a:endParaRPr lang="en-US" dirty="0"/>
          </a:p>
          <a:p>
            <a:pPr algn="just"/>
            <a:r>
              <a:rPr lang="en-US" b="1" dirty="0">
                <a:latin typeface="Times New Roman" pitchFamily="18" charset="0"/>
                <a:cs typeface="Times New Roman" pitchFamily="18" charset="0"/>
              </a:rPr>
              <a:t>Normal blood contains </a:t>
            </a:r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15-40 mg/dl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of urea</a:t>
            </a:r>
          </a:p>
          <a:p>
            <a:pPr algn="just"/>
            <a:r>
              <a:rPr lang="en-US" b="1" dirty="0">
                <a:latin typeface="Times New Roman" pitchFamily="18" charset="0"/>
                <a:cs typeface="Times New Roman" pitchFamily="18" charset="0"/>
              </a:rPr>
              <a:t>In adults over 60 years it rises to </a:t>
            </a:r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50 mg/dl</a:t>
            </a:r>
          </a:p>
          <a:p>
            <a:pPr algn="just"/>
            <a:r>
              <a:rPr lang="en-US" b="1" dirty="0">
                <a:latin typeface="Times New Roman" pitchFamily="18" charset="0"/>
                <a:cs typeface="Times New Roman" pitchFamily="18" charset="0"/>
              </a:rPr>
              <a:t>During pregnancy it is </a:t>
            </a:r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15-20 mg/dl</a:t>
            </a:r>
          </a:p>
          <a:p>
            <a:pPr algn="just"/>
            <a:r>
              <a:rPr lang="en-US" b="1" dirty="0">
                <a:latin typeface="Times New Roman" pitchFamily="18" charset="0"/>
                <a:cs typeface="Times New Roman" pitchFamily="18" charset="0"/>
              </a:rPr>
              <a:t>Raised values are seen in dehydration</a:t>
            </a:r>
          </a:p>
          <a:p>
            <a:pPr algn="just"/>
            <a:r>
              <a:rPr lang="en-US" b="1" dirty="0">
                <a:latin typeface="Times New Roman" pitchFamily="18" charset="0"/>
                <a:cs typeface="Times New Roman" pitchFamily="18" charset="0"/>
              </a:rPr>
              <a:t>In renal failure it rises up to </a:t>
            </a:r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500 mg/dl</a:t>
            </a:r>
          </a:p>
          <a:p>
            <a:pPr algn="just"/>
            <a:r>
              <a:rPr lang="en-US" b="1" dirty="0">
                <a:latin typeface="Times New Roman" pitchFamily="18" charset="0"/>
                <a:cs typeface="Times New Roman" pitchFamily="18" charset="0"/>
              </a:rPr>
              <a:t>In sever liver disease blood urea is decreased</a:t>
            </a:r>
          </a:p>
        </p:txBody>
      </p:sp>
    </p:spTree>
    <p:extLst>
      <p:ext uri="{BB962C8B-B14F-4D97-AF65-F5344CB8AC3E}">
        <p14:creationId xmlns:p14="http://schemas.microsoft.com/office/powerpoint/2010/main" val="2913822622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Reference values: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Newborns (&lt; 10 days) : 6.4-53.5 mg/dl</a:t>
            </a:r>
          </a:p>
          <a:p>
            <a:pPr>
              <a:buFont typeface="Wingdings" pitchFamily="2" charset="2"/>
              <a:buChar char="Ø"/>
            </a:pP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Adults (12-60 years) : 15-40 mg/dl</a:t>
            </a:r>
          </a:p>
          <a:p>
            <a:pPr marL="0" indent="0">
              <a:buNone/>
            </a:pPr>
            <a:r>
              <a:rPr lang="en-US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Physiological:</a:t>
            </a:r>
          </a:p>
          <a:p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Increase:</a:t>
            </a:r>
          </a:p>
          <a:p>
            <a:pPr marL="0" indent="0">
              <a:buNone/>
            </a:pP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It occurs in normal people on high protein diet.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4061939"/>
            <a:ext cx="4114800" cy="2796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816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endParaRPr lang="en-US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Decreases</a:t>
            </a:r>
          </a:p>
          <a:p>
            <a:pPr>
              <a:buFont typeface="Wingdings" pitchFamily="2" charset="2"/>
              <a:buChar char="Ø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In infants</a:t>
            </a:r>
          </a:p>
          <a:p>
            <a:pPr>
              <a:buFont typeface="Wingdings" pitchFamily="2" charset="2"/>
              <a:buChar char="Ø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Pregnancy</a:t>
            </a:r>
          </a:p>
          <a:p>
            <a:pPr>
              <a:buFont typeface="Wingdings" pitchFamily="2" charset="2"/>
              <a:buChar char="Ø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Low protein and high carbohydrates diet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612330"/>
            <a:ext cx="3810000" cy="23781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3276600"/>
            <a:ext cx="3545205" cy="3049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25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Pathological: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Increase:</a:t>
            </a:r>
          </a:p>
          <a:p>
            <a:pPr>
              <a:buFont typeface="Wingdings" pitchFamily="2" charset="2"/>
              <a:buChar char="Ø"/>
            </a:pPr>
            <a:r>
              <a:rPr 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Excessive formation: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increased protein catabolism in fever and sepsis.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3429000"/>
            <a:ext cx="2466975" cy="1847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3429000"/>
            <a:ext cx="2590800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965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Faulty excretion:</a:t>
            </a:r>
          </a:p>
          <a:p>
            <a:pPr>
              <a:buFont typeface="Wingdings" pitchFamily="2" charset="2"/>
              <a:buChar char="§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Pre-renal failure: a low renal blood supply leads to reduced GFR ex: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CHF</a:t>
            </a:r>
          </a:p>
          <a:p>
            <a:pPr>
              <a:buFont typeface="Wingdings" pitchFamily="2" charset="2"/>
              <a:buChar char="§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Renal failure: damage to nephrons leads to decreased urine formation and excretion ex: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nephritis</a:t>
            </a:r>
          </a:p>
          <a:p>
            <a:pPr>
              <a:buFont typeface="Wingdings" pitchFamily="2" charset="2"/>
              <a:buChar char="§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Post-renal failure: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urinary tract obstructions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7053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Decrease: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In transfusion of glucose solution due to dilution of body fluids and reduced protein catabolism</a:t>
            </a:r>
          </a:p>
          <a:p>
            <a:pPr marL="0" indent="0">
              <a:buNone/>
            </a:pPr>
            <a:r>
              <a:rPr lang="en-US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What are medicines that increase blood urea?</a:t>
            </a:r>
          </a:p>
          <a:p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Amphotericin B</a:t>
            </a:r>
          </a:p>
          <a:p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Nafcilline</a:t>
            </a:r>
            <a:endParaRPr lang="en-US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Gentamicin</a:t>
            </a:r>
          </a:p>
          <a:p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Diuretics </a:t>
            </a:r>
          </a:p>
          <a:p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Corticosteroids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3276600"/>
            <a:ext cx="4535055" cy="287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783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238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</vt:lpstr>
      <vt:lpstr>Office Theme</vt:lpstr>
      <vt:lpstr>Blood Urea</vt:lpstr>
      <vt:lpstr>What is urea?</vt:lpstr>
      <vt:lpstr>PowerPoint Presentation</vt:lpstr>
      <vt:lpstr>Reference values:</vt:lpstr>
      <vt:lpstr>PowerPoint Presentation</vt:lpstr>
      <vt:lpstr>Pathological: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Blood Urea</dc:title>
  <dc:creator>FAWAZ</dc:creator>
  <cp:lastModifiedBy>Marwa</cp:lastModifiedBy>
  <cp:revision>12</cp:revision>
  <dcterms:created xsi:type="dcterms:W3CDTF">2006-08-16T00:00:00Z</dcterms:created>
  <dcterms:modified xsi:type="dcterms:W3CDTF">2024-01-22T17:36:23Z</dcterms:modified>
</cp:coreProperties>
</file>