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9"/>
          <p:cNvSpPr/>
          <p:nvPr/>
        </p:nvSpPr>
        <p:spPr>
          <a:xfrm>
            <a:off x="0" y="4664144"/>
            <a:ext cx="9151086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*/ f7 f0 1"/>
              <a:gd name="f14" fmla="*/ f8 f0 1"/>
              <a:gd name="f15" fmla="*/ f9 f0 1"/>
              <a:gd name="f16" fmla="?: f10 f3 1"/>
              <a:gd name="f17" fmla="?: f11 f4 1"/>
              <a:gd name="f18" fmla="?: f12 f5 1"/>
              <a:gd name="f19" fmla="*/ f13 1 f2"/>
              <a:gd name="f20" fmla="*/ f14 1 f2"/>
              <a:gd name="f21" fmla="*/ f15 1 f2"/>
              <a:gd name="f22" fmla="*/ f16 1 21600"/>
              <a:gd name="f23" fmla="*/ f17 1 21600"/>
              <a:gd name="f24" fmla="*/ 21600 f16 1"/>
              <a:gd name="f25" fmla="*/ 21600 f17 1"/>
              <a:gd name="f26" fmla="+- f19 0 f1"/>
              <a:gd name="f27" fmla="+- f20 0 f1"/>
              <a:gd name="f28" fmla="+- f21 0 f1"/>
              <a:gd name="f29" fmla="min f23 f22"/>
              <a:gd name="f30" fmla="*/ f24 1 f18"/>
              <a:gd name="f31" fmla="*/ f25 1 f18"/>
              <a:gd name="f32" fmla="val f30"/>
              <a:gd name="f33" fmla="val f31"/>
              <a:gd name="f34" fmla="*/ f6 f29 1"/>
              <a:gd name="f35" fmla="+- f33 0 f6"/>
              <a:gd name="f36" fmla="+- f32 0 f6"/>
              <a:gd name="f37" fmla="*/ f33 f29 1"/>
              <a:gd name="f38" fmla="*/ f32 f29 1"/>
              <a:gd name="f39" fmla="*/ f35 1 2"/>
              <a:gd name="f40" fmla="*/ f36 1 2"/>
              <a:gd name="f41" fmla="*/ f36 1 12"/>
              <a:gd name="f42" fmla="*/ f35 7 1"/>
              <a:gd name="f43" fmla="*/ f36 7 1"/>
              <a:gd name="f44" fmla="*/ f35 11 1"/>
              <a:gd name="f45" fmla="+- f6 f39 0"/>
              <a:gd name="f46" fmla="+- f6 f40 0"/>
              <a:gd name="f47" fmla="*/ f42 1 12"/>
              <a:gd name="f48" fmla="*/ f43 1 12"/>
              <a:gd name="f49" fmla="*/ f44 1 12"/>
              <a:gd name="f50" fmla="*/ f41 f29 1"/>
              <a:gd name="f51" fmla="*/ f47 f29 1"/>
              <a:gd name="f52" fmla="*/ f48 f29 1"/>
              <a:gd name="f53" fmla="*/ f49 f29 1"/>
              <a:gd name="f54" fmla="*/ f46 f29 1"/>
              <a:gd name="f55" fmla="*/ f45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6">
                <a:pos x="f34" y="f34"/>
              </a:cxn>
              <a:cxn ang="f27">
                <a:pos x="f34" y="f37"/>
              </a:cxn>
              <a:cxn ang="f27">
                <a:pos x="f38" y="f37"/>
              </a:cxn>
              <a:cxn ang="f28">
                <a:pos x="f54" y="f55"/>
              </a:cxn>
            </a:cxnLst>
            <a:rect l="f50" t="f51" r="f52" b="f53"/>
            <a:pathLst>
              <a:path>
                <a:moveTo>
                  <a:pt x="f34" y="f37"/>
                </a:moveTo>
                <a:lnTo>
                  <a:pt x="f34" y="f34"/>
                </a:lnTo>
                <a:lnTo>
                  <a:pt x="f38" y="f37"/>
                </a:lnTo>
                <a:close/>
              </a:path>
            </a:pathLst>
          </a:custGeom>
          <a:gradFill>
            <a:gsLst>
              <a:gs pos="0">
                <a:srgbClr val="007897"/>
              </a:gs>
              <a:gs pos="50000">
                <a:srgbClr val="4ABBE0"/>
              </a:gs>
              <a:gs pos="100000">
                <a:srgbClr val="007897"/>
              </a:gs>
            </a:gsLst>
            <a:lin ang="3000000"/>
          </a:gra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sp>
        <p:nvSpPr>
          <p:cNvPr id="3" name="Title 8"/>
          <p:cNvSpPr txBox="1">
            <a:spLocks noGrp="1"/>
          </p:cNvSpPr>
          <p:nvPr>
            <p:ph type="ctrTitle"/>
          </p:nvPr>
        </p:nvSpPr>
        <p:spPr>
          <a:xfrm>
            <a:off x="685800" y="1752603"/>
            <a:ext cx="7772400" cy="1829760"/>
          </a:xfrm>
        </p:spPr>
        <p:txBody>
          <a:bodyPr anchor="b"/>
          <a:lstStyle>
            <a:lvl1pPr algn="r">
              <a:defRPr sz="4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Subtitle 16"/>
          <p:cNvSpPr txBox="1">
            <a:spLocks noGrp="1"/>
          </p:cNvSpPr>
          <p:nvPr>
            <p:ph type="subTitle" idx="1"/>
          </p:nvPr>
        </p:nvSpPr>
        <p:spPr>
          <a:xfrm>
            <a:off x="685800" y="3611605"/>
            <a:ext cx="7772400" cy="1199701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rgbClr val="464646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grpSp>
        <p:nvGrpSpPr>
          <p:cNvPr id="5" name="Group 1"/>
          <p:cNvGrpSpPr/>
          <p:nvPr/>
        </p:nvGrpSpPr>
        <p:grpSpPr>
          <a:xfrm>
            <a:off x="-3767" y="4953003"/>
            <a:ext cx="9147767" cy="1912092"/>
            <a:chOff x="-3767" y="4953003"/>
            <a:chExt cx="9147767" cy="1912092"/>
          </a:xfrm>
        </p:grpSpPr>
        <p:sp>
          <p:nvSpPr>
            <p:cNvPr id="6" name="Freeform 6"/>
            <p:cNvSpPr/>
            <p:nvPr/>
          </p:nvSpPr>
          <p:spPr>
            <a:xfrm>
              <a:off x="1687516" y="4953003"/>
              <a:ext cx="7456483" cy="48815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697"/>
                <a:gd name="f7" fmla="val 367"/>
                <a:gd name="f8" fmla="val 218"/>
                <a:gd name="f9" fmla="+- 0 0 -90"/>
                <a:gd name="f10" fmla="*/ f3 1 4697"/>
                <a:gd name="f11" fmla="*/ f4 1 367"/>
                <a:gd name="f12" fmla="+- f7 0 f5"/>
                <a:gd name="f13" fmla="+- f6 0 f5"/>
                <a:gd name="f14" fmla="*/ f9 f0 1"/>
                <a:gd name="f15" fmla="*/ f13 1 4697"/>
                <a:gd name="f16" fmla="*/ f12 1 367"/>
                <a:gd name="f17" fmla="*/ f14 1 f2"/>
                <a:gd name="f18" fmla="*/ 4697 1 f15"/>
                <a:gd name="f19" fmla="*/ 0 1 f16"/>
                <a:gd name="f20" fmla="*/ 367 1 f16"/>
                <a:gd name="f21" fmla="*/ 0 1 f15"/>
                <a:gd name="f22" fmla="*/ 218 1 f16"/>
                <a:gd name="f23" fmla="+- f17 0 f1"/>
                <a:gd name="f24" fmla="*/ f21 f10 1"/>
                <a:gd name="f25" fmla="*/ f18 f10 1"/>
                <a:gd name="f26" fmla="*/ f20 f11 1"/>
                <a:gd name="f27" fmla="*/ f19 f11 1"/>
                <a:gd name="f28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5" y="f27"/>
                </a:cxn>
                <a:cxn ang="f23">
                  <a:pos x="f25" y="f26"/>
                </a:cxn>
                <a:cxn ang="f23">
                  <a:pos x="f24" y="f28"/>
                </a:cxn>
                <a:cxn ang="f23">
                  <a:pos x="f25" y="f27"/>
                </a:cxn>
              </a:cxnLst>
              <a:rect l="f24" t="f27" r="f25" b="f26"/>
              <a:pathLst>
                <a:path w="4697" h="367">
                  <a:moveTo>
                    <a:pt x="f6" y="f5"/>
                  </a:moveTo>
                  <a:lnTo>
                    <a:pt x="f6" y="f7"/>
                  </a:lnTo>
                  <a:lnTo>
                    <a:pt x="f5" y="f8"/>
                  </a:lnTo>
                  <a:lnTo>
                    <a:pt x="f6" y="f5"/>
                  </a:lnTo>
                  <a:close/>
                </a:path>
              </a:pathLst>
            </a:custGeom>
            <a:solidFill>
              <a:srgbClr val="9FCBDC">
                <a:alpha val="40000"/>
              </a:srgbClr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35442" y="5237747"/>
              <a:ext cx="9108557" cy="7886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60"/>
                <a:gd name="f7" fmla="val 528"/>
                <a:gd name="f8" fmla="val 48"/>
                <a:gd name="f9" fmla="+- 0 0 -90"/>
                <a:gd name="f10" fmla="*/ f3 1 5760"/>
                <a:gd name="f11" fmla="*/ f4 1 528"/>
                <a:gd name="f12" fmla="+- f7 0 f5"/>
                <a:gd name="f13" fmla="+- f6 0 f5"/>
                <a:gd name="f14" fmla="*/ f9 f0 1"/>
                <a:gd name="f15" fmla="*/ f13 1 5760"/>
                <a:gd name="f16" fmla="*/ f12 1 528"/>
                <a:gd name="f17" fmla="*/ f14 1 f2"/>
                <a:gd name="f18" fmla="*/ 0 1 f15"/>
                <a:gd name="f19" fmla="*/ 0 1 f16"/>
                <a:gd name="f20" fmla="*/ 5760 1 f15"/>
                <a:gd name="f21" fmla="*/ 528 1 f16"/>
                <a:gd name="f22" fmla="*/ 48 1 f15"/>
                <a:gd name="f23" fmla="+- f17 0 f1"/>
                <a:gd name="f24" fmla="*/ f18 f10 1"/>
                <a:gd name="f25" fmla="*/ f20 f10 1"/>
                <a:gd name="f26" fmla="*/ f21 f11 1"/>
                <a:gd name="f27" fmla="*/ f19 f11 1"/>
                <a:gd name="f28" fmla="*/ f22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5" y="f27"/>
                </a:cxn>
                <a:cxn ang="f23">
                  <a:pos x="f25" y="f26"/>
                </a:cxn>
                <a:cxn ang="f23">
                  <a:pos x="f28" y="f27"/>
                </a:cxn>
              </a:cxnLst>
              <a:rect l="f24" t="f27" r="f25" b="f26"/>
              <a:pathLst>
                <a:path w="5760" h="52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8" y="f5"/>
                  </a:lnTo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</a:endParaRPr>
            </a:p>
          </p:txBody>
        </p:sp>
        <p:sp>
          <p:nvSpPr>
            <p:cNvPr id="8" name="Freeform 10"/>
            <p:cNvSpPr/>
            <p:nvPr/>
          </p:nvSpPr>
          <p:spPr>
            <a:xfrm>
              <a:off x="0" y="5000981"/>
              <a:ext cx="9144000" cy="186411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60"/>
                <a:gd name="f7" fmla="val 1248"/>
                <a:gd name="f8" fmla="val 528"/>
                <a:gd name="f9" fmla="+- 0 0 -90"/>
                <a:gd name="f10" fmla="*/ f3 1 5760"/>
                <a:gd name="f11" fmla="*/ f4 1 1248"/>
                <a:gd name="f12" fmla="+- f7 0 f5"/>
                <a:gd name="f13" fmla="+- f6 0 f5"/>
                <a:gd name="f14" fmla="*/ f9 f0 1"/>
                <a:gd name="f15" fmla="*/ f13 1 5760"/>
                <a:gd name="f16" fmla="*/ f12 1 1248"/>
                <a:gd name="f17" fmla="*/ f14 1 f2"/>
                <a:gd name="f18" fmla="*/ 0 1 f15"/>
                <a:gd name="f19" fmla="*/ 0 1 f16"/>
                <a:gd name="f20" fmla="*/ 1248 1 f16"/>
                <a:gd name="f21" fmla="*/ 5760 1 f15"/>
                <a:gd name="f22" fmla="*/ 528 1 f16"/>
                <a:gd name="f23" fmla="+- f17 0 f1"/>
                <a:gd name="f24" fmla="*/ f18 f10 1"/>
                <a:gd name="f25" fmla="*/ f21 f10 1"/>
                <a:gd name="f26" fmla="*/ f20 f11 1"/>
                <a:gd name="f27" fmla="*/ f19 f11 1"/>
                <a:gd name="f28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4" y="f26"/>
                </a:cxn>
                <a:cxn ang="f23">
                  <a:pos x="f25" y="f26"/>
                </a:cxn>
                <a:cxn ang="f23">
                  <a:pos x="f25" y="f28"/>
                </a:cxn>
                <a:cxn ang="f23">
                  <a:pos x="f24" y="f27"/>
                </a:cxn>
              </a:cxnLst>
              <a:rect l="f24" t="f27" r="f25" b="f26"/>
              <a:pathLst>
                <a:path w="5760" h="1248">
                  <a:moveTo>
                    <a:pt x="f5" y="f5"/>
                  </a:moveTo>
                  <a:lnTo>
                    <a:pt x="f5" y="f7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5" y="f5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sx="49999" sy="49999" algn="t"/>
            </a:blipFill>
            <a:ln>
              <a:noFill/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Lucida Sans Unicode"/>
              </a:endParaRPr>
            </a:p>
          </p:txBody>
        </p:sp>
        <p:cxnSp>
          <p:nvCxnSpPr>
            <p:cNvPr id="9" name="Straight Connector 11"/>
            <p:cNvCxnSpPr/>
            <p:nvPr/>
          </p:nvCxnSpPr>
          <p:spPr>
            <a:xfrm>
              <a:off x="-3767" y="4997671"/>
              <a:ext cx="9147767" cy="790298"/>
            </a:xfrm>
            <a:prstGeom prst="straightConnector1">
              <a:avLst/>
            </a:prstGeom>
            <a:noFill/>
            <a:ln w="12060">
              <a:solidFill>
                <a:srgbClr val="156D83"/>
              </a:solidFill>
              <a:prstDash val="solid"/>
              <a:miter/>
            </a:ln>
          </p:spPr>
        </p:cxnSp>
      </p:grpSp>
      <p:sp>
        <p:nvSpPr>
          <p:cNvPr id="10" name="Date Placeholder 2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74125918-B161-4A2C-BD14-AE0C19BA782A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11" name="Footer Placeholder 1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2" name="Slide Number Placeholder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98DFF5BB-0B0F-4ECD-87BC-0651226FC9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84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1481328"/>
            <a:ext cx="8229600" cy="43860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BD3540-833E-4A7F-8136-CDC79F6400C4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4982B9-9A41-4853-A3D7-1342BBC865E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9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844009" y="274640"/>
            <a:ext cx="1777465" cy="559276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324603" cy="559276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EDEBB7-4595-4FDF-8F7E-96BBE48ED843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4198D7-62F3-4760-B659-162D2423F8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04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83130F-BA63-4F36-967B-BF0E74AC318E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61D37D-E7F7-42DC-8494-5EFC010EDEAA}" type="slidenum">
              <a:t>‹#›</a:t>
            </a:fld>
            <a:endParaRPr lang="en-US"/>
          </a:p>
        </p:txBody>
      </p:sp>
      <p:sp>
        <p:nvSpPr>
          <p:cNvPr id="6" name="Title 6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436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rgbClr val="B3B3B3"/>
            </a:gs>
            <a:gs pos="100000">
              <a:srgbClr val="A0A0A0"/>
            </a:gs>
          </a:gsLst>
          <a:path path="circle">
            <a:fillToRect l="65000" r="3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76" y="1059716"/>
            <a:ext cx="7772400" cy="1828800"/>
          </a:xfrm>
        </p:spPr>
        <p:txBody>
          <a:bodyPr anchor="b"/>
          <a:lstStyle>
            <a:lvl1pPr algn="r">
              <a:defRPr sz="4800">
                <a:solidFill>
                  <a:srgbClr val="DEF5FA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3922711" y="2931712"/>
            <a:ext cx="4572000" cy="1454883"/>
          </a:xfrm>
        </p:spPr>
        <p:txBody>
          <a:bodyPr/>
          <a:lstStyle>
            <a:lvl1pPr marL="0" indent="0">
              <a:buNone/>
              <a:defRPr sz="23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53201E3E-DFAE-4807-9223-46B1AA68D50F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F0AF6433-6F04-4E9B-B48F-B6094C711E5F}" type="slidenum"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78" y="3005468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172">
            <a:solidFill>
              <a:srgbClr val="1E768C"/>
            </a:solidFill>
            <a:prstDash val="solid"/>
          </a:ln>
          <a:effectLst>
            <a:outerShdw dist="25402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59" y="3005468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172">
            <a:solidFill>
              <a:srgbClr val="1E768C"/>
            </a:solidFill>
            <a:prstDash val="solid"/>
          </a:ln>
          <a:effectLst>
            <a:outerShdw dist="25402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158782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0">
              <a:srgbClr val="B3B3B3"/>
            </a:gs>
            <a:gs pos="100000">
              <a:srgbClr val="A0A0A0"/>
            </a:gs>
          </a:gsLst>
          <a:path path="circle">
            <a:fillToRect l="65000" r="3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481328"/>
            <a:ext cx="4038603" cy="4525959"/>
          </a:xfr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481328"/>
            <a:ext cx="4038603" cy="4525959"/>
          </a:xfr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F28C205A-DA80-4EF0-BC0A-942935076A34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5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0D1235C8-7BEB-490B-B8E7-188E9DA426AA}" type="slidenum">
              <a:t>‹#›</a:t>
            </a:fld>
            <a:endParaRPr lang="en-US"/>
          </a:p>
        </p:txBody>
      </p:sp>
      <p:sp>
        <p:nvSpPr>
          <p:cNvPr id="7" name="Title 7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8206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>
          <a:blip r:embed="rId2"/>
          <a:tile sx="57129" sy="57129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5410203"/>
            <a:ext cx="4040184" cy="761996"/>
          </a:xfrm>
          <a:solidFill>
            <a:srgbClr val="2DA2BF"/>
          </a:solidFill>
          <a:ln w="9656">
            <a:solidFill>
              <a:srgbClr val="2DA2BF"/>
            </a:solidFill>
            <a:prstDash val="solid"/>
            <a:miter/>
          </a:ln>
        </p:spPr>
        <p:txBody>
          <a:bodyPr lIns="182880" anchor="ctr"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3"/>
          </p:nvPr>
        </p:nvSpPr>
        <p:spPr>
          <a:xfrm>
            <a:off x="4645023" y="5410203"/>
            <a:ext cx="4041776" cy="761996"/>
          </a:xfrm>
          <a:solidFill>
            <a:srgbClr val="2DA2BF"/>
          </a:solidFill>
          <a:ln w="9656">
            <a:solidFill>
              <a:srgbClr val="2DA2BF"/>
            </a:solidFill>
            <a:prstDash val="solid"/>
            <a:miter/>
          </a:ln>
        </p:spPr>
        <p:txBody>
          <a:bodyPr lIns="182880" anchor="ctr"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2"/>
          </p:nvPr>
        </p:nvSpPr>
        <p:spPr>
          <a:xfrm>
            <a:off x="457200" y="1444294"/>
            <a:ext cx="4040184" cy="39417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1444294"/>
            <a:ext cx="4041776" cy="3941758"/>
          </a:xfrm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51B7BE-17E1-4A16-A25E-E560142D2BA7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FE6CB9-8D50-483B-B48E-8A1AE3FF48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32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B3B3B3"/>
            </a:gs>
            <a:gs pos="100000">
              <a:srgbClr val="A0A0A0"/>
            </a:gs>
          </a:gsLst>
          <a:path path="circle">
            <a:fillToRect l="65000" r="3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92BE1E86-3FF2-42D8-A731-309933BFB808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3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4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7546C9CC-63C3-45BD-9ECC-9B5245DE0389}" type="slidenum">
              <a:t>‹#›</a:t>
            </a:fld>
            <a:endParaRPr lang="en-US"/>
          </a:p>
        </p:txBody>
      </p:sp>
      <p:sp>
        <p:nvSpPr>
          <p:cNvPr id="5" name="Title 5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4318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B946CB-4CFD-4165-88AD-7A1AFECB3680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B4B263-1682-474D-9C89-8F254873ED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8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>
          <a:blip r:embed="rId2"/>
          <a:tile sx="57129" sy="57129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914400" y="4876796"/>
            <a:ext cx="7481776" cy="457200"/>
          </a:xfrm>
        </p:spPr>
        <p:txBody>
          <a:bodyPr anchor="t"/>
          <a:lstStyle>
            <a:lvl1pPr algn="r">
              <a:defRPr sz="2500" b="0">
                <a:solidFill>
                  <a:srgbClr val="2DA2B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2"/>
          </p:nvPr>
        </p:nvSpPr>
        <p:spPr>
          <a:xfrm>
            <a:off x="4419596" y="5355101"/>
            <a:ext cx="3974595" cy="914400"/>
          </a:xfrm>
        </p:spPr>
        <p:txBody>
          <a:bodyPr/>
          <a:lstStyle>
            <a:lvl1pPr marL="0" indent="0" algn="r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5CEB4C-D15D-4457-9741-CFFD922E17BA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7E95D3-A69A-4D6B-8833-AF4F970D21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35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>
          <a:gsLst>
            <a:gs pos="0">
              <a:srgbClr val="B3B3B3"/>
            </a:gs>
            <a:gs pos="100000">
              <a:srgbClr val="A0A0A0"/>
            </a:gs>
          </a:gsLst>
          <a:path path="circle">
            <a:fillToRect l="65000" r="3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 noGrp="1"/>
          </p:cNvSpPr>
          <p:nvPr>
            <p:ph type="body" idx="2"/>
          </p:nvPr>
        </p:nvSpPr>
        <p:spPr>
          <a:xfrm>
            <a:off x="1141235" y="5443404"/>
            <a:ext cx="7162796" cy="648236"/>
          </a:xfrm>
        </p:spPr>
        <p:txBody>
          <a:bodyPr tIns="0"/>
          <a:lstStyle>
            <a:lvl1pPr marL="0" marR="18288" indent="0" algn="r"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28600" y="189966"/>
            <a:ext cx="8686800" cy="4389120"/>
          </a:xfrm>
          <a:solidFill>
            <a:srgbClr val="464646"/>
          </a:solidFill>
          <a:ln w="9528">
            <a:solidFill>
              <a:srgbClr val="000000"/>
            </a:solidFill>
            <a:prstDash val="solid"/>
          </a:ln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E26F688D-DD5E-49DF-986F-CFCA2F211825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5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FB487823-357F-49B1-8CF9-3B6018ABA57A}" type="slidenum">
              <a:t>‹#›</a:t>
            </a:fld>
            <a:endParaRPr lang="en-US"/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228600" y="4865120"/>
            <a:ext cx="8075432" cy="562676"/>
          </a:xfrm>
        </p:spPr>
        <p:txBody>
          <a:bodyPr anchor="t"/>
          <a:lstStyle>
            <a:lvl1pPr algn="r">
              <a:defRPr sz="3000" b="0">
                <a:solidFill>
                  <a:srgbClr val="2DA2BF"/>
                </a:solidFill>
                <a:effectLst>
                  <a:outerShdw dist="24999" dir="54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" name="Freeform 7"/>
          <p:cNvSpPr/>
          <p:nvPr/>
        </p:nvSpPr>
        <p:spPr>
          <a:xfrm>
            <a:off x="499271" y="5944935"/>
            <a:ext cx="4940622" cy="92107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485"/>
              <a:gd name="f7" fmla="val 337"/>
              <a:gd name="f8" fmla="val 2"/>
              <a:gd name="f9" fmla="val 5558"/>
              <a:gd name="f10" fmla="val 1"/>
              <a:gd name="f11" fmla="+- 0 0 -90"/>
              <a:gd name="f12" fmla="*/ f3 1 7485"/>
              <a:gd name="f13" fmla="*/ f4 1 337"/>
              <a:gd name="f14" fmla="+- f7 0 f5"/>
              <a:gd name="f15" fmla="+- f6 0 f5"/>
              <a:gd name="f16" fmla="*/ f11 f0 1"/>
              <a:gd name="f17" fmla="*/ f15 1 7485"/>
              <a:gd name="f18" fmla="*/ f14 1 337"/>
              <a:gd name="f19" fmla="*/ f16 1 f2"/>
              <a:gd name="f20" fmla="*/ 0 1 f17"/>
              <a:gd name="f21" fmla="*/ 0 1 f18"/>
              <a:gd name="f22" fmla="*/ 5760 1 f17"/>
              <a:gd name="f23" fmla="*/ 528 1 f18"/>
              <a:gd name="f24" fmla="*/ 48 1 f17"/>
              <a:gd name="f25" fmla="*/ 7485 1 f17"/>
              <a:gd name="f26" fmla="*/ 337 1 f18"/>
              <a:gd name="f27" fmla="+- f19 0 f1"/>
              <a:gd name="f28" fmla="*/ f20 f12 1"/>
              <a:gd name="f29" fmla="*/ f25 f12 1"/>
              <a:gd name="f30" fmla="*/ f26 f13 1"/>
              <a:gd name="f31" fmla="*/ f21 f13 1"/>
              <a:gd name="f32" fmla="*/ f22 f12 1"/>
              <a:gd name="f33" fmla="*/ f23 f13 1"/>
              <a:gd name="f34" fmla="*/ f24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8" y="f31"/>
              </a:cxn>
              <a:cxn ang="f27">
                <a:pos x="f32" y="f31"/>
              </a:cxn>
              <a:cxn ang="f27">
                <a:pos x="f32" y="f33"/>
              </a:cxn>
              <a:cxn ang="f27">
                <a:pos x="f34" y="f31"/>
              </a:cxn>
            </a:cxnLst>
            <a:rect l="f28" t="f31" r="f29" b="f30"/>
            <a:pathLst>
              <a:path w="7485" h="337">
                <a:moveTo>
                  <a:pt x="f5" y="f8"/>
                </a:moveTo>
                <a:lnTo>
                  <a:pt x="f6" y="f7"/>
                </a:lnTo>
                <a:lnTo>
                  <a:pt x="f9" y="f7"/>
                </a:lnTo>
                <a:lnTo>
                  <a:pt x="f10" y="f5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485720" y="5939009"/>
            <a:ext cx="3690454" cy="93344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591"/>
              <a:gd name="f7" fmla="val 588"/>
              <a:gd name="f8" fmla="val 585"/>
              <a:gd name="f9" fmla="val 4415"/>
              <a:gd name="f10" fmla="val 12"/>
              <a:gd name="f11" fmla="val 4"/>
              <a:gd name="f12" fmla="+- 0 0 -90"/>
              <a:gd name="f13" fmla="*/ f3 1 5591"/>
              <a:gd name="f14" fmla="*/ f4 1 588"/>
              <a:gd name="f15" fmla="+- f7 0 f5"/>
              <a:gd name="f16" fmla="+- f6 0 f5"/>
              <a:gd name="f17" fmla="*/ f12 f0 1"/>
              <a:gd name="f18" fmla="*/ f16 1 5591"/>
              <a:gd name="f19" fmla="*/ f15 1 588"/>
              <a:gd name="f20" fmla="*/ f17 1 f2"/>
              <a:gd name="f21" fmla="*/ 0 1 f18"/>
              <a:gd name="f22" fmla="*/ 0 1 f19"/>
              <a:gd name="f23" fmla="*/ 5760 1 f18"/>
              <a:gd name="f24" fmla="*/ 528 1 f19"/>
              <a:gd name="f25" fmla="*/ 48 1 f18"/>
              <a:gd name="f26" fmla="*/ 5591 1 f18"/>
              <a:gd name="f27" fmla="*/ 588 1 f19"/>
              <a:gd name="f28" fmla="+- f20 0 f1"/>
              <a:gd name="f29" fmla="*/ f21 f13 1"/>
              <a:gd name="f30" fmla="*/ f26 f13 1"/>
              <a:gd name="f31" fmla="*/ f27 f14 1"/>
              <a:gd name="f32" fmla="*/ f22 f14 1"/>
              <a:gd name="f33" fmla="*/ f23 f13 1"/>
              <a:gd name="f34" fmla="*/ f24 f14 1"/>
              <a:gd name="f35" fmla="*/ f25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29" y="f32"/>
              </a:cxn>
              <a:cxn ang="f28">
                <a:pos x="f33" y="f32"/>
              </a:cxn>
              <a:cxn ang="f28">
                <a:pos x="f33" y="f34"/>
              </a:cxn>
              <a:cxn ang="f28">
                <a:pos x="f35" y="f32"/>
              </a:cxn>
            </a:cxnLst>
            <a:rect l="f29" t="f32" r="f30" b="f31"/>
            <a:pathLst>
              <a:path w="5591" h="588">
                <a:moveTo>
                  <a:pt x="f5" y="f5"/>
                </a:moveTo>
                <a:lnTo>
                  <a:pt x="f6" y="f8"/>
                </a:lnTo>
                <a:lnTo>
                  <a:pt x="f9" y="f7"/>
                </a:lnTo>
                <a:lnTo>
                  <a:pt x="f10" y="f11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-6044" y="5791251"/>
            <a:ext cx="3402317" cy="108086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*/ f7 f0 1"/>
              <a:gd name="f14" fmla="*/ f8 f0 1"/>
              <a:gd name="f15" fmla="*/ f9 f0 1"/>
              <a:gd name="f16" fmla="?: f10 f3 1"/>
              <a:gd name="f17" fmla="?: f11 f4 1"/>
              <a:gd name="f18" fmla="?: f12 f5 1"/>
              <a:gd name="f19" fmla="*/ f13 1 f2"/>
              <a:gd name="f20" fmla="*/ f14 1 f2"/>
              <a:gd name="f21" fmla="*/ f15 1 f2"/>
              <a:gd name="f22" fmla="*/ f16 1 21600"/>
              <a:gd name="f23" fmla="*/ f17 1 21600"/>
              <a:gd name="f24" fmla="*/ 21600 f16 1"/>
              <a:gd name="f25" fmla="*/ 21600 f17 1"/>
              <a:gd name="f26" fmla="+- f19 0 f1"/>
              <a:gd name="f27" fmla="+- f20 0 f1"/>
              <a:gd name="f28" fmla="+- f21 0 f1"/>
              <a:gd name="f29" fmla="min f23 f22"/>
              <a:gd name="f30" fmla="*/ f24 1 f18"/>
              <a:gd name="f31" fmla="*/ f25 1 f18"/>
              <a:gd name="f32" fmla="val f30"/>
              <a:gd name="f33" fmla="val f31"/>
              <a:gd name="f34" fmla="*/ f6 f29 1"/>
              <a:gd name="f35" fmla="+- f33 0 f6"/>
              <a:gd name="f36" fmla="+- f32 0 f6"/>
              <a:gd name="f37" fmla="*/ f33 f29 1"/>
              <a:gd name="f38" fmla="*/ f32 f29 1"/>
              <a:gd name="f39" fmla="*/ f35 1 2"/>
              <a:gd name="f40" fmla="*/ f36 1 2"/>
              <a:gd name="f41" fmla="*/ f36 1 12"/>
              <a:gd name="f42" fmla="*/ f35 7 1"/>
              <a:gd name="f43" fmla="*/ f36 7 1"/>
              <a:gd name="f44" fmla="*/ f35 11 1"/>
              <a:gd name="f45" fmla="+- f6 f39 0"/>
              <a:gd name="f46" fmla="+- f6 f40 0"/>
              <a:gd name="f47" fmla="*/ f42 1 12"/>
              <a:gd name="f48" fmla="*/ f43 1 12"/>
              <a:gd name="f49" fmla="*/ f44 1 12"/>
              <a:gd name="f50" fmla="*/ f41 f29 1"/>
              <a:gd name="f51" fmla="*/ f47 f29 1"/>
              <a:gd name="f52" fmla="*/ f48 f29 1"/>
              <a:gd name="f53" fmla="*/ f49 f29 1"/>
              <a:gd name="f54" fmla="*/ f46 f29 1"/>
              <a:gd name="f55" fmla="*/ f45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6">
                <a:pos x="f34" y="f34"/>
              </a:cxn>
              <a:cxn ang="f27">
                <a:pos x="f34" y="f37"/>
              </a:cxn>
              <a:cxn ang="f27">
                <a:pos x="f38" y="f37"/>
              </a:cxn>
              <a:cxn ang="f28">
                <a:pos x="f54" y="f55"/>
              </a:cxn>
            </a:cxnLst>
            <a:rect l="f50" t="f51" r="f52" b="f53"/>
            <a:pathLst>
              <a:path>
                <a:moveTo>
                  <a:pt x="f34" y="f37"/>
                </a:moveTo>
                <a:lnTo>
                  <a:pt x="f34" y="f34"/>
                </a:lnTo>
                <a:lnTo>
                  <a:pt x="f38" y="f37"/>
                </a:lnTo>
                <a:close/>
              </a:path>
            </a:pathLst>
          </a:custGeom>
          <a:blipFill>
            <a:blip r:embed="rId2">
              <a:alphaModFix/>
            </a:blip>
            <a:stretch>
              <a:fillRect/>
            </a:stretch>
          </a:blip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5" y="5787740"/>
            <a:ext cx="3405508" cy="1084378"/>
          </a:xfrm>
          <a:prstGeom prst="straightConnector1">
            <a:avLst/>
          </a:prstGeom>
          <a:noFill/>
          <a:ln w="12060">
            <a:solidFill>
              <a:srgbClr val="156D83"/>
            </a:solidFill>
            <a:prstDash val="solid"/>
            <a:miter/>
          </a:ln>
        </p:spPr>
      </p:cxnSp>
      <p:sp>
        <p:nvSpPr>
          <p:cNvPr id="12" name="Chevron 11"/>
          <p:cNvSpPr/>
          <p:nvPr/>
        </p:nvSpPr>
        <p:spPr>
          <a:xfrm>
            <a:off x="8664113" y="4988436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172">
            <a:solidFill>
              <a:srgbClr val="1E768C"/>
            </a:solidFill>
            <a:prstDash val="solid"/>
          </a:ln>
          <a:effectLst>
            <a:outerShdw dist="25402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5" y="4988436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-360"/>
              <a:gd name="f9" fmla="+- 0 0 -270"/>
              <a:gd name="f10" fmla="+- 0 0 -180"/>
              <a:gd name="f11" fmla="abs f3"/>
              <a:gd name="f12" fmla="abs f4"/>
              <a:gd name="f13" fmla="abs f5"/>
              <a:gd name="f14" fmla="*/ f8 f0 1"/>
              <a:gd name="f15" fmla="*/ f9 f0 1"/>
              <a:gd name="f16" fmla="*/ f10 f0 1"/>
              <a:gd name="f17" fmla="?: f11 f3 1"/>
              <a:gd name="f18" fmla="?: f12 f4 1"/>
              <a:gd name="f19" fmla="?: f13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6 f30 1"/>
              <a:gd name="f36" fmla="+- f34 0 f6"/>
              <a:gd name="f37" fmla="+- f33 0 f6"/>
              <a:gd name="f38" fmla="*/ f34 f30 1"/>
              <a:gd name="f39" fmla="*/ f33 f30 1"/>
              <a:gd name="f40" fmla="*/ f36 1 2"/>
              <a:gd name="f41" fmla="min f37 f36"/>
              <a:gd name="f42" fmla="+- f6 f40 0"/>
              <a:gd name="f43" fmla="*/ f41 f7 1"/>
              <a:gd name="f44" fmla="*/ f43 1 100000"/>
              <a:gd name="f45" fmla="*/ f42 f30 1"/>
              <a:gd name="f46" fmla="+- f33 0 f44"/>
              <a:gd name="f47" fmla="*/ f44 f30 1"/>
              <a:gd name="f48" fmla="*/ f46 1 2"/>
              <a:gd name="f49" fmla="+- f46 0 f44"/>
              <a:gd name="f50" fmla="*/ f46 f30 1"/>
              <a:gd name="f51" fmla="?: f49 f44 f6"/>
              <a:gd name="f52" fmla="?: f49 f46 f33"/>
              <a:gd name="f53" fmla="*/ f48 f30 1"/>
              <a:gd name="f54" fmla="*/ f51 f30 1"/>
              <a:gd name="f55" fmla="*/ f52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3" y="f35"/>
              </a:cxn>
              <a:cxn ang="f28">
                <a:pos x="f47" y="f45"/>
              </a:cxn>
              <a:cxn ang="f29">
                <a:pos x="f53" y="f38"/>
              </a:cxn>
            </a:cxnLst>
            <a:rect l="f54" t="f35" r="f55" b="f38"/>
            <a:pathLst>
              <a:path>
                <a:moveTo>
                  <a:pt x="f35" y="f35"/>
                </a:moveTo>
                <a:lnTo>
                  <a:pt x="f50" y="f35"/>
                </a:lnTo>
                <a:lnTo>
                  <a:pt x="f39" y="f45"/>
                </a:lnTo>
                <a:lnTo>
                  <a:pt x="f50" y="f38"/>
                </a:lnTo>
                <a:lnTo>
                  <a:pt x="f35" y="f38"/>
                </a:lnTo>
                <a:lnTo>
                  <a:pt x="f47" y="f45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172">
            <a:solidFill>
              <a:srgbClr val="1E768C"/>
            </a:solidFill>
            <a:prstDash val="solid"/>
          </a:ln>
          <a:effectLst>
            <a:outerShdw dist="25402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282004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/>
          <p:cNvSpPr/>
          <p:nvPr/>
        </p:nvSpPr>
        <p:spPr>
          <a:xfrm>
            <a:off x="499271" y="5944935"/>
            <a:ext cx="4940622" cy="92107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485"/>
              <a:gd name="f7" fmla="val 337"/>
              <a:gd name="f8" fmla="val 2"/>
              <a:gd name="f9" fmla="val 5558"/>
              <a:gd name="f10" fmla="val 1"/>
              <a:gd name="f11" fmla="+- 0 0 -90"/>
              <a:gd name="f12" fmla="*/ f3 1 7485"/>
              <a:gd name="f13" fmla="*/ f4 1 337"/>
              <a:gd name="f14" fmla="+- f7 0 f5"/>
              <a:gd name="f15" fmla="+- f6 0 f5"/>
              <a:gd name="f16" fmla="*/ f11 f0 1"/>
              <a:gd name="f17" fmla="*/ f15 1 7485"/>
              <a:gd name="f18" fmla="*/ f14 1 337"/>
              <a:gd name="f19" fmla="*/ f16 1 f2"/>
              <a:gd name="f20" fmla="*/ 0 1 f17"/>
              <a:gd name="f21" fmla="*/ 0 1 f18"/>
              <a:gd name="f22" fmla="*/ 5760 1 f17"/>
              <a:gd name="f23" fmla="*/ 528 1 f18"/>
              <a:gd name="f24" fmla="*/ 48 1 f17"/>
              <a:gd name="f25" fmla="*/ 7485 1 f17"/>
              <a:gd name="f26" fmla="*/ 337 1 f18"/>
              <a:gd name="f27" fmla="+- f19 0 f1"/>
              <a:gd name="f28" fmla="*/ f20 f12 1"/>
              <a:gd name="f29" fmla="*/ f25 f12 1"/>
              <a:gd name="f30" fmla="*/ f26 f13 1"/>
              <a:gd name="f31" fmla="*/ f21 f13 1"/>
              <a:gd name="f32" fmla="*/ f22 f12 1"/>
              <a:gd name="f33" fmla="*/ f23 f13 1"/>
              <a:gd name="f34" fmla="*/ f24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8" y="f31"/>
              </a:cxn>
              <a:cxn ang="f27">
                <a:pos x="f32" y="f31"/>
              </a:cxn>
              <a:cxn ang="f27">
                <a:pos x="f32" y="f33"/>
              </a:cxn>
              <a:cxn ang="f27">
                <a:pos x="f34" y="f31"/>
              </a:cxn>
            </a:cxnLst>
            <a:rect l="f28" t="f31" r="f29" b="f30"/>
            <a:pathLst>
              <a:path w="7485" h="337">
                <a:moveTo>
                  <a:pt x="f5" y="f8"/>
                </a:moveTo>
                <a:lnTo>
                  <a:pt x="f6" y="f7"/>
                </a:lnTo>
                <a:lnTo>
                  <a:pt x="f9" y="f7"/>
                </a:lnTo>
                <a:lnTo>
                  <a:pt x="f10" y="f5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ucida Sans Unicode"/>
            </a:endParaRPr>
          </a:p>
        </p:txBody>
      </p:sp>
      <p:sp>
        <p:nvSpPr>
          <p:cNvPr id="3" name="Freeform 11"/>
          <p:cNvSpPr/>
          <p:nvPr/>
        </p:nvSpPr>
        <p:spPr>
          <a:xfrm>
            <a:off x="485720" y="5939009"/>
            <a:ext cx="3690454" cy="93344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591"/>
              <a:gd name="f7" fmla="val 588"/>
              <a:gd name="f8" fmla="val 585"/>
              <a:gd name="f9" fmla="val 4415"/>
              <a:gd name="f10" fmla="val 12"/>
              <a:gd name="f11" fmla="val 4"/>
              <a:gd name="f12" fmla="+- 0 0 -90"/>
              <a:gd name="f13" fmla="*/ f3 1 5591"/>
              <a:gd name="f14" fmla="*/ f4 1 588"/>
              <a:gd name="f15" fmla="+- f7 0 f5"/>
              <a:gd name="f16" fmla="+- f6 0 f5"/>
              <a:gd name="f17" fmla="*/ f12 f0 1"/>
              <a:gd name="f18" fmla="*/ f16 1 5591"/>
              <a:gd name="f19" fmla="*/ f15 1 588"/>
              <a:gd name="f20" fmla="*/ f17 1 f2"/>
              <a:gd name="f21" fmla="*/ 0 1 f18"/>
              <a:gd name="f22" fmla="*/ 0 1 f19"/>
              <a:gd name="f23" fmla="*/ 5760 1 f18"/>
              <a:gd name="f24" fmla="*/ 528 1 f19"/>
              <a:gd name="f25" fmla="*/ 48 1 f18"/>
              <a:gd name="f26" fmla="*/ 5591 1 f18"/>
              <a:gd name="f27" fmla="*/ 588 1 f19"/>
              <a:gd name="f28" fmla="+- f20 0 f1"/>
              <a:gd name="f29" fmla="*/ f21 f13 1"/>
              <a:gd name="f30" fmla="*/ f26 f13 1"/>
              <a:gd name="f31" fmla="*/ f27 f14 1"/>
              <a:gd name="f32" fmla="*/ f22 f14 1"/>
              <a:gd name="f33" fmla="*/ f23 f13 1"/>
              <a:gd name="f34" fmla="*/ f24 f14 1"/>
              <a:gd name="f35" fmla="*/ f25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29" y="f32"/>
              </a:cxn>
              <a:cxn ang="f28">
                <a:pos x="f33" y="f32"/>
              </a:cxn>
              <a:cxn ang="f28">
                <a:pos x="f33" y="f34"/>
              </a:cxn>
              <a:cxn ang="f28">
                <a:pos x="f35" y="f32"/>
              </a:cxn>
            </a:cxnLst>
            <a:rect l="f29" t="f32" r="f30" b="f31"/>
            <a:pathLst>
              <a:path w="5591" h="588">
                <a:moveTo>
                  <a:pt x="f5" y="f5"/>
                </a:moveTo>
                <a:lnTo>
                  <a:pt x="f6" y="f8"/>
                </a:lnTo>
                <a:lnTo>
                  <a:pt x="f9" y="f7"/>
                </a:lnTo>
                <a:lnTo>
                  <a:pt x="f10" y="f11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ucida Sans Unicode"/>
            </a:endParaRPr>
          </a:p>
        </p:txBody>
      </p:sp>
      <p:sp>
        <p:nvSpPr>
          <p:cNvPr id="4" name="Right Triangle 13"/>
          <p:cNvSpPr/>
          <p:nvPr/>
        </p:nvSpPr>
        <p:spPr>
          <a:xfrm>
            <a:off x="-6044" y="5791251"/>
            <a:ext cx="3402317" cy="108086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*/ f7 f0 1"/>
              <a:gd name="f14" fmla="*/ f8 f0 1"/>
              <a:gd name="f15" fmla="*/ f9 f0 1"/>
              <a:gd name="f16" fmla="?: f10 f3 1"/>
              <a:gd name="f17" fmla="?: f11 f4 1"/>
              <a:gd name="f18" fmla="?: f12 f5 1"/>
              <a:gd name="f19" fmla="*/ f13 1 f2"/>
              <a:gd name="f20" fmla="*/ f14 1 f2"/>
              <a:gd name="f21" fmla="*/ f15 1 f2"/>
              <a:gd name="f22" fmla="*/ f16 1 21600"/>
              <a:gd name="f23" fmla="*/ f17 1 21600"/>
              <a:gd name="f24" fmla="*/ 21600 f16 1"/>
              <a:gd name="f25" fmla="*/ 21600 f17 1"/>
              <a:gd name="f26" fmla="+- f19 0 f1"/>
              <a:gd name="f27" fmla="+- f20 0 f1"/>
              <a:gd name="f28" fmla="+- f21 0 f1"/>
              <a:gd name="f29" fmla="min f23 f22"/>
              <a:gd name="f30" fmla="*/ f24 1 f18"/>
              <a:gd name="f31" fmla="*/ f25 1 f18"/>
              <a:gd name="f32" fmla="val f30"/>
              <a:gd name="f33" fmla="val f31"/>
              <a:gd name="f34" fmla="*/ f6 f29 1"/>
              <a:gd name="f35" fmla="+- f33 0 f6"/>
              <a:gd name="f36" fmla="+- f32 0 f6"/>
              <a:gd name="f37" fmla="*/ f33 f29 1"/>
              <a:gd name="f38" fmla="*/ f32 f29 1"/>
              <a:gd name="f39" fmla="*/ f35 1 2"/>
              <a:gd name="f40" fmla="*/ f36 1 2"/>
              <a:gd name="f41" fmla="*/ f36 1 12"/>
              <a:gd name="f42" fmla="*/ f35 7 1"/>
              <a:gd name="f43" fmla="*/ f36 7 1"/>
              <a:gd name="f44" fmla="*/ f35 11 1"/>
              <a:gd name="f45" fmla="+- f6 f39 0"/>
              <a:gd name="f46" fmla="+- f6 f40 0"/>
              <a:gd name="f47" fmla="*/ f42 1 12"/>
              <a:gd name="f48" fmla="*/ f43 1 12"/>
              <a:gd name="f49" fmla="*/ f44 1 12"/>
              <a:gd name="f50" fmla="*/ f41 f29 1"/>
              <a:gd name="f51" fmla="*/ f47 f29 1"/>
              <a:gd name="f52" fmla="*/ f48 f29 1"/>
              <a:gd name="f53" fmla="*/ f49 f29 1"/>
              <a:gd name="f54" fmla="*/ f46 f29 1"/>
              <a:gd name="f55" fmla="*/ f45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6">
                <a:pos x="f34" y="f34"/>
              </a:cxn>
              <a:cxn ang="f27">
                <a:pos x="f34" y="f37"/>
              </a:cxn>
              <a:cxn ang="f27">
                <a:pos x="f38" y="f37"/>
              </a:cxn>
              <a:cxn ang="f28">
                <a:pos x="f54" y="f55"/>
              </a:cxn>
            </a:cxnLst>
            <a:rect l="f50" t="f51" r="f52" b="f53"/>
            <a:pathLst>
              <a:path>
                <a:moveTo>
                  <a:pt x="f34" y="f37"/>
                </a:moveTo>
                <a:lnTo>
                  <a:pt x="f34" y="f34"/>
                </a:lnTo>
                <a:lnTo>
                  <a:pt x="f38" y="f37"/>
                </a:lnTo>
                <a:close/>
              </a:path>
            </a:pathLst>
          </a:custGeom>
          <a:blipFill>
            <a:blip r:embed="rId13">
              <a:alphaModFix/>
            </a:blip>
            <a:stretch>
              <a:fillRect/>
            </a:stretch>
          </a:blip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Lucida Sans Unicode"/>
            </a:endParaRPr>
          </a:p>
        </p:txBody>
      </p:sp>
      <p:cxnSp>
        <p:nvCxnSpPr>
          <p:cNvPr id="5" name="Straight Connector 14"/>
          <p:cNvCxnSpPr/>
          <p:nvPr/>
        </p:nvCxnSpPr>
        <p:spPr>
          <a:xfrm>
            <a:off x="-9235" y="5787740"/>
            <a:ext cx="3405508" cy="1084378"/>
          </a:xfrm>
          <a:prstGeom prst="straightConnector1">
            <a:avLst/>
          </a:prstGeom>
          <a:noFill/>
          <a:ln w="12060">
            <a:solidFill>
              <a:srgbClr val="156D83"/>
            </a:solidFill>
            <a:prstDash val="solid"/>
            <a:miter/>
          </a:ln>
        </p:spPr>
      </p:cxnSp>
      <p:sp>
        <p:nvSpPr>
          <p:cNvPr id="6" name="Title Placeholder 8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Text Placeholder 29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 txBox="1">
            <a:spLocks noGrp="1"/>
          </p:cNvSpPr>
          <p:nvPr>
            <p:ph type="dt" sz="half" idx="2"/>
          </p:nvPr>
        </p:nvSpPr>
        <p:spPr>
          <a:xfrm>
            <a:off x="6727030" y="6407941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</a:defRPr>
            </a:lvl1pPr>
          </a:lstStyle>
          <a:p>
            <a:pPr lvl="0"/>
            <a:fld id="{0812FBF8-1502-4E25-837F-D9242FEE7DC5}" type="datetime1">
              <a:rPr lang="en-US"/>
              <a:pPr lvl="0"/>
              <a:t>3/27/2018</a:t>
            </a:fld>
            <a:endParaRPr lang="en-US"/>
          </a:p>
        </p:txBody>
      </p:sp>
      <p:sp>
        <p:nvSpPr>
          <p:cNvPr id="9" name="Footer Placeholder 21"/>
          <p:cNvSpPr txBox="1">
            <a:spLocks noGrp="1"/>
          </p:cNvSpPr>
          <p:nvPr>
            <p:ph type="ftr" sz="quarter" idx="3"/>
          </p:nvPr>
        </p:nvSpPr>
        <p:spPr>
          <a:xfrm>
            <a:off x="4380067" y="6407941"/>
            <a:ext cx="235068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Slide Number Placeholder 17"/>
          <p:cNvSpPr txBox="1">
            <a:spLocks noGrp="1"/>
          </p:cNvSpPr>
          <p:nvPr>
            <p:ph type="sldNum" sz="quarter" idx="4"/>
          </p:nvPr>
        </p:nvSpPr>
        <p:spPr>
          <a:xfrm>
            <a:off x="8647270" y="6407941"/>
            <a:ext cx="36576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</a:defRPr>
            </a:lvl1pPr>
          </a:lstStyle>
          <a:p>
            <a:pPr lvl="0"/>
            <a:fld id="{FD7B171E-67A7-46F6-8230-013A02F18AE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100" b="1" i="0" u="none" strike="noStrike" kern="1200" cap="none" spc="0" baseline="0">
          <a:solidFill>
            <a:srgbClr val="464646"/>
          </a:solidFill>
          <a:effectLst>
            <a:outerShdw dist="25402" dir="5400000">
              <a:srgbClr val="000000"/>
            </a:outerShdw>
          </a:effectLst>
          <a:uFillTx/>
          <a:latin typeface="Lucida Sans Unicode"/>
        </a:defRPr>
      </a:lvl1pPr>
    </p:titleStyle>
    <p:bodyStyle>
      <a:lvl1pPr marL="365760" marR="0" lvl="0" indent="-256032" algn="l" defTabSz="914400" rtl="0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2DA2BF"/>
        </a:buClr>
        <a:buSzPct val="68000"/>
        <a:buFont typeface="Wingdings 3"/>
        <a:buChar char=""/>
        <a:tabLst/>
        <a:defRPr lang="en-US" sz="2700" b="0" i="0" u="none" strike="noStrike" kern="1200" cap="none" spc="0" baseline="0">
          <a:solidFill>
            <a:srgbClr val="000000"/>
          </a:solidFill>
          <a:uFillTx/>
          <a:latin typeface="Lucida Sans Unicode"/>
        </a:defRPr>
      </a:lvl1pPr>
      <a:lvl2pPr marL="621792" marR="0" lvl="1" indent="-228600" algn="l" defTabSz="914400" rtl="0" fontAlgn="auto" hangingPunct="1">
        <a:lnSpc>
          <a:spcPct val="100000"/>
        </a:lnSpc>
        <a:spcBef>
          <a:spcPts val="325"/>
        </a:spcBef>
        <a:spcAft>
          <a:spcPts val="0"/>
        </a:spcAft>
        <a:buClr>
          <a:srgbClr val="2DA2BF"/>
        </a:buClr>
        <a:buSzPct val="100000"/>
        <a:buFont typeface="Verdana"/>
        <a:buChar char="◦"/>
        <a:tabLst/>
        <a:defRPr lang="en-US" sz="2300" b="0" i="0" u="none" strike="noStrike" kern="1200" cap="none" spc="0" baseline="0">
          <a:solidFill>
            <a:srgbClr val="000000"/>
          </a:solidFill>
          <a:uFillTx/>
          <a:latin typeface="Lucida Sans Unicode"/>
        </a:defRPr>
      </a:lvl2pPr>
      <a:lvl3pPr marL="859536" marR="0" lvl="2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Clr>
          <a:srgbClr val="DA1F28"/>
        </a:buClr>
        <a:buSzPct val="100000"/>
        <a:buFont typeface="Wingdings 2"/>
        <a:buChar char="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Lucida Sans Unicode"/>
        </a:defRPr>
      </a:lvl3pPr>
      <a:lvl4pPr marL="1143000" marR="0" lvl="3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Clr>
          <a:srgbClr val="DA1F28"/>
        </a:buClr>
        <a:buSzPct val="100000"/>
        <a:buFont typeface="Wingdings 2"/>
        <a:buChar char=""/>
        <a:tabLst/>
        <a:defRPr lang="en-US" sz="1900" b="0" i="0" u="none" strike="noStrike" kern="1200" cap="none" spc="0" baseline="0">
          <a:solidFill>
            <a:srgbClr val="000000"/>
          </a:solidFill>
          <a:uFillTx/>
          <a:latin typeface="Lucida Sans Unicode"/>
        </a:defRPr>
      </a:lvl4pPr>
      <a:lvl5pPr marL="1371600" marR="0" lvl="4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Clr>
          <a:srgbClr val="DA1F28"/>
        </a:buClr>
        <a:buSzPct val="100000"/>
        <a:buFont typeface="Wingdings 2"/>
        <a:buChar char="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Lucida Sans Unicode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9600"/>
              <a:t>Uric acid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Font typeface="Wingdings 2"/>
              <a:buChar char=""/>
            </a:pPr>
            <a:r>
              <a:rPr lang="en-US" sz="3200"/>
              <a:t>Uric acid is formed from the breakdown of nucleic acids and is an end product of purine metabolism. </a:t>
            </a:r>
          </a:p>
          <a:p>
            <a:pPr lvl="0" algn="just">
              <a:buFont typeface="Wingdings 2"/>
              <a:buChar char=""/>
            </a:pPr>
            <a:r>
              <a:rPr lang="en-US" sz="3200"/>
              <a:t>Uric acid is transported by the blood from the liver to the kidney, where it is filtered.</a:t>
            </a:r>
          </a:p>
          <a:p>
            <a:pPr lvl="0" algn="just">
              <a:buFont typeface="Wingdings 2"/>
              <a:buChar char=""/>
            </a:pPr>
            <a:r>
              <a:rPr lang="en-US" sz="3200"/>
              <a:t>Renal excretion accounts for 75% of uric acid elimination; the remainder of uric acid passes into the GI tract. </a:t>
            </a:r>
          </a:p>
          <a:p>
            <a:pPr lvl="0"/>
            <a:endParaRPr lang="en-U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Introduction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3000"/>
              <a:t>In human blood plasma</a:t>
            </a:r>
          </a:p>
          <a:p>
            <a:pPr lvl="0">
              <a:buFont typeface="Wingdings" pitchFamily="2"/>
              <a:buChar char="§"/>
            </a:pPr>
            <a:r>
              <a:rPr lang="en-US" sz="3000"/>
              <a:t>Female: 2.4-6.1 mg/dl (140-360 µmol/L)</a:t>
            </a:r>
          </a:p>
          <a:p>
            <a:pPr lvl="0">
              <a:buFont typeface="Wingdings" pitchFamily="2"/>
              <a:buChar char="§"/>
            </a:pPr>
            <a:r>
              <a:rPr lang="en-US" sz="3000"/>
              <a:t>Male: 3.4-7.2 mg/dl (200-430 µmol/L)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Normal range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/>
              <a:buChar char="q"/>
            </a:pPr>
            <a:r>
              <a:rPr lang="en-US" sz="3000"/>
              <a:t>Causes of hyperurecemia</a:t>
            </a:r>
          </a:p>
          <a:p>
            <a:pPr marL="388620" lvl="0" indent="0">
              <a:buNone/>
            </a:pPr>
            <a:endParaRPr lang="en-US"/>
          </a:p>
          <a:p>
            <a:pPr marL="388620" lvl="0" indent="0">
              <a:buNone/>
            </a:pPr>
            <a:endParaRPr lang="en-U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Hyperurecemia</a:t>
            </a:r>
          </a:p>
        </p:txBody>
      </p:sp>
      <p:pic>
        <p:nvPicPr>
          <p:cNvPr id="4" name="Picture 2" descr="C:\Users\MOHAMMED\Downloads\f8520a07d633708ead5aa51d9a06751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25196" y="2353711"/>
            <a:ext cx="1618488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MOHAMMED\Downloads\index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313672" y="2253337"/>
            <a:ext cx="1618488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C:\Users\MOHAMMED\Downloads\index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285491" y="4859441"/>
            <a:ext cx="1613888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87980" y="4230462"/>
            <a:ext cx="1115878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3"/>
          <p:cNvSpPr txBox="1"/>
          <p:nvPr/>
        </p:nvSpPr>
        <p:spPr>
          <a:xfrm>
            <a:off x="7040880" y="5879070"/>
            <a:ext cx="210312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Drugs e.g. thiazide diuretics</a:t>
            </a:r>
          </a:p>
        </p:txBody>
      </p:sp>
      <p:sp>
        <p:nvSpPr>
          <p:cNvPr id="9" name="TextBox 4"/>
          <p:cNvSpPr txBox="1"/>
          <p:nvPr/>
        </p:nvSpPr>
        <p:spPr>
          <a:xfrm>
            <a:off x="3429000" y="5934666"/>
            <a:ext cx="281939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Fasting or rapid weight loss can temporary elevate uric acid level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5602062"/>
            <a:ext cx="2194560" cy="6463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Reduced excretion by kidney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3364470"/>
            <a:ext cx="201168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Hereditary reasons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25636" y="3295296"/>
            <a:ext cx="2194560" cy="369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High intake of dietary purine</a:t>
            </a:r>
          </a:p>
        </p:txBody>
      </p:sp>
      <p:pic>
        <p:nvPicPr>
          <p:cNvPr id="13" name="Picture 7" descr="C:\Users\MOHAMMED\Downloads\index1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4029459" y="4915046"/>
            <a:ext cx="1618488" cy="1005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2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4190996" y="2590796"/>
            <a:ext cx="1371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26"/>
          <p:cNvSpPr/>
          <p:nvPr/>
        </p:nvSpPr>
        <p:spPr>
          <a:xfrm>
            <a:off x="4305982" y="2923492"/>
            <a:ext cx="1130298" cy="67309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40635" bIns="0" anchor="t" anchorCtr="1" compatLnSpc="1"/>
          <a:lstStyle/>
          <a:p>
            <a:pPr marL="39684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i="0" u="none" strike="noStrike" kern="1200" cap="none" spc="0" baseline="0">
                <a:solidFill>
                  <a:srgbClr val="002060"/>
                </a:solidFill>
                <a:uFillTx/>
                <a:latin typeface="Calibri"/>
                <a:cs typeface="Arial"/>
              </a:rPr>
              <a:t>Urate Pool</a:t>
            </a:r>
          </a:p>
        </p:txBody>
      </p:sp>
      <p:sp>
        <p:nvSpPr>
          <p:cNvPr id="16" name="Freeform 28"/>
          <p:cNvSpPr/>
          <p:nvPr/>
        </p:nvSpPr>
        <p:spPr>
          <a:xfrm rot="3659997">
            <a:off x="2452173" y="2287463"/>
            <a:ext cx="1280160" cy="12801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2400"/>
              <a:gd name="f8" fmla="val 12000"/>
              <a:gd name="f9" fmla="val 7390"/>
              <a:gd name="f10" fmla="val 5700"/>
              <a:gd name="f11" fmla="val 14969"/>
              <a:gd name="f12" fmla="val 2700"/>
              <a:gd name="f13" fmla="val 14671"/>
              <a:gd name="f14" fmla="val 3381"/>
              <a:gd name="f15" fmla="val 15655"/>
              <a:gd name="f16" fmla="val 8923"/>
              <a:gd name="f17" fmla="val 15357"/>
              <a:gd name="f18" fmla="val 6223"/>
              <a:gd name="f19" fmla="val 8719"/>
              <a:gd name="f20" fmla="val 7423"/>
              <a:gd name="f21" fmla="val 3600"/>
              <a:gd name="f22" fmla="val 12549"/>
              <a:gd name="f23" fmla="+- 0 0 -90"/>
              <a:gd name="f24" fmla="*/ f3 1 21600"/>
              <a:gd name="f25" fmla="*/ f4 1 21600"/>
              <a:gd name="f26" fmla="+- f6 0 f5"/>
              <a:gd name="f27" fmla="*/ f23 f0 1"/>
              <a:gd name="f28" fmla="*/ f26 1 21600"/>
              <a:gd name="f29" fmla="*/ 0 f26 1"/>
              <a:gd name="f30" fmla="*/ 21600 f26 1"/>
              <a:gd name="f31" fmla="*/ 14969 f26 1"/>
              <a:gd name="f32" fmla="*/ 2700 f26 1"/>
              <a:gd name="f33" fmla="*/ 14671 f26 1"/>
              <a:gd name="f34" fmla="*/ 3381 f26 1"/>
              <a:gd name="f35" fmla="*/ 15655 f26 1"/>
              <a:gd name="f36" fmla="*/ 8923 f26 1"/>
              <a:gd name="f37" fmla="*/ 15357 f26 1"/>
              <a:gd name="f38" fmla="*/ 6223 f26 1"/>
              <a:gd name="f39" fmla="*/ f27 1 f2"/>
              <a:gd name="f40" fmla="*/ f29 1 21600"/>
              <a:gd name="f41" fmla="*/ f30 1 21600"/>
              <a:gd name="f42" fmla="*/ f31 1 21600"/>
              <a:gd name="f43" fmla="*/ f32 1 21600"/>
              <a:gd name="f44" fmla="*/ f33 1 21600"/>
              <a:gd name="f45" fmla="*/ f34 1 21600"/>
              <a:gd name="f46" fmla="*/ f35 1 21600"/>
              <a:gd name="f47" fmla="*/ f36 1 21600"/>
              <a:gd name="f48" fmla="*/ f37 1 21600"/>
              <a:gd name="f49" fmla="*/ f38 1 21600"/>
              <a:gd name="f50" fmla="*/ 0 1 f28"/>
              <a:gd name="f51" fmla="*/ f6 1 f28"/>
              <a:gd name="f52" fmla="+- f39 0 f1"/>
              <a:gd name="f53" fmla="*/ f40 1 f28"/>
              <a:gd name="f54" fmla="*/ f41 1 f28"/>
              <a:gd name="f55" fmla="*/ f42 1 f28"/>
              <a:gd name="f56" fmla="*/ f43 1 f28"/>
              <a:gd name="f57" fmla="*/ f44 1 f28"/>
              <a:gd name="f58" fmla="*/ f45 1 f28"/>
              <a:gd name="f59" fmla="*/ f46 1 f28"/>
              <a:gd name="f60" fmla="*/ f47 1 f28"/>
              <a:gd name="f61" fmla="*/ f48 1 f28"/>
              <a:gd name="f62" fmla="*/ f49 1 f28"/>
              <a:gd name="f63" fmla="*/ f50 f24 1"/>
              <a:gd name="f64" fmla="*/ f51 f24 1"/>
              <a:gd name="f65" fmla="*/ f51 f25 1"/>
              <a:gd name="f66" fmla="*/ f50 f25 1"/>
              <a:gd name="f67" fmla="*/ f53 f24 1"/>
              <a:gd name="f68" fmla="*/ f54 f25 1"/>
              <a:gd name="f69" fmla="*/ f55 f24 1"/>
              <a:gd name="f70" fmla="*/ f56 f25 1"/>
              <a:gd name="f71" fmla="*/ f57 f24 1"/>
              <a:gd name="f72" fmla="*/ f53 f25 1"/>
              <a:gd name="f73" fmla="*/ f54 f24 1"/>
              <a:gd name="f74" fmla="*/ f58 f25 1"/>
              <a:gd name="f75" fmla="*/ f59 f24 1"/>
              <a:gd name="f76" fmla="*/ f60 f25 1"/>
              <a:gd name="f77" fmla="*/ f61 f24 1"/>
              <a:gd name="f78" fmla="*/ f6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2">
                <a:pos x="f67" y="f68"/>
              </a:cxn>
              <a:cxn ang="f52">
                <a:pos x="f69" y="f70"/>
              </a:cxn>
              <a:cxn ang="f52">
                <a:pos x="f71" y="f72"/>
              </a:cxn>
              <a:cxn ang="f52">
                <a:pos x="f73" y="f74"/>
              </a:cxn>
              <a:cxn ang="f52">
                <a:pos x="f75" y="f76"/>
              </a:cxn>
              <a:cxn ang="f52">
                <a:pos x="f77" y="f78"/>
              </a:cxn>
              <a:cxn ang="f52">
                <a:pos x="f67" y="f68"/>
              </a:cxn>
              <a:cxn ang="f52">
                <a:pos x="f67" y="f68"/>
              </a:cxn>
            </a:cxnLst>
            <a:rect l="f63" t="f66" r="f64" b="f65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lnTo>
                  <a:pt x="f13" y="f5"/>
                </a:lnTo>
                <a:lnTo>
                  <a:pt x="f6" y="f14"/>
                </a:lnTo>
                <a:lnTo>
                  <a:pt x="f15" y="f16"/>
                </a:lnTo>
                <a:lnTo>
                  <a:pt x="f17" y="f18"/>
                </a:lnTo>
                <a:cubicBezTo>
                  <a:pt x="f19" y="f20"/>
                  <a:pt x="f21" y="f22"/>
                  <a:pt x="f5" y="f6"/>
                </a:cubicBezTo>
                <a:close/>
                <a:moveTo>
                  <a:pt x="f5" y="f6"/>
                </a:moveTo>
                <a:lnTo>
                  <a:pt x="f5" y="f6"/>
                </a:lnTo>
              </a:path>
            </a:pathLst>
          </a:custGeom>
          <a:noFill/>
          <a:ln w="25402">
            <a:solidFill>
              <a:srgbClr val="000000"/>
            </a:solidFill>
            <a:prstDash val="solid"/>
            <a:round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Freeform 14"/>
          <p:cNvSpPr/>
          <p:nvPr/>
        </p:nvSpPr>
        <p:spPr>
          <a:xfrm rot="11040014">
            <a:off x="5831111" y="2375510"/>
            <a:ext cx="1185857" cy="1188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2400"/>
              <a:gd name="f8" fmla="val 12000"/>
              <a:gd name="f9" fmla="val 7387"/>
              <a:gd name="f10" fmla="val 5700"/>
              <a:gd name="f11" fmla="val 14960"/>
              <a:gd name="f12" fmla="val 2700"/>
              <a:gd name="f13" fmla="val 14662"/>
              <a:gd name="f14" fmla="val 2434"/>
              <a:gd name="f15" fmla="val 15438"/>
              <a:gd name="f16" fmla="val 7029"/>
              <a:gd name="f17" fmla="val 15140"/>
              <a:gd name="f18" fmla="val 4329"/>
              <a:gd name="f19" fmla="val 8647"/>
              <a:gd name="f20" fmla="val 5529"/>
              <a:gd name="f21" fmla="val 3600"/>
              <a:gd name="f22" fmla="val 11286"/>
              <a:gd name="f23" fmla="+- 0 0 -90"/>
              <a:gd name="f24" fmla="*/ f3 1 21600"/>
              <a:gd name="f25" fmla="*/ f4 1 21600"/>
              <a:gd name="f26" fmla="+- f6 0 f5"/>
              <a:gd name="f27" fmla="*/ f23 f0 1"/>
              <a:gd name="f28" fmla="*/ f26 1 21600"/>
              <a:gd name="f29" fmla="*/ 0 f26 1"/>
              <a:gd name="f30" fmla="*/ 21600 f26 1"/>
              <a:gd name="f31" fmla="*/ 14960 f26 1"/>
              <a:gd name="f32" fmla="*/ 2700 f26 1"/>
              <a:gd name="f33" fmla="*/ 14662 f26 1"/>
              <a:gd name="f34" fmla="*/ 2434 f26 1"/>
              <a:gd name="f35" fmla="*/ 15438 f26 1"/>
              <a:gd name="f36" fmla="*/ 7029 f26 1"/>
              <a:gd name="f37" fmla="*/ 15140 f26 1"/>
              <a:gd name="f38" fmla="*/ 4329 f26 1"/>
              <a:gd name="f39" fmla="*/ f27 1 f2"/>
              <a:gd name="f40" fmla="*/ f29 1 21600"/>
              <a:gd name="f41" fmla="*/ f30 1 21600"/>
              <a:gd name="f42" fmla="*/ f31 1 21600"/>
              <a:gd name="f43" fmla="*/ f32 1 21600"/>
              <a:gd name="f44" fmla="*/ f33 1 21600"/>
              <a:gd name="f45" fmla="*/ f34 1 21600"/>
              <a:gd name="f46" fmla="*/ f35 1 21600"/>
              <a:gd name="f47" fmla="*/ f36 1 21600"/>
              <a:gd name="f48" fmla="*/ f37 1 21600"/>
              <a:gd name="f49" fmla="*/ f38 1 21600"/>
              <a:gd name="f50" fmla="*/ 0 1 f28"/>
              <a:gd name="f51" fmla="*/ f6 1 f28"/>
              <a:gd name="f52" fmla="+- f39 0 f1"/>
              <a:gd name="f53" fmla="*/ f40 1 f28"/>
              <a:gd name="f54" fmla="*/ f41 1 f28"/>
              <a:gd name="f55" fmla="*/ f42 1 f28"/>
              <a:gd name="f56" fmla="*/ f43 1 f28"/>
              <a:gd name="f57" fmla="*/ f44 1 f28"/>
              <a:gd name="f58" fmla="*/ f45 1 f28"/>
              <a:gd name="f59" fmla="*/ f46 1 f28"/>
              <a:gd name="f60" fmla="*/ f47 1 f28"/>
              <a:gd name="f61" fmla="*/ f48 1 f28"/>
              <a:gd name="f62" fmla="*/ f49 1 f28"/>
              <a:gd name="f63" fmla="*/ f50 f24 1"/>
              <a:gd name="f64" fmla="*/ f51 f24 1"/>
              <a:gd name="f65" fmla="*/ f51 f25 1"/>
              <a:gd name="f66" fmla="*/ f50 f25 1"/>
              <a:gd name="f67" fmla="*/ f53 f24 1"/>
              <a:gd name="f68" fmla="*/ f54 f25 1"/>
              <a:gd name="f69" fmla="*/ f55 f24 1"/>
              <a:gd name="f70" fmla="*/ f56 f25 1"/>
              <a:gd name="f71" fmla="*/ f57 f24 1"/>
              <a:gd name="f72" fmla="*/ f53 f25 1"/>
              <a:gd name="f73" fmla="*/ f54 f24 1"/>
              <a:gd name="f74" fmla="*/ f58 f25 1"/>
              <a:gd name="f75" fmla="*/ f59 f24 1"/>
              <a:gd name="f76" fmla="*/ f60 f25 1"/>
              <a:gd name="f77" fmla="*/ f61 f24 1"/>
              <a:gd name="f78" fmla="*/ f6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2">
                <a:pos x="f67" y="f68"/>
              </a:cxn>
              <a:cxn ang="f52">
                <a:pos x="f69" y="f70"/>
              </a:cxn>
              <a:cxn ang="f52">
                <a:pos x="f71" y="f72"/>
              </a:cxn>
              <a:cxn ang="f52">
                <a:pos x="f73" y="f74"/>
              </a:cxn>
              <a:cxn ang="f52">
                <a:pos x="f75" y="f76"/>
              </a:cxn>
              <a:cxn ang="f52">
                <a:pos x="f77" y="f78"/>
              </a:cxn>
              <a:cxn ang="f52">
                <a:pos x="f67" y="f68"/>
              </a:cxn>
              <a:cxn ang="f52">
                <a:pos x="f67" y="f68"/>
              </a:cxn>
            </a:cxnLst>
            <a:rect l="f63" t="f66" r="f64" b="f65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lnTo>
                  <a:pt x="f13" y="f5"/>
                </a:lnTo>
                <a:lnTo>
                  <a:pt x="f6" y="f14"/>
                </a:lnTo>
                <a:lnTo>
                  <a:pt x="f15" y="f16"/>
                </a:lnTo>
                <a:lnTo>
                  <a:pt x="f17" y="f18"/>
                </a:lnTo>
                <a:cubicBezTo>
                  <a:pt x="f19" y="f20"/>
                  <a:pt x="f21" y="f22"/>
                  <a:pt x="f5" y="f6"/>
                </a:cubicBezTo>
                <a:close/>
                <a:moveTo>
                  <a:pt x="f5" y="f6"/>
                </a:moveTo>
                <a:lnTo>
                  <a:pt x="f5" y="f6"/>
                </a:lnTo>
              </a:path>
            </a:pathLst>
          </a:custGeom>
          <a:noFill/>
          <a:ln w="25402">
            <a:solidFill>
              <a:srgbClr val="000000"/>
            </a:solidFill>
            <a:prstDash val="solid"/>
            <a:round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Freeform 15"/>
          <p:cNvSpPr/>
          <p:nvPr/>
        </p:nvSpPr>
        <p:spPr>
          <a:xfrm rot="21359993">
            <a:off x="2176354" y="3684657"/>
            <a:ext cx="1554480" cy="12801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2400"/>
              <a:gd name="f8" fmla="val 12000"/>
              <a:gd name="f9" fmla="val 7390"/>
              <a:gd name="f10" fmla="val 5700"/>
              <a:gd name="f11" fmla="val 14969"/>
              <a:gd name="f12" fmla="val 2700"/>
              <a:gd name="f13" fmla="val 14671"/>
              <a:gd name="f14" fmla="val 3381"/>
              <a:gd name="f15" fmla="val 15655"/>
              <a:gd name="f16" fmla="val 8923"/>
              <a:gd name="f17" fmla="val 15357"/>
              <a:gd name="f18" fmla="val 6223"/>
              <a:gd name="f19" fmla="val 8719"/>
              <a:gd name="f20" fmla="val 7423"/>
              <a:gd name="f21" fmla="val 3600"/>
              <a:gd name="f22" fmla="val 12549"/>
              <a:gd name="f23" fmla="+- 0 0 -90"/>
              <a:gd name="f24" fmla="*/ f3 1 21600"/>
              <a:gd name="f25" fmla="*/ f4 1 21600"/>
              <a:gd name="f26" fmla="+- f6 0 f5"/>
              <a:gd name="f27" fmla="*/ f23 f0 1"/>
              <a:gd name="f28" fmla="*/ f26 1 21600"/>
              <a:gd name="f29" fmla="*/ 0 f26 1"/>
              <a:gd name="f30" fmla="*/ 21600 f26 1"/>
              <a:gd name="f31" fmla="*/ 14969 f26 1"/>
              <a:gd name="f32" fmla="*/ 2700 f26 1"/>
              <a:gd name="f33" fmla="*/ 14671 f26 1"/>
              <a:gd name="f34" fmla="*/ 3381 f26 1"/>
              <a:gd name="f35" fmla="*/ 15655 f26 1"/>
              <a:gd name="f36" fmla="*/ 8923 f26 1"/>
              <a:gd name="f37" fmla="*/ 15357 f26 1"/>
              <a:gd name="f38" fmla="*/ 6223 f26 1"/>
              <a:gd name="f39" fmla="*/ f27 1 f2"/>
              <a:gd name="f40" fmla="*/ f29 1 21600"/>
              <a:gd name="f41" fmla="*/ f30 1 21600"/>
              <a:gd name="f42" fmla="*/ f31 1 21600"/>
              <a:gd name="f43" fmla="*/ f32 1 21600"/>
              <a:gd name="f44" fmla="*/ f33 1 21600"/>
              <a:gd name="f45" fmla="*/ f34 1 21600"/>
              <a:gd name="f46" fmla="*/ f35 1 21600"/>
              <a:gd name="f47" fmla="*/ f36 1 21600"/>
              <a:gd name="f48" fmla="*/ f37 1 21600"/>
              <a:gd name="f49" fmla="*/ f38 1 21600"/>
              <a:gd name="f50" fmla="*/ 0 1 f28"/>
              <a:gd name="f51" fmla="*/ f6 1 f28"/>
              <a:gd name="f52" fmla="+- f39 0 f1"/>
              <a:gd name="f53" fmla="*/ f40 1 f28"/>
              <a:gd name="f54" fmla="*/ f41 1 f28"/>
              <a:gd name="f55" fmla="*/ f42 1 f28"/>
              <a:gd name="f56" fmla="*/ f43 1 f28"/>
              <a:gd name="f57" fmla="*/ f44 1 f28"/>
              <a:gd name="f58" fmla="*/ f45 1 f28"/>
              <a:gd name="f59" fmla="*/ f46 1 f28"/>
              <a:gd name="f60" fmla="*/ f47 1 f28"/>
              <a:gd name="f61" fmla="*/ f48 1 f28"/>
              <a:gd name="f62" fmla="*/ f49 1 f28"/>
              <a:gd name="f63" fmla="*/ f50 f24 1"/>
              <a:gd name="f64" fmla="*/ f51 f24 1"/>
              <a:gd name="f65" fmla="*/ f51 f25 1"/>
              <a:gd name="f66" fmla="*/ f50 f25 1"/>
              <a:gd name="f67" fmla="*/ f53 f24 1"/>
              <a:gd name="f68" fmla="*/ f54 f25 1"/>
              <a:gd name="f69" fmla="*/ f55 f24 1"/>
              <a:gd name="f70" fmla="*/ f56 f25 1"/>
              <a:gd name="f71" fmla="*/ f57 f24 1"/>
              <a:gd name="f72" fmla="*/ f53 f25 1"/>
              <a:gd name="f73" fmla="*/ f54 f24 1"/>
              <a:gd name="f74" fmla="*/ f58 f25 1"/>
              <a:gd name="f75" fmla="*/ f59 f24 1"/>
              <a:gd name="f76" fmla="*/ f60 f25 1"/>
              <a:gd name="f77" fmla="*/ f61 f24 1"/>
              <a:gd name="f78" fmla="*/ f6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2">
                <a:pos x="f67" y="f68"/>
              </a:cxn>
              <a:cxn ang="f52">
                <a:pos x="f69" y="f70"/>
              </a:cxn>
              <a:cxn ang="f52">
                <a:pos x="f71" y="f72"/>
              </a:cxn>
              <a:cxn ang="f52">
                <a:pos x="f73" y="f74"/>
              </a:cxn>
              <a:cxn ang="f52">
                <a:pos x="f75" y="f76"/>
              </a:cxn>
              <a:cxn ang="f52">
                <a:pos x="f77" y="f78"/>
              </a:cxn>
              <a:cxn ang="f52">
                <a:pos x="f67" y="f68"/>
              </a:cxn>
              <a:cxn ang="f52">
                <a:pos x="f67" y="f68"/>
              </a:cxn>
            </a:cxnLst>
            <a:rect l="f63" t="f66" r="f64" b="f65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lnTo>
                  <a:pt x="f13" y="f5"/>
                </a:lnTo>
                <a:lnTo>
                  <a:pt x="f6" y="f14"/>
                </a:lnTo>
                <a:lnTo>
                  <a:pt x="f15" y="f16"/>
                </a:lnTo>
                <a:lnTo>
                  <a:pt x="f17" y="f18"/>
                </a:lnTo>
                <a:cubicBezTo>
                  <a:pt x="f19" y="f20"/>
                  <a:pt x="f21" y="f22"/>
                  <a:pt x="f5" y="f6"/>
                </a:cubicBezTo>
                <a:close/>
                <a:moveTo>
                  <a:pt x="f5" y="f6"/>
                </a:moveTo>
                <a:lnTo>
                  <a:pt x="f5" y="f6"/>
                </a:lnTo>
              </a:path>
            </a:pathLst>
          </a:custGeom>
          <a:noFill/>
          <a:ln w="25402">
            <a:solidFill>
              <a:srgbClr val="000000"/>
            </a:solidFill>
            <a:prstDash val="solid"/>
            <a:round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Freeform 13"/>
          <p:cNvSpPr/>
          <p:nvPr/>
        </p:nvSpPr>
        <p:spPr>
          <a:xfrm rot="15179990">
            <a:off x="5770869" y="3818470"/>
            <a:ext cx="1280160" cy="12801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2400"/>
              <a:gd name="f8" fmla="val 12000"/>
              <a:gd name="f9" fmla="val 7390"/>
              <a:gd name="f10" fmla="val 5700"/>
              <a:gd name="f11" fmla="val 14969"/>
              <a:gd name="f12" fmla="val 2700"/>
              <a:gd name="f13" fmla="val 14671"/>
              <a:gd name="f14" fmla="val 3381"/>
              <a:gd name="f15" fmla="val 15655"/>
              <a:gd name="f16" fmla="val 8923"/>
              <a:gd name="f17" fmla="val 15357"/>
              <a:gd name="f18" fmla="val 6223"/>
              <a:gd name="f19" fmla="val 8719"/>
              <a:gd name="f20" fmla="val 7423"/>
              <a:gd name="f21" fmla="val 3600"/>
              <a:gd name="f22" fmla="val 12549"/>
              <a:gd name="f23" fmla="+- 0 0 -90"/>
              <a:gd name="f24" fmla="*/ f3 1 21600"/>
              <a:gd name="f25" fmla="*/ f4 1 21600"/>
              <a:gd name="f26" fmla="+- f6 0 f5"/>
              <a:gd name="f27" fmla="*/ f23 f0 1"/>
              <a:gd name="f28" fmla="*/ f26 1 21600"/>
              <a:gd name="f29" fmla="*/ 0 f26 1"/>
              <a:gd name="f30" fmla="*/ 21600 f26 1"/>
              <a:gd name="f31" fmla="*/ 14969 f26 1"/>
              <a:gd name="f32" fmla="*/ 2700 f26 1"/>
              <a:gd name="f33" fmla="*/ 14671 f26 1"/>
              <a:gd name="f34" fmla="*/ 3381 f26 1"/>
              <a:gd name="f35" fmla="*/ 15655 f26 1"/>
              <a:gd name="f36" fmla="*/ 8923 f26 1"/>
              <a:gd name="f37" fmla="*/ 15357 f26 1"/>
              <a:gd name="f38" fmla="*/ 6223 f26 1"/>
              <a:gd name="f39" fmla="*/ f27 1 f2"/>
              <a:gd name="f40" fmla="*/ f29 1 21600"/>
              <a:gd name="f41" fmla="*/ f30 1 21600"/>
              <a:gd name="f42" fmla="*/ f31 1 21600"/>
              <a:gd name="f43" fmla="*/ f32 1 21600"/>
              <a:gd name="f44" fmla="*/ f33 1 21600"/>
              <a:gd name="f45" fmla="*/ f34 1 21600"/>
              <a:gd name="f46" fmla="*/ f35 1 21600"/>
              <a:gd name="f47" fmla="*/ f36 1 21600"/>
              <a:gd name="f48" fmla="*/ f37 1 21600"/>
              <a:gd name="f49" fmla="*/ f38 1 21600"/>
              <a:gd name="f50" fmla="*/ 0 1 f28"/>
              <a:gd name="f51" fmla="*/ f6 1 f28"/>
              <a:gd name="f52" fmla="+- f39 0 f1"/>
              <a:gd name="f53" fmla="*/ f40 1 f28"/>
              <a:gd name="f54" fmla="*/ f41 1 f28"/>
              <a:gd name="f55" fmla="*/ f42 1 f28"/>
              <a:gd name="f56" fmla="*/ f43 1 f28"/>
              <a:gd name="f57" fmla="*/ f44 1 f28"/>
              <a:gd name="f58" fmla="*/ f45 1 f28"/>
              <a:gd name="f59" fmla="*/ f46 1 f28"/>
              <a:gd name="f60" fmla="*/ f47 1 f28"/>
              <a:gd name="f61" fmla="*/ f48 1 f28"/>
              <a:gd name="f62" fmla="*/ f49 1 f28"/>
              <a:gd name="f63" fmla="*/ f50 f24 1"/>
              <a:gd name="f64" fmla="*/ f51 f24 1"/>
              <a:gd name="f65" fmla="*/ f51 f25 1"/>
              <a:gd name="f66" fmla="*/ f50 f25 1"/>
              <a:gd name="f67" fmla="*/ f53 f24 1"/>
              <a:gd name="f68" fmla="*/ f54 f25 1"/>
              <a:gd name="f69" fmla="*/ f55 f24 1"/>
              <a:gd name="f70" fmla="*/ f56 f25 1"/>
              <a:gd name="f71" fmla="*/ f57 f24 1"/>
              <a:gd name="f72" fmla="*/ f53 f25 1"/>
              <a:gd name="f73" fmla="*/ f54 f24 1"/>
              <a:gd name="f74" fmla="*/ f58 f25 1"/>
              <a:gd name="f75" fmla="*/ f59 f24 1"/>
              <a:gd name="f76" fmla="*/ f60 f25 1"/>
              <a:gd name="f77" fmla="*/ f61 f24 1"/>
              <a:gd name="f78" fmla="*/ f6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2">
                <a:pos x="f67" y="f68"/>
              </a:cxn>
              <a:cxn ang="f52">
                <a:pos x="f69" y="f70"/>
              </a:cxn>
              <a:cxn ang="f52">
                <a:pos x="f71" y="f72"/>
              </a:cxn>
              <a:cxn ang="f52">
                <a:pos x="f73" y="f74"/>
              </a:cxn>
              <a:cxn ang="f52">
                <a:pos x="f75" y="f76"/>
              </a:cxn>
              <a:cxn ang="f52">
                <a:pos x="f77" y="f78"/>
              </a:cxn>
              <a:cxn ang="f52">
                <a:pos x="f67" y="f68"/>
              </a:cxn>
              <a:cxn ang="f52">
                <a:pos x="f67" y="f68"/>
              </a:cxn>
            </a:cxnLst>
            <a:rect l="f63" t="f66" r="f64" b="f65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lnTo>
                  <a:pt x="f13" y="f5"/>
                </a:lnTo>
                <a:lnTo>
                  <a:pt x="f6" y="f14"/>
                </a:lnTo>
                <a:lnTo>
                  <a:pt x="f15" y="f16"/>
                </a:lnTo>
                <a:lnTo>
                  <a:pt x="f17" y="f18"/>
                </a:lnTo>
                <a:cubicBezTo>
                  <a:pt x="f19" y="f20"/>
                  <a:pt x="f21" y="f22"/>
                  <a:pt x="f5" y="f6"/>
                </a:cubicBezTo>
                <a:close/>
                <a:moveTo>
                  <a:pt x="f5" y="f6"/>
                </a:moveTo>
                <a:lnTo>
                  <a:pt x="f5" y="f6"/>
                </a:lnTo>
              </a:path>
            </a:pathLst>
          </a:custGeom>
          <a:noFill/>
          <a:ln w="25402">
            <a:solidFill>
              <a:srgbClr val="000000"/>
            </a:solidFill>
            <a:prstDash val="solid"/>
            <a:round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Freeform 13"/>
          <p:cNvSpPr/>
          <p:nvPr/>
        </p:nvSpPr>
        <p:spPr>
          <a:xfrm rot="15179990">
            <a:off x="4355003" y="4194133"/>
            <a:ext cx="822960" cy="4572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2400"/>
              <a:gd name="f8" fmla="val 12000"/>
              <a:gd name="f9" fmla="val 7390"/>
              <a:gd name="f10" fmla="val 5700"/>
              <a:gd name="f11" fmla="val 14969"/>
              <a:gd name="f12" fmla="val 2700"/>
              <a:gd name="f13" fmla="val 14671"/>
              <a:gd name="f14" fmla="val 3381"/>
              <a:gd name="f15" fmla="val 15655"/>
              <a:gd name="f16" fmla="val 8923"/>
              <a:gd name="f17" fmla="val 15357"/>
              <a:gd name="f18" fmla="val 6223"/>
              <a:gd name="f19" fmla="val 8719"/>
              <a:gd name="f20" fmla="val 7423"/>
              <a:gd name="f21" fmla="val 3600"/>
              <a:gd name="f22" fmla="val 12549"/>
              <a:gd name="f23" fmla="+- 0 0 -90"/>
              <a:gd name="f24" fmla="*/ f3 1 21600"/>
              <a:gd name="f25" fmla="*/ f4 1 21600"/>
              <a:gd name="f26" fmla="+- f6 0 f5"/>
              <a:gd name="f27" fmla="*/ f23 f0 1"/>
              <a:gd name="f28" fmla="*/ f26 1 21600"/>
              <a:gd name="f29" fmla="*/ 0 f26 1"/>
              <a:gd name="f30" fmla="*/ 21600 f26 1"/>
              <a:gd name="f31" fmla="*/ 14969 f26 1"/>
              <a:gd name="f32" fmla="*/ 2700 f26 1"/>
              <a:gd name="f33" fmla="*/ 14671 f26 1"/>
              <a:gd name="f34" fmla="*/ 3381 f26 1"/>
              <a:gd name="f35" fmla="*/ 15655 f26 1"/>
              <a:gd name="f36" fmla="*/ 8923 f26 1"/>
              <a:gd name="f37" fmla="*/ 15357 f26 1"/>
              <a:gd name="f38" fmla="*/ 6223 f26 1"/>
              <a:gd name="f39" fmla="*/ f27 1 f2"/>
              <a:gd name="f40" fmla="*/ f29 1 21600"/>
              <a:gd name="f41" fmla="*/ f30 1 21600"/>
              <a:gd name="f42" fmla="*/ f31 1 21600"/>
              <a:gd name="f43" fmla="*/ f32 1 21600"/>
              <a:gd name="f44" fmla="*/ f33 1 21600"/>
              <a:gd name="f45" fmla="*/ f34 1 21600"/>
              <a:gd name="f46" fmla="*/ f35 1 21600"/>
              <a:gd name="f47" fmla="*/ f36 1 21600"/>
              <a:gd name="f48" fmla="*/ f37 1 21600"/>
              <a:gd name="f49" fmla="*/ f38 1 21600"/>
              <a:gd name="f50" fmla="*/ 0 1 f28"/>
              <a:gd name="f51" fmla="*/ f6 1 f28"/>
              <a:gd name="f52" fmla="+- f39 0 f1"/>
              <a:gd name="f53" fmla="*/ f40 1 f28"/>
              <a:gd name="f54" fmla="*/ f41 1 f28"/>
              <a:gd name="f55" fmla="*/ f42 1 f28"/>
              <a:gd name="f56" fmla="*/ f43 1 f28"/>
              <a:gd name="f57" fmla="*/ f44 1 f28"/>
              <a:gd name="f58" fmla="*/ f45 1 f28"/>
              <a:gd name="f59" fmla="*/ f46 1 f28"/>
              <a:gd name="f60" fmla="*/ f47 1 f28"/>
              <a:gd name="f61" fmla="*/ f48 1 f28"/>
              <a:gd name="f62" fmla="*/ f49 1 f28"/>
              <a:gd name="f63" fmla="*/ f50 f24 1"/>
              <a:gd name="f64" fmla="*/ f51 f24 1"/>
              <a:gd name="f65" fmla="*/ f51 f25 1"/>
              <a:gd name="f66" fmla="*/ f50 f25 1"/>
              <a:gd name="f67" fmla="*/ f53 f24 1"/>
              <a:gd name="f68" fmla="*/ f54 f25 1"/>
              <a:gd name="f69" fmla="*/ f55 f24 1"/>
              <a:gd name="f70" fmla="*/ f56 f25 1"/>
              <a:gd name="f71" fmla="*/ f57 f24 1"/>
              <a:gd name="f72" fmla="*/ f53 f25 1"/>
              <a:gd name="f73" fmla="*/ f54 f24 1"/>
              <a:gd name="f74" fmla="*/ f58 f25 1"/>
              <a:gd name="f75" fmla="*/ f59 f24 1"/>
              <a:gd name="f76" fmla="*/ f60 f25 1"/>
              <a:gd name="f77" fmla="*/ f61 f24 1"/>
              <a:gd name="f78" fmla="*/ f6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2">
                <a:pos x="f67" y="f68"/>
              </a:cxn>
              <a:cxn ang="f52">
                <a:pos x="f69" y="f70"/>
              </a:cxn>
              <a:cxn ang="f52">
                <a:pos x="f71" y="f72"/>
              </a:cxn>
              <a:cxn ang="f52">
                <a:pos x="f73" y="f74"/>
              </a:cxn>
              <a:cxn ang="f52">
                <a:pos x="f75" y="f76"/>
              </a:cxn>
              <a:cxn ang="f52">
                <a:pos x="f77" y="f78"/>
              </a:cxn>
              <a:cxn ang="f52">
                <a:pos x="f67" y="f68"/>
              </a:cxn>
              <a:cxn ang="f52">
                <a:pos x="f67" y="f68"/>
              </a:cxn>
            </a:cxnLst>
            <a:rect l="f63" t="f66" r="f64" b="f65"/>
            <a:pathLst>
              <a:path w="21600" h="21600">
                <a:moveTo>
                  <a:pt x="f5" y="f6"/>
                </a:moveTo>
                <a:cubicBezTo>
                  <a:pt x="f7" y="f8"/>
                  <a:pt x="f9" y="f10"/>
                  <a:pt x="f11" y="f12"/>
                </a:cubicBezTo>
                <a:lnTo>
                  <a:pt x="f13" y="f5"/>
                </a:lnTo>
                <a:lnTo>
                  <a:pt x="f6" y="f14"/>
                </a:lnTo>
                <a:lnTo>
                  <a:pt x="f15" y="f16"/>
                </a:lnTo>
                <a:lnTo>
                  <a:pt x="f17" y="f18"/>
                </a:lnTo>
                <a:cubicBezTo>
                  <a:pt x="f19" y="f20"/>
                  <a:pt x="f21" y="f22"/>
                  <a:pt x="f5" y="f6"/>
                </a:cubicBezTo>
                <a:close/>
                <a:moveTo>
                  <a:pt x="f5" y="f6"/>
                </a:moveTo>
                <a:lnTo>
                  <a:pt x="f5" y="f6"/>
                </a:lnTo>
              </a:path>
            </a:pathLst>
          </a:custGeom>
          <a:noFill/>
          <a:ln w="25402">
            <a:solidFill>
              <a:srgbClr val="000000"/>
            </a:solidFill>
            <a:prstDash val="solid"/>
            <a:round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900"/>
              <a:t>is less common than hyperuricemia and is usually secondary to severe liver disease or defective tubular reabsorption, as in Fanconi syndrome.</a:t>
            </a:r>
          </a:p>
        </p:txBody>
      </p:sp>
      <p:sp>
        <p:nvSpPr>
          <p:cNvPr id="3" name="Tit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Hypourecemia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/>
              <a:buChar char="q"/>
            </a:pPr>
            <a:r>
              <a:rPr lang="en-US" sz="2900"/>
              <a:t>Disease states with increased</a:t>
            </a:r>
          </a:p>
          <a:p>
            <a:pPr marL="109728" lvl="0" indent="0">
              <a:buNone/>
            </a:pPr>
            <a:r>
              <a:rPr lang="en-US" sz="2900"/>
              <a:t>  plasma uric acid</a:t>
            </a:r>
          </a:p>
          <a:p>
            <a:pPr marL="731520" lvl="0"/>
            <a:r>
              <a:rPr lang="en-US" sz="2900"/>
              <a:t>Gout (increased serum levels of</a:t>
            </a:r>
          </a:p>
          <a:p>
            <a:pPr marL="388620" lvl="0" indent="0">
              <a:buNone/>
            </a:pPr>
            <a:r>
              <a:rPr lang="en-US" sz="2900"/>
              <a:t>    uric acid lead to formation of </a:t>
            </a:r>
          </a:p>
          <a:p>
            <a:pPr marL="388620" lvl="0" indent="0">
              <a:buNone/>
            </a:pPr>
            <a:r>
              <a:rPr lang="en-US" sz="2900"/>
              <a:t>    monosodium urate crystals </a:t>
            </a:r>
          </a:p>
          <a:p>
            <a:pPr marL="388620" lvl="0" indent="0">
              <a:buNone/>
            </a:pPr>
            <a:r>
              <a:rPr lang="en-US" sz="2900"/>
              <a:t>    around the joints)</a:t>
            </a:r>
          </a:p>
          <a:p>
            <a:pPr marL="731520" lvl="0"/>
            <a:r>
              <a:rPr lang="en-US" sz="2900"/>
              <a:t>Increased catabolism of nucleic acids</a:t>
            </a:r>
          </a:p>
          <a:p>
            <a:pPr marL="731520" lvl="0"/>
            <a:r>
              <a:rPr lang="en-US" sz="2900"/>
              <a:t>Renal disease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Clinical significance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rcRect l="-1" r="3792"/>
          <a:stretch>
            <a:fillRect/>
          </a:stretch>
        </p:blipFill>
        <p:spPr>
          <a:xfrm rot="16200004">
            <a:off x="6514405" y="382869"/>
            <a:ext cx="2680856" cy="194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010403" y="2316476"/>
            <a:ext cx="2106795" cy="2103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Font typeface="Wingdings" pitchFamily="2"/>
              <a:buChar char="q"/>
            </a:pPr>
            <a:r>
              <a:rPr lang="en-US" sz="3000"/>
              <a:t>Uric acid test is useful to</a:t>
            </a:r>
          </a:p>
          <a:p>
            <a:pPr marL="731520" lvl="0">
              <a:lnSpc>
                <a:spcPct val="90000"/>
              </a:lnSpc>
            </a:pPr>
            <a:r>
              <a:rPr lang="en-US" sz="3000"/>
              <a:t>Assess for gout</a:t>
            </a:r>
          </a:p>
          <a:p>
            <a:pPr marL="731520" lvl="0">
              <a:lnSpc>
                <a:spcPct val="90000"/>
              </a:lnSpc>
            </a:pPr>
            <a:r>
              <a:rPr lang="en-US" sz="3000"/>
              <a:t>Monitor patients with renal failure and see if kidney stone may be caused by high uric acid level</a:t>
            </a:r>
          </a:p>
          <a:p>
            <a:pPr marL="731520" lvl="0">
              <a:lnSpc>
                <a:spcPct val="90000"/>
              </a:lnSpc>
            </a:pPr>
            <a:r>
              <a:rPr lang="en-US" sz="3000"/>
              <a:t>Monitor if uric acid levels are too high after chemotherapy or radiation</a:t>
            </a:r>
          </a:p>
          <a:p>
            <a:pPr marL="731520" lvl="0">
              <a:lnSpc>
                <a:spcPct val="90000"/>
              </a:lnSpc>
            </a:pPr>
            <a:r>
              <a:rPr lang="en-US" sz="3000"/>
              <a:t>See if medicine that decreases uric acid level is working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Why it is done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endParaRPr lang="en-US" sz="6000"/>
          </a:p>
          <a:p>
            <a:pPr marL="0" lvl="0" indent="0" algn="ctr">
              <a:buNone/>
            </a:pPr>
            <a:r>
              <a:rPr lang="en-US" sz="6600"/>
              <a:t>The end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266</TotalTime>
  <Words>236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Uric acid</vt:lpstr>
      <vt:lpstr>Introduction</vt:lpstr>
      <vt:lpstr>Normal range</vt:lpstr>
      <vt:lpstr>Hyperurecemia</vt:lpstr>
      <vt:lpstr>Hypourecemia</vt:lpstr>
      <vt:lpstr>Clinical significance</vt:lpstr>
      <vt:lpstr>Why it is done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Uric acid</dc:title>
  <dc:creator>MOHAMMED</dc:creator>
  <cp:lastModifiedBy>MOHAMMED</cp:lastModifiedBy>
  <cp:revision>8</cp:revision>
  <dcterms:created xsi:type="dcterms:W3CDTF">2018-03-10T16:01:03Z</dcterms:created>
  <dcterms:modified xsi:type="dcterms:W3CDTF">2018-03-27T07:27:34Z</dcterms:modified>
</cp:coreProperties>
</file>